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23"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330" r:id="rId13"/>
    <p:sldId id="268" r:id="rId14"/>
    <p:sldId id="269" r:id="rId15"/>
    <p:sldId id="270" r:id="rId16"/>
    <p:sldId id="271" r:id="rId17"/>
    <p:sldId id="272" r:id="rId18"/>
    <p:sldId id="331" r:id="rId19"/>
    <p:sldId id="332" r:id="rId20"/>
    <p:sldId id="277" r:id="rId21"/>
    <p:sldId id="333" r:id="rId22"/>
    <p:sldId id="279" r:id="rId23"/>
    <p:sldId id="280" r:id="rId24"/>
    <p:sldId id="281" r:id="rId25"/>
    <p:sldId id="282" r:id="rId26"/>
    <p:sldId id="334" r:id="rId27"/>
    <p:sldId id="284" r:id="rId28"/>
    <p:sldId id="285" r:id="rId29"/>
    <p:sldId id="335" r:id="rId30"/>
    <p:sldId id="287" r:id="rId31"/>
    <p:sldId id="288" r:id="rId32"/>
    <p:sldId id="289" r:id="rId33"/>
    <p:sldId id="290" r:id="rId34"/>
    <p:sldId id="291" r:id="rId35"/>
    <p:sldId id="292" r:id="rId36"/>
    <p:sldId id="293" r:id="rId37"/>
    <p:sldId id="294" r:id="rId38"/>
    <p:sldId id="295" r:id="rId39"/>
    <p:sldId id="296" r:id="rId40"/>
    <p:sldId id="336" r:id="rId41"/>
    <p:sldId id="298" r:id="rId42"/>
    <p:sldId id="337" r:id="rId43"/>
    <p:sldId id="338" r:id="rId44"/>
    <p:sldId id="300" r:id="rId45"/>
    <p:sldId id="301" r:id="rId46"/>
    <p:sldId id="302" r:id="rId47"/>
    <p:sldId id="303" r:id="rId48"/>
    <p:sldId id="339" r:id="rId49"/>
    <p:sldId id="305" r:id="rId50"/>
    <p:sldId id="306" r:id="rId51"/>
    <p:sldId id="307" r:id="rId52"/>
    <p:sldId id="308" r:id="rId53"/>
    <p:sldId id="309" r:id="rId54"/>
    <p:sldId id="310" r:id="rId55"/>
    <p:sldId id="311" r:id="rId56"/>
    <p:sldId id="312" r:id="rId57"/>
    <p:sldId id="340" r:id="rId58"/>
    <p:sldId id="314" r:id="rId59"/>
    <p:sldId id="315" r:id="rId60"/>
    <p:sldId id="316" r:id="rId61"/>
    <p:sldId id="317" r:id="rId62"/>
    <p:sldId id="318" r:id="rId63"/>
    <p:sldId id="319" r:id="rId64"/>
    <p:sldId id="341" r:id="rId65"/>
    <p:sldId id="342" r:id="rId66"/>
    <p:sldId id="343" r:id="rId67"/>
    <p:sldId id="344" r:id="rId68"/>
    <p:sldId id="345" r:id="rId69"/>
    <p:sldId id="325" r:id="rId70"/>
    <p:sldId id="346" r:id="rId71"/>
    <p:sldId id="347" r:id="rId72"/>
    <p:sldId id="348" r:id="rId73"/>
    <p:sldId id="349"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29" r:id="rId100"/>
  </p:sldIdLst>
  <p:sldSz cx="9144000" cy="5143500" type="screen16x9"/>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7264" autoAdjust="0"/>
  </p:normalViewPr>
  <p:slideViewPr>
    <p:cSldViewPr>
      <p:cViewPr varScale="1">
        <p:scale>
          <a:sx n="83" d="100"/>
          <a:sy n="83" d="100"/>
        </p:scale>
        <p:origin x="2424" y="9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1"/>
          <p:cNvSpPr>
            <a:spLocks noGrp="1" noRot="1" noChangeAspect="1" noChangeArrowheads="1"/>
          </p:cNvSpPr>
          <p:nvPr>
            <p:ph type="sldImg"/>
          </p:nvPr>
        </p:nvSpPr>
        <p:spPr bwMode="auto">
          <a:xfrm>
            <a:off x="-120650" y="882650"/>
            <a:ext cx="7731125" cy="4349750"/>
          </a:xfrm>
          <a:prstGeom prst="rect">
            <a:avLst/>
          </a:prstGeom>
          <a:noFill/>
          <a:ln w="9525">
            <a:noFill/>
            <a:round/>
            <a:headEnd/>
            <a:tailEnd/>
          </a:ln>
        </p:spPr>
      </p:sp>
      <p:sp>
        <p:nvSpPr>
          <p:cNvPr id="8194" name="Rectangle 2"/>
          <p:cNvSpPr>
            <a:spLocks noGrp="1" noChangeArrowheads="1"/>
          </p:cNvSpPr>
          <p:nvPr>
            <p:ph type="body"/>
          </p:nvPr>
        </p:nvSpPr>
        <p:spPr bwMode="auto">
          <a:xfrm>
            <a:off x="749003" y="5513077"/>
            <a:ext cx="5993599" cy="5221825"/>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fr-FR" noProof="0"/>
          </a:p>
        </p:txBody>
      </p:sp>
      <p:sp>
        <p:nvSpPr>
          <p:cNvPr id="8195" name="Rectangle 3"/>
          <p:cNvSpPr>
            <a:spLocks noGrp="1" noChangeArrowheads="1"/>
          </p:cNvSpPr>
          <p:nvPr>
            <p:ph type="hdr"/>
          </p:nvPr>
        </p:nvSpPr>
        <p:spPr bwMode="auto">
          <a:xfrm>
            <a:off x="1" y="0"/>
            <a:ext cx="3250925" cy="579054"/>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buFont typeface="Times New Roman" pitchFamily="16" charset="0"/>
              <a:buNone/>
              <a:tabLst>
                <a:tab pos="449263" algn="l"/>
                <a:tab pos="898525" algn="l"/>
                <a:tab pos="1347788" algn="l"/>
                <a:tab pos="1797050" algn="l"/>
                <a:tab pos="2246313" algn="l"/>
                <a:tab pos="2695575" algn="l"/>
                <a:tab pos="3144838" algn="l"/>
              </a:tabLst>
              <a:defRPr sz="1400" dirty="0">
                <a:solidFill>
                  <a:srgbClr val="000000"/>
                </a:solidFill>
                <a:latin typeface="Times New Roman" pitchFamily="16" charset="0"/>
                <a:ea typeface="Microsoft YaHei" charset="-122"/>
                <a:cs typeface="Segoe UI" charset="0"/>
              </a:defRPr>
            </a:lvl1pPr>
          </a:lstStyle>
          <a:p>
            <a:pPr>
              <a:defRPr/>
            </a:pPr>
            <a:endParaRPr lang="fr-FR"/>
          </a:p>
        </p:txBody>
      </p:sp>
      <p:sp>
        <p:nvSpPr>
          <p:cNvPr id="8196" name="Rectangle 4"/>
          <p:cNvSpPr>
            <a:spLocks noGrp="1" noChangeArrowheads="1"/>
          </p:cNvSpPr>
          <p:nvPr>
            <p:ph type="dt"/>
          </p:nvPr>
        </p:nvSpPr>
        <p:spPr bwMode="auto">
          <a:xfrm>
            <a:off x="4240680" y="0"/>
            <a:ext cx="3250925" cy="579054"/>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a:buFont typeface="Times New Roman" pitchFamily="16" charset="0"/>
              <a:buNone/>
              <a:tabLst>
                <a:tab pos="449263" algn="l"/>
                <a:tab pos="898525" algn="l"/>
                <a:tab pos="1347788" algn="l"/>
                <a:tab pos="1797050" algn="l"/>
                <a:tab pos="2246313" algn="l"/>
                <a:tab pos="2695575" algn="l"/>
                <a:tab pos="3144838" algn="l"/>
              </a:tabLst>
              <a:defRPr sz="1400" dirty="0">
                <a:solidFill>
                  <a:srgbClr val="000000"/>
                </a:solidFill>
                <a:latin typeface="Times New Roman" pitchFamily="16" charset="0"/>
                <a:ea typeface="Microsoft YaHei" charset="-122"/>
                <a:cs typeface="Segoe UI" charset="0"/>
              </a:defRPr>
            </a:lvl1pPr>
          </a:lstStyle>
          <a:p>
            <a:pPr>
              <a:defRPr/>
            </a:pPr>
            <a:endParaRPr lang="fr-FR"/>
          </a:p>
        </p:txBody>
      </p:sp>
      <p:sp>
        <p:nvSpPr>
          <p:cNvPr id="8197" name="Rectangle 5"/>
          <p:cNvSpPr>
            <a:spLocks noGrp="1" noChangeArrowheads="1"/>
          </p:cNvSpPr>
          <p:nvPr>
            <p:ph type="ftr"/>
          </p:nvPr>
        </p:nvSpPr>
        <p:spPr bwMode="auto">
          <a:xfrm>
            <a:off x="1" y="11026151"/>
            <a:ext cx="3250925" cy="579054"/>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buFont typeface="Times New Roman" pitchFamily="16" charset="0"/>
              <a:buNone/>
              <a:tabLst>
                <a:tab pos="449263" algn="l"/>
                <a:tab pos="898525" algn="l"/>
                <a:tab pos="1347788" algn="l"/>
                <a:tab pos="1797050" algn="l"/>
                <a:tab pos="2246313" algn="l"/>
                <a:tab pos="2695575" algn="l"/>
                <a:tab pos="3144838" algn="l"/>
              </a:tabLst>
              <a:defRPr sz="1400" dirty="0">
                <a:solidFill>
                  <a:srgbClr val="000000"/>
                </a:solidFill>
                <a:latin typeface="Times New Roman" pitchFamily="16" charset="0"/>
                <a:ea typeface="Microsoft YaHei" charset="-122"/>
                <a:cs typeface="Segoe UI" charset="0"/>
              </a:defRPr>
            </a:lvl1pPr>
          </a:lstStyle>
          <a:p>
            <a:pPr>
              <a:defRPr/>
            </a:pPr>
            <a:endParaRPr lang="fr-FR"/>
          </a:p>
        </p:txBody>
      </p:sp>
      <p:sp>
        <p:nvSpPr>
          <p:cNvPr id="8198" name="Rectangle 6"/>
          <p:cNvSpPr>
            <a:spLocks noGrp="1" noChangeArrowheads="1"/>
          </p:cNvSpPr>
          <p:nvPr>
            <p:ph type="sldNum"/>
          </p:nvPr>
        </p:nvSpPr>
        <p:spPr bwMode="auto">
          <a:xfrm>
            <a:off x="4240680" y="11026151"/>
            <a:ext cx="3250925" cy="579054"/>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lgn="r">
              <a:buFont typeface="Times New Roman" pitchFamily="16" charset="0"/>
              <a:buNone/>
              <a:tabLst>
                <a:tab pos="449263" algn="l"/>
                <a:tab pos="898525" algn="l"/>
                <a:tab pos="1347788" algn="l"/>
                <a:tab pos="1797050" algn="l"/>
                <a:tab pos="2246313" algn="l"/>
                <a:tab pos="2695575" algn="l"/>
                <a:tab pos="3144838" algn="l"/>
              </a:tabLst>
              <a:defRPr sz="1400">
                <a:solidFill>
                  <a:srgbClr val="000000"/>
                </a:solidFill>
                <a:latin typeface="Times New Roman" pitchFamily="16" charset="0"/>
                <a:ea typeface="Microsoft YaHei" charset="-122"/>
                <a:cs typeface="Segoe UI" charset="0"/>
              </a:defRPr>
            </a:lvl1pPr>
          </a:lstStyle>
          <a:p>
            <a:pPr>
              <a:defRPr/>
            </a:pPr>
            <a:fld id="{F03C09B5-1530-47B0-AA00-D68DCB0A8464}" type="slidenum">
              <a:rPr lang="fr-FR"/>
              <a:pPr>
                <a:defRPr/>
              </a:pPr>
              <a:t>‹N°›</a:t>
            </a:fld>
            <a:endParaRPr lang="fr-FR" dirty="0"/>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p:cNvSpPr>
            <a:spLocks noGrp="1" noChangeArrowheads="1"/>
          </p:cNvSpPr>
          <p:nvPr>
            <p:ph type="sldNum" sz="quarter"/>
          </p:nvPr>
        </p:nvSpPr>
        <p:spPr>
          <a:noFill/>
          <a:ln/>
        </p:spPr>
        <p:txBody>
          <a:bodyPr/>
          <a:lstStyle/>
          <a:p>
            <a:pPr>
              <a:buFont typeface="Times New Roman" pitchFamily="18" charset="0"/>
              <a:buNone/>
            </a:pPr>
            <a:fld id="{42A6F248-EF45-4A1C-BE0E-76C6AA3201C9}" type="slidenum">
              <a:rPr lang="fr-FR" smtClean="0">
                <a:latin typeface="Times New Roman" pitchFamily="18" charset="0"/>
                <a:ea typeface="Microsoft YaHei" pitchFamily="34" charset="-122"/>
                <a:cs typeface="Segoe UI" pitchFamily="34" charset="0"/>
              </a:rPr>
              <a:pPr>
                <a:buFont typeface="Times New Roman" pitchFamily="18" charset="0"/>
                <a:buNone/>
              </a:pPr>
              <a:t>1</a:t>
            </a:fld>
            <a:endParaRPr lang="fr-FR">
              <a:latin typeface="Times New Roman" pitchFamily="18" charset="0"/>
              <a:ea typeface="Microsoft YaHei" pitchFamily="34" charset="-122"/>
              <a:cs typeface="Segoe UI" pitchFamily="34" charset="0"/>
            </a:endParaRPr>
          </a:p>
        </p:txBody>
      </p:sp>
      <p:sp>
        <p:nvSpPr>
          <p:cNvPr id="110595" name="Rectangle 1"/>
          <p:cNvSpPr>
            <a:spLocks noGrp="1" noChangeArrowheads="1"/>
          </p:cNvSpPr>
          <p:nvPr>
            <p:ph type="body"/>
          </p:nvPr>
        </p:nvSpPr>
        <p:spPr>
          <a:xfrm>
            <a:off x="679768" y="4715153"/>
            <a:ext cx="5438140" cy="4466987"/>
          </a:xfrm>
          <a:noFill/>
          <a:ln/>
        </p:spPr>
        <p:txBody>
          <a:bodyPr wrap="none" anchor="ctr"/>
          <a:lstStyle/>
          <a:p>
            <a:endParaRPr lang="fr-FR">
              <a:latin typeface="Times New Roman" pitchFamily="18" charset="0"/>
            </a:endParaRPr>
          </a:p>
        </p:txBody>
      </p:sp>
      <p:sp>
        <p:nvSpPr>
          <p:cNvPr id="110596" name="Rectangle 2"/>
          <p:cNvSpPr>
            <a:spLocks noChangeArrowheads="1"/>
          </p:cNvSpPr>
          <p:nvPr/>
        </p:nvSpPr>
        <p:spPr bwMode="auto">
          <a:xfrm>
            <a:off x="3850443" y="9428583"/>
            <a:ext cx="2945659" cy="496332"/>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6"/>
          <p:cNvSpPr>
            <a:spLocks noGrp="1" noChangeArrowheads="1"/>
          </p:cNvSpPr>
          <p:nvPr>
            <p:ph type="sldNum" sz="quarter"/>
          </p:nvPr>
        </p:nvSpPr>
        <p:spPr>
          <a:noFill/>
          <a:ln/>
        </p:spPr>
        <p:txBody>
          <a:bodyPr/>
          <a:lstStyle/>
          <a:p>
            <a:pPr>
              <a:buFont typeface="Times New Roman" pitchFamily="18" charset="0"/>
              <a:buNone/>
            </a:pPr>
            <a:fld id="{3698842D-AE7F-4B4E-B1B2-E55900900F9A}" type="slidenum">
              <a:rPr lang="fr-FR" smtClean="0">
                <a:latin typeface="Times New Roman" pitchFamily="18" charset="0"/>
                <a:ea typeface="Microsoft YaHei" pitchFamily="34" charset="-122"/>
                <a:cs typeface="Segoe UI" pitchFamily="34" charset="0"/>
              </a:rPr>
              <a:pPr>
                <a:buFont typeface="Times New Roman" pitchFamily="18" charset="0"/>
                <a:buNone/>
              </a:pPr>
              <a:t>10</a:t>
            </a:fld>
            <a:endParaRPr lang="fr-FR">
              <a:latin typeface="Times New Roman" pitchFamily="18" charset="0"/>
              <a:ea typeface="Microsoft YaHei" pitchFamily="34" charset="-122"/>
              <a:cs typeface="Segoe UI" pitchFamily="34" charset="0"/>
            </a:endParaRPr>
          </a:p>
        </p:txBody>
      </p:sp>
      <p:sp>
        <p:nvSpPr>
          <p:cNvPr id="11981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19812" name="Rectangle 2"/>
          <p:cNvSpPr>
            <a:spLocks noGrp="1" noChangeArrowheads="1"/>
          </p:cNvSpPr>
          <p:nvPr>
            <p:ph type="body" idx="1"/>
          </p:nvPr>
        </p:nvSpPr>
        <p:spPr>
          <a:xfrm>
            <a:off x="679768" y="4715153"/>
            <a:ext cx="5438140" cy="4466987"/>
          </a:xfrm>
          <a:noFill/>
          <a:ln/>
        </p:spPr>
        <p:txBody>
          <a:bodyPr wrap="none" anchor="ctr"/>
          <a:lstStyle/>
          <a:p>
            <a:endParaRPr lang="fr-FR" dirty="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ln/>
        </p:spPr>
        <p:txBody>
          <a:bodyPr/>
          <a:lstStyle/>
          <a:p>
            <a:pPr>
              <a:buFont typeface="Times New Roman" pitchFamily="18" charset="0"/>
              <a:buNone/>
            </a:pPr>
            <a:fld id="{0E40A90A-A236-4789-8AC6-98936140367C}" type="slidenum">
              <a:rPr lang="fr-FR" smtClean="0">
                <a:latin typeface="Times New Roman" pitchFamily="18" charset="0"/>
                <a:ea typeface="Microsoft YaHei" pitchFamily="34" charset="-122"/>
                <a:cs typeface="Segoe UI" pitchFamily="34" charset="0"/>
              </a:rPr>
              <a:pPr>
                <a:buFont typeface="Times New Roman" pitchFamily="18" charset="0"/>
                <a:buNone/>
              </a:pPr>
              <a:t>11</a:t>
            </a:fld>
            <a:endParaRPr lang="fr-FR">
              <a:latin typeface="Times New Roman" pitchFamily="18" charset="0"/>
              <a:ea typeface="Microsoft YaHei" pitchFamily="34" charset="-122"/>
              <a:cs typeface="Segoe UI" pitchFamily="34" charset="0"/>
            </a:endParaRPr>
          </a:p>
        </p:txBody>
      </p:sp>
      <p:sp>
        <p:nvSpPr>
          <p:cNvPr id="12083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083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6"/>
          <p:cNvSpPr>
            <a:spLocks noGrp="1" noChangeArrowheads="1"/>
          </p:cNvSpPr>
          <p:nvPr>
            <p:ph type="sldNum" sz="quarter"/>
          </p:nvPr>
        </p:nvSpPr>
        <p:spPr>
          <a:noFill/>
          <a:ln/>
        </p:spPr>
        <p:txBody>
          <a:bodyPr/>
          <a:lstStyle/>
          <a:p>
            <a:pPr>
              <a:buFont typeface="Times New Roman" pitchFamily="18" charset="0"/>
              <a:buNone/>
            </a:pPr>
            <a:fld id="{EC2C5F13-7EC7-423D-A044-F0C203D7AC15}" type="slidenum">
              <a:rPr lang="fr-FR" smtClean="0">
                <a:latin typeface="Times New Roman" pitchFamily="18" charset="0"/>
                <a:ea typeface="Microsoft YaHei" pitchFamily="34" charset="-122"/>
                <a:cs typeface="Segoe UI" pitchFamily="34" charset="0"/>
              </a:rPr>
              <a:pPr>
                <a:buFont typeface="Times New Roman" pitchFamily="18" charset="0"/>
                <a:buNone/>
              </a:pPr>
              <a:t>13</a:t>
            </a:fld>
            <a:endParaRPr lang="fr-FR">
              <a:latin typeface="Times New Roman" pitchFamily="18" charset="0"/>
              <a:ea typeface="Microsoft YaHei" pitchFamily="34" charset="-122"/>
              <a:cs typeface="Segoe UI" pitchFamily="34" charset="0"/>
            </a:endParaRPr>
          </a:p>
        </p:txBody>
      </p:sp>
      <p:sp>
        <p:nvSpPr>
          <p:cNvPr id="12185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186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p:cNvSpPr>
            <a:spLocks noGrp="1" noChangeArrowheads="1"/>
          </p:cNvSpPr>
          <p:nvPr>
            <p:ph type="sldNum" sz="quarter"/>
          </p:nvPr>
        </p:nvSpPr>
        <p:spPr>
          <a:noFill/>
          <a:ln/>
        </p:spPr>
        <p:txBody>
          <a:bodyPr/>
          <a:lstStyle/>
          <a:p>
            <a:pPr>
              <a:buFont typeface="Times New Roman" pitchFamily="18" charset="0"/>
              <a:buNone/>
            </a:pPr>
            <a:fld id="{05C25275-E7E2-48DF-88F1-57421B83BE48}" type="slidenum">
              <a:rPr lang="fr-FR" smtClean="0">
                <a:latin typeface="Times New Roman" pitchFamily="18" charset="0"/>
                <a:ea typeface="Microsoft YaHei" pitchFamily="34" charset="-122"/>
                <a:cs typeface="Segoe UI" pitchFamily="34" charset="0"/>
              </a:rPr>
              <a:pPr>
                <a:buFont typeface="Times New Roman" pitchFamily="18" charset="0"/>
                <a:buNone/>
              </a:pPr>
              <a:t>14</a:t>
            </a:fld>
            <a:endParaRPr lang="fr-FR">
              <a:latin typeface="Times New Roman" pitchFamily="18" charset="0"/>
              <a:ea typeface="Microsoft YaHei" pitchFamily="34" charset="-122"/>
              <a:cs typeface="Segoe UI" pitchFamily="34" charset="0"/>
            </a:endParaRPr>
          </a:p>
        </p:txBody>
      </p:sp>
      <p:sp>
        <p:nvSpPr>
          <p:cNvPr id="12288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288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6"/>
          <p:cNvSpPr>
            <a:spLocks noGrp="1" noChangeArrowheads="1"/>
          </p:cNvSpPr>
          <p:nvPr>
            <p:ph type="sldNum" sz="quarter"/>
          </p:nvPr>
        </p:nvSpPr>
        <p:spPr>
          <a:noFill/>
          <a:ln/>
        </p:spPr>
        <p:txBody>
          <a:bodyPr/>
          <a:lstStyle/>
          <a:p>
            <a:pPr>
              <a:buFont typeface="Times New Roman" pitchFamily="18" charset="0"/>
              <a:buNone/>
            </a:pPr>
            <a:fld id="{A107648A-8727-460B-9E57-85620EA60750}" type="slidenum">
              <a:rPr lang="fr-FR" smtClean="0">
                <a:latin typeface="Times New Roman" pitchFamily="18" charset="0"/>
                <a:ea typeface="Microsoft YaHei" pitchFamily="34" charset="-122"/>
                <a:cs typeface="Segoe UI" pitchFamily="34" charset="0"/>
              </a:rPr>
              <a:pPr>
                <a:buFont typeface="Times New Roman" pitchFamily="18" charset="0"/>
                <a:buNone/>
              </a:pPr>
              <a:t>15</a:t>
            </a:fld>
            <a:endParaRPr lang="fr-FR">
              <a:latin typeface="Times New Roman" pitchFamily="18" charset="0"/>
              <a:ea typeface="Microsoft YaHei" pitchFamily="34" charset="-122"/>
              <a:cs typeface="Segoe UI" pitchFamily="34" charset="0"/>
            </a:endParaRPr>
          </a:p>
        </p:txBody>
      </p:sp>
      <p:sp>
        <p:nvSpPr>
          <p:cNvPr id="12390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390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p:cNvSpPr>
            <a:spLocks noGrp="1" noChangeArrowheads="1"/>
          </p:cNvSpPr>
          <p:nvPr>
            <p:ph type="sldNum" sz="quarter"/>
          </p:nvPr>
        </p:nvSpPr>
        <p:spPr>
          <a:noFill/>
          <a:ln/>
        </p:spPr>
        <p:txBody>
          <a:bodyPr/>
          <a:lstStyle/>
          <a:p>
            <a:pPr>
              <a:buFont typeface="Times New Roman" pitchFamily="18" charset="0"/>
              <a:buNone/>
            </a:pPr>
            <a:fld id="{628C218A-850B-46E8-82B2-AAAEF35BC9C6}" type="slidenum">
              <a:rPr lang="fr-FR" smtClean="0">
                <a:latin typeface="Times New Roman" pitchFamily="18" charset="0"/>
                <a:ea typeface="Microsoft YaHei" pitchFamily="34" charset="-122"/>
                <a:cs typeface="Segoe UI" pitchFamily="34" charset="0"/>
              </a:rPr>
              <a:pPr>
                <a:buFont typeface="Times New Roman" pitchFamily="18" charset="0"/>
                <a:buNone/>
              </a:pPr>
              <a:t>16</a:t>
            </a:fld>
            <a:endParaRPr lang="fr-FR">
              <a:latin typeface="Times New Roman" pitchFamily="18" charset="0"/>
              <a:ea typeface="Microsoft YaHei" pitchFamily="34" charset="-122"/>
              <a:cs typeface="Segoe UI" pitchFamily="34" charset="0"/>
            </a:endParaRPr>
          </a:p>
        </p:txBody>
      </p:sp>
      <p:sp>
        <p:nvSpPr>
          <p:cNvPr id="12493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493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6"/>
          <p:cNvSpPr>
            <a:spLocks noGrp="1" noChangeArrowheads="1"/>
          </p:cNvSpPr>
          <p:nvPr>
            <p:ph type="sldNum" sz="quarter"/>
          </p:nvPr>
        </p:nvSpPr>
        <p:spPr>
          <a:noFill/>
          <a:ln/>
        </p:spPr>
        <p:txBody>
          <a:bodyPr/>
          <a:lstStyle/>
          <a:p>
            <a:pPr>
              <a:buFont typeface="Times New Roman" pitchFamily="18" charset="0"/>
              <a:buNone/>
            </a:pPr>
            <a:fld id="{9F425397-EA42-498E-BD21-1137AD9E3997}" type="slidenum">
              <a:rPr lang="fr-FR" smtClean="0">
                <a:latin typeface="Times New Roman" pitchFamily="18" charset="0"/>
                <a:ea typeface="Microsoft YaHei" pitchFamily="34" charset="-122"/>
                <a:cs typeface="Segoe UI" pitchFamily="34" charset="0"/>
              </a:rPr>
              <a:pPr>
                <a:buFont typeface="Times New Roman" pitchFamily="18" charset="0"/>
                <a:buNone/>
              </a:pPr>
              <a:t>17</a:t>
            </a:fld>
            <a:endParaRPr lang="fr-FR">
              <a:latin typeface="Times New Roman" pitchFamily="18" charset="0"/>
              <a:ea typeface="Microsoft YaHei" pitchFamily="34" charset="-122"/>
              <a:cs typeface="Segoe UI" pitchFamily="34" charset="0"/>
            </a:endParaRPr>
          </a:p>
        </p:txBody>
      </p:sp>
      <p:sp>
        <p:nvSpPr>
          <p:cNvPr id="12595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595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6"/>
          <p:cNvSpPr>
            <a:spLocks noGrp="1" noChangeArrowheads="1"/>
          </p:cNvSpPr>
          <p:nvPr>
            <p:ph type="sldNum" sz="quarter"/>
          </p:nvPr>
        </p:nvSpPr>
        <p:spPr>
          <a:noFill/>
          <a:ln/>
        </p:spPr>
        <p:txBody>
          <a:bodyPr/>
          <a:lstStyle/>
          <a:p>
            <a:pPr>
              <a:buFont typeface="Times New Roman" pitchFamily="18" charset="0"/>
              <a:buNone/>
            </a:pPr>
            <a:fld id="{7B28059F-7701-4018-BD7D-2AB6EC0AC309}" type="slidenum">
              <a:rPr lang="fr-FR" smtClean="0">
                <a:latin typeface="Times New Roman" pitchFamily="18" charset="0"/>
                <a:ea typeface="Microsoft YaHei" pitchFamily="34" charset="-122"/>
                <a:cs typeface="Segoe UI" pitchFamily="34" charset="0"/>
              </a:rPr>
              <a:pPr>
                <a:buFont typeface="Times New Roman" pitchFamily="18" charset="0"/>
                <a:buNone/>
              </a:pPr>
              <a:t>20</a:t>
            </a:fld>
            <a:endParaRPr lang="fr-FR">
              <a:latin typeface="Times New Roman" pitchFamily="18" charset="0"/>
              <a:ea typeface="Microsoft YaHei" pitchFamily="34" charset="-122"/>
              <a:cs typeface="Segoe UI" pitchFamily="34" charset="0"/>
            </a:endParaRPr>
          </a:p>
        </p:txBody>
      </p:sp>
      <p:sp>
        <p:nvSpPr>
          <p:cNvPr id="12800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2800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p:cNvSpPr>
            <a:spLocks noGrp="1" noChangeArrowheads="1"/>
          </p:cNvSpPr>
          <p:nvPr>
            <p:ph type="sldNum" sz="quarter"/>
          </p:nvPr>
        </p:nvSpPr>
        <p:spPr>
          <a:noFill/>
          <a:ln/>
        </p:spPr>
        <p:txBody>
          <a:bodyPr/>
          <a:lstStyle/>
          <a:p>
            <a:pPr>
              <a:buFont typeface="Times New Roman" pitchFamily="18" charset="0"/>
              <a:buNone/>
            </a:pPr>
            <a:fld id="{69970254-AB29-4365-A226-B6CCE925F02A}" type="slidenum">
              <a:rPr lang="fr-FR" smtClean="0">
                <a:latin typeface="Times New Roman" pitchFamily="18" charset="0"/>
                <a:ea typeface="Microsoft YaHei" pitchFamily="34" charset="-122"/>
                <a:cs typeface="Segoe UI" pitchFamily="34" charset="0"/>
              </a:rPr>
              <a:pPr>
                <a:buFont typeface="Times New Roman" pitchFamily="18" charset="0"/>
                <a:buNone/>
              </a:pPr>
              <a:t>22</a:t>
            </a:fld>
            <a:endParaRPr lang="fr-FR">
              <a:latin typeface="Times New Roman" pitchFamily="18" charset="0"/>
              <a:ea typeface="Microsoft YaHei" pitchFamily="34" charset="-122"/>
              <a:cs typeface="Segoe UI" pitchFamily="34" charset="0"/>
            </a:endParaRPr>
          </a:p>
        </p:txBody>
      </p:sp>
      <p:sp>
        <p:nvSpPr>
          <p:cNvPr id="129027" name="Text Box 1"/>
          <p:cNvSpPr>
            <a:spLocks noGrp="1" noChangeArrowheads="1"/>
          </p:cNvSpPr>
          <p:nvPr>
            <p:ph type="body"/>
          </p:nvPr>
        </p:nvSpPr>
        <p:spPr>
          <a:xfrm>
            <a:off x="679768" y="4715153"/>
            <a:ext cx="5438140" cy="4466987"/>
          </a:xfrm>
          <a:noFill/>
          <a:ln/>
        </p:spPr>
        <p:txBody>
          <a:bodyPr/>
          <a:lstStyle/>
          <a:p>
            <a:pPr marL="215900" indent="-214313" eaLnBrk="1">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pPr>
            <a:r>
              <a:rPr lang="fr-FR">
                <a:latin typeface="Andalus" pitchFamily="18" charset="-78"/>
                <a:ea typeface="Microsoft YaHei" pitchFamily="34" charset="-122"/>
              </a:rPr>
              <a:t>Si prise multiple le mettre en premier et ne mettre aucun transformateur avec alimentation à découpage</a:t>
            </a:r>
            <a:r>
              <a:rPr lang="fr-FR" sz="1100">
                <a:latin typeface="Andalus" pitchFamily="18" charset="-78"/>
                <a:ea typeface="Microsoft YaHei" pitchFamily="34" charset="-122"/>
              </a:rPr>
              <a:t>.</a:t>
            </a:r>
          </a:p>
        </p:txBody>
      </p:sp>
      <p:sp>
        <p:nvSpPr>
          <p:cNvPr id="129028" name="Rectangle 2"/>
          <p:cNvSpPr>
            <a:spLocks noChangeArrowheads="1"/>
          </p:cNvSpPr>
          <p:nvPr/>
        </p:nvSpPr>
        <p:spPr bwMode="auto">
          <a:xfrm>
            <a:off x="3850443" y="9428583"/>
            <a:ext cx="2945659" cy="496332"/>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a:ln/>
        </p:spPr>
        <p:txBody>
          <a:bodyPr/>
          <a:lstStyle/>
          <a:p>
            <a:pPr>
              <a:buFont typeface="Times New Roman" pitchFamily="18" charset="0"/>
              <a:buNone/>
            </a:pPr>
            <a:fld id="{5685EDBD-CAA5-431C-8EAA-6FC1DCF264F5}" type="slidenum">
              <a:rPr lang="fr-FR" smtClean="0">
                <a:latin typeface="Times New Roman" pitchFamily="18" charset="0"/>
                <a:ea typeface="Microsoft YaHei" pitchFamily="34" charset="-122"/>
                <a:cs typeface="Segoe UI" pitchFamily="34" charset="0"/>
              </a:rPr>
              <a:pPr>
                <a:buFont typeface="Times New Roman" pitchFamily="18" charset="0"/>
                <a:buNone/>
              </a:pPr>
              <a:t>23</a:t>
            </a:fld>
            <a:endParaRPr lang="fr-FR">
              <a:latin typeface="Times New Roman" pitchFamily="18" charset="0"/>
              <a:ea typeface="Microsoft YaHei" pitchFamily="34" charset="-122"/>
              <a:cs typeface="Segoe UI" pitchFamily="34" charset="0"/>
            </a:endParaRPr>
          </a:p>
        </p:txBody>
      </p:sp>
      <p:sp>
        <p:nvSpPr>
          <p:cNvPr id="130051" name="Text Box 1"/>
          <p:cNvSpPr>
            <a:spLocks noGrp="1" noChangeArrowheads="1"/>
          </p:cNvSpPr>
          <p:nvPr>
            <p:ph type="body"/>
          </p:nvPr>
        </p:nvSpPr>
        <p:spPr>
          <a:xfrm>
            <a:off x="679768" y="4715153"/>
            <a:ext cx="5438140" cy="4466987"/>
          </a:xfrm>
          <a:noFill/>
          <a:ln/>
        </p:spPr>
        <p:txBody>
          <a:bodyPr/>
          <a:lstStyle/>
          <a:p>
            <a:pPr marL="215900" indent="-214313" eaLnBrk="1">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pPr>
            <a:r>
              <a:rPr lang="fr-FR">
                <a:latin typeface="Andalus" pitchFamily="18" charset="-78"/>
                <a:ea typeface="Microsoft YaHei" pitchFamily="34" charset="-122"/>
              </a:rPr>
              <a:t>Si prise multiple le mettre en premier et ne mettre aucun transformateur avec alimentation à découpage</a:t>
            </a:r>
            <a:r>
              <a:rPr lang="fr-FR" sz="1100">
                <a:latin typeface="Andalus" pitchFamily="18" charset="-78"/>
                <a:ea typeface="Microsoft YaHei" pitchFamily="34" charset="-122"/>
              </a:rPr>
              <a:t>.</a:t>
            </a:r>
          </a:p>
        </p:txBody>
      </p:sp>
      <p:sp>
        <p:nvSpPr>
          <p:cNvPr id="130052" name="Rectangle 2"/>
          <p:cNvSpPr>
            <a:spLocks noChangeArrowheads="1"/>
          </p:cNvSpPr>
          <p:nvPr/>
        </p:nvSpPr>
        <p:spPr bwMode="auto">
          <a:xfrm>
            <a:off x="3850443" y="9428583"/>
            <a:ext cx="2945659" cy="496332"/>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6"/>
          <p:cNvSpPr>
            <a:spLocks noGrp="1" noChangeArrowheads="1"/>
          </p:cNvSpPr>
          <p:nvPr>
            <p:ph type="sldNum" sz="quarter"/>
          </p:nvPr>
        </p:nvSpPr>
        <p:spPr>
          <a:noFill/>
          <a:ln/>
        </p:spPr>
        <p:txBody>
          <a:bodyPr/>
          <a:lstStyle/>
          <a:p>
            <a:pPr>
              <a:buFont typeface="Times New Roman" pitchFamily="18" charset="0"/>
              <a:buNone/>
            </a:pPr>
            <a:fld id="{47FCB88B-20F6-4E2E-9F14-A4D60E5FA14E}" type="slidenum">
              <a:rPr lang="fr-FR" smtClean="0">
                <a:latin typeface="Times New Roman" pitchFamily="18" charset="0"/>
                <a:ea typeface="Microsoft YaHei" pitchFamily="34" charset="-122"/>
                <a:cs typeface="Segoe UI" pitchFamily="34" charset="0"/>
              </a:rPr>
              <a:pPr>
                <a:buFont typeface="Times New Roman" pitchFamily="18" charset="0"/>
                <a:buNone/>
              </a:pPr>
              <a:t>2</a:t>
            </a:fld>
            <a:endParaRPr lang="fr-FR">
              <a:latin typeface="Times New Roman" pitchFamily="18" charset="0"/>
              <a:ea typeface="Microsoft YaHei" pitchFamily="34" charset="-122"/>
              <a:cs typeface="Segoe UI" pitchFamily="34" charset="0"/>
            </a:endParaRPr>
          </a:p>
        </p:txBody>
      </p:sp>
      <p:sp>
        <p:nvSpPr>
          <p:cNvPr id="111619" name="Rectangle 1"/>
          <p:cNvSpPr>
            <a:spLocks noGrp="1" noRot="1" noChangeAspect="1" noChangeArrowheads="1" noTextEdit="1"/>
          </p:cNvSpPr>
          <p:nvPr>
            <p:ph type="sldImg"/>
          </p:nvPr>
        </p:nvSpPr>
        <p:spPr>
          <a:xfrm>
            <a:off x="-120650" y="882650"/>
            <a:ext cx="7732713" cy="4351338"/>
          </a:xfrm>
          <a:solidFill>
            <a:srgbClr val="FFFFFF"/>
          </a:solidFill>
          <a:ln>
            <a:solidFill>
              <a:srgbClr val="000000"/>
            </a:solidFill>
            <a:miter lim="800000"/>
          </a:ln>
        </p:spPr>
      </p:sp>
      <p:sp>
        <p:nvSpPr>
          <p:cNvPr id="111620" name="Rectangle 2"/>
          <p:cNvSpPr>
            <a:spLocks noGrp="1" noChangeArrowheads="1"/>
          </p:cNvSpPr>
          <p:nvPr>
            <p:ph type="body" idx="1"/>
          </p:nvPr>
        </p:nvSpPr>
        <p:spPr>
          <a:xfrm>
            <a:off x="749003" y="5513076"/>
            <a:ext cx="5995172" cy="5223548"/>
          </a:xfrm>
          <a:noFill/>
          <a:ln/>
        </p:spPr>
        <p:txBody>
          <a:bodyPr wrap="none" anchor="ctr"/>
          <a:lstStyle/>
          <a:p>
            <a:endParaRPr lang="fr-FR">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6"/>
          <p:cNvSpPr>
            <a:spLocks noGrp="1" noChangeArrowheads="1"/>
          </p:cNvSpPr>
          <p:nvPr>
            <p:ph type="sldNum" sz="quarter"/>
          </p:nvPr>
        </p:nvSpPr>
        <p:spPr>
          <a:noFill/>
          <a:ln/>
        </p:spPr>
        <p:txBody>
          <a:bodyPr/>
          <a:lstStyle/>
          <a:p>
            <a:pPr>
              <a:buFont typeface="Times New Roman" pitchFamily="18" charset="0"/>
              <a:buNone/>
            </a:pPr>
            <a:fld id="{CBDF6033-5BF3-4A08-B4E3-0F831CAA9138}" type="slidenum">
              <a:rPr lang="fr-FR" smtClean="0">
                <a:latin typeface="Times New Roman" pitchFamily="18" charset="0"/>
                <a:ea typeface="Microsoft YaHei" pitchFamily="34" charset="-122"/>
                <a:cs typeface="Segoe UI" pitchFamily="34" charset="0"/>
              </a:rPr>
              <a:pPr>
                <a:buFont typeface="Times New Roman" pitchFamily="18" charset="0"/>
                <a:buNone/>
              </a:pPr>
              <a:t>24</a:t>
            </a:fld>
            <a:endParaRPr lang="fr-FR">
              <a:latin typeface="Times New Roman" pitchFamily="18" charset="0"/>
              <a:ea typeface="Microsoft YaHei" pitchFamily="34" charset="-122"/>
              <a:cs typeface="Segoe UI" pitchFamily="34" charset="0"/>
            </a:endParaRPr>
          </a:p>
        </p:txBody>
      </p:sp>
      <p:sp>
        <p:nvSpPr>
          <p:cNvPr id="131075" name="Text Box 1"/>
          <p:cNvSpPr>
            <a:spLocks noGrp="1" noChangeArrowheads="1"/>
          </p:cNvSpPr>
          <p:nvPr>
            <p:ph type="body"/>
          </p:nvPr>
        </p:nvSpPr>
        <p:spPr>
          <a:xfrm>
            <a:off x="679768" y="4715153"/>
            <a:ext cx="5438140" cy="4466987"/>
          </a:xfrm>
          <a:noFill/>
          <a:ln/>
        </p:spPr>
        <p:txBody>
          <a:bodyPr/>
          <a:lstStyle/>
          <a:p>
            <a:pPr marL="215900" indent="-214313" eaLnBrk="1">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pPr>
            <a:r>
              <a:rPr lang="fr-FR">
                <a:latin typeface="Andalus" pitchFamily="18" charset="-78"/>
                <a:ea typeface="Microsoft YaHei" pitchFamily="34" charset="-122"/>
              </a:rPr>
              <a:t>Si prise multiple le mettre en premier et ne mettre aucun transformateur avec alimentation à découpage</a:t>
            </a:r>
            <a:r>
              <a:rPr lang="fr-FR" sz="1100">
                <a:latin typeface="Andalus" pitchFamily="18" charset="-78"/>
                <a:ea typeface="Microsoft YaHei" pitchFamily="34" charset="-122"/>
              </a:rPr>
              <a:t>.</a:t>
            </a:r>
          </a:p>
        </p:txBody>
      </p:sp>
      <p:sp>
        <p:nvSpPr>
          <p:cNvPr id="131076" name="Rectangle 2"/>
          <p:cNvSpPr>
            <a:spLocks noChangeArrowheads="1"/>
          </p:cNvSpPr>
          <p:nvPr/>
        </p:nvSpPr>
        <p:spPr bwMode="auto">
          <a:xfrm>
            <a:off x="3850443" y="9428583"/>
            <a:ext cx="2945659" cy="496332"/>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6"/>
          <p:cNvSpPr>
            <a:spLocks noGrp="1" noChangeArrowheads="1"/>
          </p:cNvSpPr>
          <p:nvPr>
            <p:ph type="sldNum" sz="quarter"/>
          </p:nvPr>
        </p:nvSpPr>
        <p:spPr>
          <a:noFill/>
          <a:ln/>
        </p:spPr>
        <p:txBody>
          <a:bodyPr/>
          <a:lstStyle/>
          <a:p>
            <a:pPr>
              <a:buFont typeface="Times New Roman" pitchFamily="18" charset="0"/>
              <a:buNone/>
            </a:pPr>
            <a:fld id="{0BE9F49B-F7F3-4779-9DD5-C92A554548E7}" type="slidenum">
              <a:rPr lang="fr-FR" smtClean="0">
                <a:latin typeface="Times New Roman" pitchFamily="18" charset="0"/>
                <a:ea typeface="Microsoft YaHei" pitchFamily="34" charset="-122"/>
                <a:cs typeface="Segoe UI" pitchFamily="34" charset="0"/>
              </a:rPr>
              <a:pPr>
                <a:buFont typeface="Times New Roman" pitchFamily="18" charset="0"/>
                <a:buNone/>
              </a:pPr>
              <a:t>25</a:t>
            </a:fld>
            <a:endParaRPr lang="fr-FR">
              <a:latin typeface="Times New Roman" pitchFamily="18" charset="0"/>
              <a:ea typeface="Microsoft YaHei" pitchFamily="34" charset="-122"/>
              <a:cs typeface="Segoe UI" pitchFamily="34" charset="0"/>
            </a:endParaRPr>
          </a:p>
        </p:txBody>
      </p:sp>
      <p:sp>
        <p:nvSpPr>
          <p:cNvPr id="13209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210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6"/>
          <p:cNvSpPr>
            <a:spLocks noGrp="1" noChangeArrowheads="1"/>
          </p:cNvSpPr>
          <p:nvPr>
            <p:ph type="sldNum" sz="quarter"/>
          </p:nvPr>
        </p:nvSpPr>
        <p:spPr>
          <a:noFill/>
          <a:ln/>
        </p:spPr>
        <p:txBody>
          <a:bodyPr/>
          <a:lstStyle/>
          <a:p>
            <a:pPr>
              <a:buFont typeface="Times New Roman" pitchFamily="18" charset="0"/>
              <a:buNone/>
            </a:pPr>
            <a:fld id="{98936B25-5C4A-4A1F-B97C-B1BB6A95EA83}" type="slidenum">
              <a:rPr lang="fr-FR" smtClean="0">
                <a:latin typeface="Times New Roman" pitchFamily="18" charset="0"/>
                <a:ea typeface="Microsoft YaHei" pitchFamily="34" charset="-122"/>
                <a:cs typeface="Segoe UI" pitchFamily="34" charset="0"/>
              </a:rPr>
              <a:pPr>
                <a:buFont typeface="Times New Roman" pitchFamily="18" charset="0"/>
                <a:buNone/>
              </a:pPr>
              <a:t>27</a:t>
            </a:fld>
            <a:endParaRPr lang="fr-FR">
              <a:latin typeface="Times New Roman" pitchFamily="18" charset="0"/>
              <a:ea typeface="Microsoft YaHei" pitchFamily="34" charset="-122"/>
              <a:cs typeface="Segoe UI" pitchFamily="34" charset="0"/>
            </a:endParaRPr>
          </a:p>
        </p:txBody>
      </p:sp>
      <p:sp>
        <p:nvSpPr>
          <p:cNvPr id="13312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312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6"/>
          <p:cNvSpPr>
            <a:spLocks noGrp="1" noChangeArrowheads="1"/>
          </p:cNvSpPr>
          <p:nvPr>
            <p:ph type="sldNum" sz="quarter"/>
          </p:nvPr>
        </p:nvSpPr>
        <p:spPr>
          <a:noFill/>
          <a:ln/>
        </p:spPr>
        <p:txBody>
          <a:bodyPr/>
          <a:lstStyle/>
          <a:p>
            <a:pPr>
              <a:buFont typeface="Times New Roman" pitchFamily="18" charset="0"/>
              <a:buNone/>
            </a:pPr>
            <a:fld id="{3826D046-AB14-4417-BD69-55BF32056F64}" type="slidenum">
              <a:rPr lang="fr-FR" smtClean="0">
                <a:latin typeface="Times New Roman" pitchFamily="18" charset="0"/>
                <a:ea typeface="Microsoft YaHei" pitchFamily="34" charset="-122"/>
                <a:cs typeface="Segoe UI" pitchFamily="34" charset="0"/>
              </a:rPr>
              <a:pPr>
                <a:buFont typeface="Times New Roman" pitchFamily="18" charset="0"/>
                <a:buNone/>
              </a:pPr>
              <a:t>28</a:t>
            </a:fld>
            <a:endParaRPr lang="fr-FR">
              <a:latin typeface="Times New Roman" pitchFamily="18" charset="0"/>
              <a:ea typeface="Microsoft YaHei" pitchFamily="34" charset="-122"/>
              <a:cs typeface="Segoe UI" pitchFamily="34" charset="0"/>
            </a:endParaRPr>
          </a:p>
        </p:txBody>
      </p:sp>
      <p:sp>
        <p:nvSpPr>
          <p:cNvPr id="13414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414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p:cNvSpPr>
            <a:spLocks noGrp="1" noChangeArrowheads="1"/>
          </p:cNvSpPr>
          <p:nvPr>
            <p:ph type="sldNum" sz="quarter"/>
          </p:nvPr>
        </p:nvSpPr>
        <p:spPr>
          <a:noFill/>
          <a:ln/>
        </p:spPr>
        <p:txBody>
          <a:bodyPr/>
          <a:lstStyle/>
          <a:p>
            <a:pPr>
              <a:buFont typeface="Times New Roman" pitchFamily="18" charset="0"/>
              <a:buNone/>
            </a:pPr>
            <a:fld id="{81F23EB4-9FBF-444F-BE14-88217870CE70}" type="slidenum">
              <a:rPr lang="fr-FR" smtClean="0">
                <a:latin typeface="Times New Roman" pitchFamily="18" charset="0"/>
                <a:ea typeface="Microsoft YaHei" pitchFamily="34" charset="-122"/>
                <a:cs typeface="Segoe UI" pitchFamily="34" charset="0"/>
              </a:rPr>
              <a:pPr>
                <a:buFont typeface="Times New Roman" pitchFamily="18" charset="0"/>
                <a:buNone/>
              </a:pPr>
              <a:t>30</a:t>
            </a:fld>
            <a:endParaRPr lang="fr-FR">
              <a:latin typeface="Times New Roman" pitchFamily="18" charset="0"/>
              <a:ea typeface="Microsoft YaHei" pitchFamily="34" charset="-122"/>
              <a:cs typeface="Segoe UI" pitchFamily="34" charset="0"/>
            </a:endParaRPr>
          </a:p>
        </p:txBody>
      </p:sp>
      <p:sp>
        <p:nvSpPr>
          <p:cNvPr id="13517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517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6"/>
          <p:cNvSpPr>
            <a:spLocks noGrp="1" noChangeArrowheads="1"/>
          </p:cNvSpPr>
          <p:nvPr>
            <p:ph type="sldNum" sz="quarter"/>
          </p:nvPr>
        </p:nvSpPr>
        <p:spPr>
          <a:noFill/>
          <a:ln/>
        </p:spPr>
        <p:txBody>
          <a:bodyPr/>
          <a:lstStyle/>
          <a:p>
            <a:pPr>
              <a:buFont typeface="Times New Roman" pitchFamily="18" charset="0"/>
              <a:buNone/>
            </a:pPr>
            <a:fld id="{B1899503-6AEF-4049-BC9B-661AA547858C}" type="slidenum">
              <a:rPr lang="fr-FR" smtClean="0">
                <a:latin typeface="Times New Roman" pitchFamily="18" charset="0"/>
                <a:ea typeface="Microsoft YaHei" pitchFamily="34" charset="-122"/>
                <a:cs typeface="Segoe UI" pitchFamily="34" charset="0"/>
              </a:rPr>
              <a:pPr>
                <a:buFont typeface="Times New Roman" pitchFamily="18" charset="0"/>
                <a:buNone/>
              </a:pPr>
              <a:t>31</a:t>
            </a:fld>
            <a:endParaRPr lang="fr-FR">
              <a:latin typeface="Times New Roman" pitchFamily="18" charset="0"/>
              <a:ea typeface="Microsoft YaHei" pitchFamily="34" charset="-122"/>
              <a:cs typeface="Segoe UI" pitchFamily="34" charset="0"/>
            </a:endParaRPr>
          </a:p>
        </p:txBody>
      </p:sp>
      <p:sp>
        <p:nvSpPr>
          <p:cNvPr id="13619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619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6"/>
          <p:cNvSpPr>
            <a:spLocks noGrp="1" noChangeArrowheads="1"/>
          </p:cNvSpPr>
          <p:nvPr>
            <p:ph type="sldNum" sz="quarter"/>
          </p:nvPr>
        </p:nvSpPr>
        <p:spPr>
          <a:noFill/>
          <a:ln/>
        </p:spPr>
        <p:txBody>
          <a:bodyPr/>
          <a:lstStyle/>
          <a:p>
            <a:pPr>
              <a:buFont typeface="Times New Roman" pitchFamily="18" charset="0"/>
              <a:buNone/>
            </a:pPr>
            <a:fld id="{56EF5B00-CDF8-4473-9958-365C00102FB6}" type="slidenum">
              <a:rPr lang="fr-FR" smtClean="0">
                <a:latin typeface="Times New Roman" pitchFamily="18" charset="0"/>
                <a:ea typeface="Microsoft YaHei" pitchFamily="34" charset="-122"/>
                <a:cs typeface="Segoe UI" pitchFamily="34" charset="0"/>
              </a:rPr>
              <a:pPr>
                <a:buFont typeface="Times New Roman" pitchFamily="18" charset="0"/>
                <a:buNone/>
              </a:pPr>
              <a:t>32</a:t>
            </a:fld>
            <a:endParaRPr lang="fr-FR">
              <a:latin typeface="Times New Roman" pitchFamily="18" charset="0"/>
              <a:ea typeface="Microsoft YaHei" pitchFamily="34" charset="-122"/>
              <a:cs typeface="Segoe UI" pitchFamily="34" charset="0"/>
            </a:endParaRPr>
          </a:p>
        </p:txBody>
      </p:sp>
      <p:sp>
        <p:nvSpPr>
          <p:cNvPr id="13721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722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6"/>
          <p:cNvSpPr>
            <a:spLocks noGrp="1" noChangeArrowheads="1"/>
          </p:cNvSpPr>
          <p:nvPr>
            <p:ph type="sldNum" sz="quarter"/>
          </p:nvPr>
        </p:nvSpPr>
        <p:spPr>
          <a:noFill/>
          <a:ln/>
        </p:spPr>
        <p:txBody>
          <a:bodyPr/>
          <a:lstStyle/>
          <a:p>
            <a:pPr>
              <a:buFont typeface="Times New Roman" pitchFamily="18" charset="0"/>
              <a:buNone/>
            </a:pPr>
            <a:fld id="{8643D2C1-CC25-4D0E-B74A-66773748F5D3}" type="slidenum">
              <a:rPr lang="fr-FR" smtClean="0">
                <a:latin typeface="Times New Roman" pitchFamily="18" charset="0"/>
                <a:ea typeface="Microsoft YaHei" pitchFamily="34" charset="-122"/>
                <a:cs typeface="Segoe UI" pitchFamily="34" charset="0"/>
              </a:rPr>
              <a:pPr>
                <a:buFont typeface="Times New Roman" pitchFamily="18" charset="0"/>
                <a:buNone/>
              </a:pPr>
              <a:t>33</a:t>
            </a:fld>
            <a:endParaRPr lang="fr-FR">
              <a:latin typeface="Times New Roman" pitchFamily="18" charset="0"/>
              <a:ea typeface="Microsoft YaHei" pitchFamily="34" charset="-122"/>
              <a:cs typeface="Segoe UI" pitchFamily="34" charset="0"/>
            </a:endParaRPr>
          </a:p>
        </p:txBody>
      </p:sp>
      <p:sp>
        <p:nvSpPr>
          <p:cNvPr id="13824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824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6"/>
          <p:cNvSpPr>
            <a:spLocks noGrp="1" noChangeArrowheads="1"/>
          </p:cNvSpPr>
          <p:nvPr>
            <p:ph type="sldNum" sz="quarter"/>
          </p:nvPr>
        </p:nvSpPr>
        <p:spPr>
          <a:noFill/>
          <a:ln/>
        </p:spPr>
        <p:txBody>
          <a:bodyPr/>
          <a:lstStyle/>
          <a:p>
            <a:pPr>
              <a:buFont typeface="Times New Roman" pitchFamily="18" charset="0"/>
              <a:buNone/>
            </a:pPr>
            <a:fld id="{07563304-1FBA-4968-98F0-B838301644C7}" type="slidenum">
              <a:rPr lang="fr-FR" smtClean="0">
                <a:latin typeface="Times New Roman" pitchFamily="18" charset="0"/>
                <a:ea typeface="Microsoft YaHei" pitchFamily="34" charset="-122"/>
                <a:cs typeface="Segoe UI" pitchFamily="34" charset="0"/>
              </a:rPr>
              <a:pPr>
                <a:buFont typeface="Times New Roman" pitchFamily="18" charset="0"/>
                <a:buNone/>
              </a:pPr>
              <a:t>34</a:t>
            </a:fld>
            <a:endParaRPr lang="fr-FR">
              <a:latin typeface="Times New Roman" pitchFamily="18" charset="0"/>
              <a:ea typeface="Microsoft YaHei" pitchFamily="34" charset="-122"/>
              <a:cs typeface="Segoe UI" pitchFamily="34" charset="0"/>
            </a:endParaRPr>
          </a:p>
        </p:txBody>
      </p:sp>
      <p:sp>
        <p:nvSpPr>
          <p:cNvPr id="13926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3926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6"/>
          <p:cNvSpPr>
            <a:spLocks noGrp="1" noChangeArrowheads="1"/>
          </p:cNvSpPr>
          <p:nvPr>
            <p:ph type="sldNum" sz="quarter"/>
          </p:nvPr>
        </p:nvSpPr>
        <p:spPr>
          <a:noFill/>
          <a:ln/>
        </p:spPr>
        <p:txBody>
          <a:bodyPr/>
          <a:lstStyle/>
          <a:p>
            <a:pPr>
              <a:buFont typeface="Times New Roman" pitchFamily="18" charset="0"/>
              <a:buNone/>
            </a:pPr>
            <a:fld id="{923BBA80-525A-4A38-B172-C1EAA7717FC9}" type="slidenum">
              <a:rPr lang="fr-FR" smtClean="0">
                <a:latin typeface="Times New Roman" pitchFamily="18" charset="0"/>
                <a:ea typeface="Microsoft YaHei" pitchFamily="34" charset="-122"/>
                <a:cs typeface="Segoe UI" pitchFamily="34" charset="0"/>
              </a:rPr>
              <a:pPr>
                <a:buFont typeface="Times New Roman" pitchFamily="18" charset="0"/>
                <a:buNone/>
              </a:pPr>
              <a:t>35</a:t>
            </a:fld>
            <a:endParaRPr lang="fr-FR">
              <a:latin typeface="Times New Roman" pitchFamily="18" charset="0"/>
              <a:ea typeface="Microsoft YaHei" pitchFamily="34" charset="-122"/>
              <a:cs typeface="Segoe UI" pitchFamily="34" charset="0"/>
            </a:endParaRPr>
          </a:p>
        </p:txBody>
      </p:sp>
      <p:sp>
        <p:nvSpPr>
          <p:cNvPr id="14029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029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p:cNvSpPr>
            <a:spLocks noGrp="1" noChangeArrowheads="1"/>
          </p:cNvSpPr>
          <p:nvPr>
            <p:ph type="sldNum" sz="quarter"/>
          </p:nvPr>
        </p:nvSpPr>
        <p:spPr>
          <a:noFill/>
          <a:ln/>
        </p:spPr>
        <p:txBody>
          <a:bodyPr/>
          <a:lstStyle/>
          <a:p>
            <a:pPr>
              <a:buFont typeface="Times New Roman" pitchFamily="18" charset="0"/>
              <a:buNone/>
            </a:pPr>
            <a:fld id="{FF6DCC08-39E2-4802-BAA7-66C89281EBD7}" type="slidenum">
              <a:rPr lang="fr-FR" smtClean="0">
                <a:latin typeface="Times New Roman" pitchFamily="18" charset="0"/>
                <a:ea typeface="Microsoft YaHei" pitchFamily="34" charset="-122"/>
                <a:cs typeface="Segoe UI" pitchFamily="34" charset="0"/>
              </a:rPr>
              <a:pPr>
                <a:buFont typeface="Times New Roman" pitchFamily="18" charset="0"/>
                <a:buNone/>
              </a:pPr>
              <a:t>3</a:t>
            </a:fld>
            <a:endParaRPr lang="fr-FR">
              <a:latin typeface="Times New Roman" pitchFamily="18" charset="0"/>
              <a:ea typeface="Microsoft YaHei" pitchFamily="34" charset="-122"/>
              <a:cs typeface="Segoe UI" pitchFamily="34" charset="0"/>
            </a:endParaRPr>
          </a:p>
        </p:txBody>
      </p:sp>
      <p:sp>
        <p:nvSpPr>
          <p:cNvPr id="11264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1264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6"/>
          <p:cNvSpPr>
            <a:spLocks noGrp="1" noChangeArrowheads="1"/>
          </p:cNvSpPr>
          <p:nvPr>
            <p:ph type="sldNum" sz="quarter"/>
          </p:nvPr>
        </p:nvSpPr>
        <p:spPr>
          <a:noFill/>
          <a:ln/>
        </p:spPr>
        <p:txBody>
          <a:bodyPr/>
          <a:lstStyle/>
          <a:p>
            <a:pPr>
              <a:buFont typeface="Times New Roman" pitchFamily="18" charset="0"/>
              <a:buNone/>
            </a:pPr>
            <a:fld id="{FC44457E-B34C-4912-B6EB-FD0DEE708B31}" type="slidenum">
              <a:rPr lang="fr-FR" smtClean="0">
                <a:latin typeface="Times New Roman" pitchFamily="18" charset="0"/>
                <a:ea typeface="Microsoft YaHei" pitchFamily="34" charset="-122"/>
                <a:cs typeface="Segoe UI" pitchFamily="34" charset="0"/>
              </a:rPr>
              <a:pPr>
                <a:buFont typeface="Times New Roman" pitchFamily="18" charset="0"/>
                <a:buNone/>
              </a:pPr>
              <a:t>36</a:t>
            </a:fld>
            <a:endParaRPr lang="fr-FR">
              <a:latin typeface="Times New Roman" pitchFamily="18" charset="0"/>
              <a:ea typeface="Microsoft YaHei" pitchFamily="34" charset="-122"/>
              <a:cs typeface="Segoe UI" pitchFamily="34" charset="0"/>
            </a:endParaRPr>
          </a:p>
        </p:txBody>
      </p:sp>
      <p:sp>
        <p:nvSpPr>
          <p:cNvPr id="14131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131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6"/>
          <p:cNvSpPr>
            <a:spLocks noGrp="1" noChangeArrowheads="1"/>
          </p:cNvSpPr>
          <p:nvPr>
            <p:ph type="sldNum" sz="quarter"/>
          </p:nvPr>
        </p:nvSpPr>
        <p:spPr>
          <a:noFill/>
          <a:ln/>
        </p:spPr>
        <p:txBody>
          <a:bodyPr/>
          <a:lstStyle/>
          <a:p>
            <a:pPr>
              <a:buFont typeface="Times New Roman" pitchFamily="18" charset="0"/>
              <a:buNone/>
            </a:pPr>
            <a:fld id="{1934FC7A-4014-4062-B42C-FA376FA8333A}" type="slidenum">
              <a:rPr lang="fr-FR" smtClean="0">
                <a:latin typeface="Times New Roman" pitchFamily="18" charset="0"/>
                <a:ea typeface="Microsoft YaHei" pitchFamily="34" charset="-122"/>
                <a:cs typeface="Segoe UI" pitchFamily="34" charset="0"/>
              </a:rPr>
              <a:pPr>
                <a:buFont typeface="Times New Roman" pitchFamily="18" charset="0"/>
                <a:buNone/>
              </a:pPr>
              <a:t>37</a:t>
            </a:fld>
            <a:endParaRPr lang="fr-FR">
              <a:latin typeface="Times New Roman" pitchFamily="18" charset="0"/>
              <a:ea typeface="Microsoft YaHei" pitchFamily="34" charset="-122"/>
              <a:cs typeface="Segoe UI" pitchFamily="34" charset="0"/>
            </a:endParaRPr>
          </a:p>
        </p:txBody>
      </p:sp>
      <p:sp>
        <p:nvSpPr>
          <p:cNvPr id="14233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234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6"/>
          <p:cNvSpPr>
            <a:spLocks noGrp="1" noChangeArrowheads="1"/>
          </p:cNvSpPr>
          <p:nvPr>
            <p:ph type="sldNum" sz="quarter"/>
          </p:nvPr>
        </p:nvSpPr>
        <p:spPr>
          <a:noFill/>
          <a:ln/>
        </p:spPr>
        <p:txBody>
          <a:bodyPr/>
          <a:lstStyle/>
          <a:p>
            <a:pPr>
              <a:buFont typeface="Times New Roman" pitchFamily="18" charset="0"/>
              <a:buNone/>
            </a:pPr>
            <a:fld id="{14118398-6504-45C4-8F8E-9DF7EA2D4677}" type="slidenum">
              <a:rPr lang="fr-FR" smtClean="0">
                <a:latin typeface="Times New Roman" pitchFamily="18" charset="0"/>
                <a:ea typeface="Microsoft YaHei" pitchFamily="34" charset="-122"/>
                <a:cs typeface="Segoe UI" pitchFamily="34" charset="0"/>
              </a:rPr>
              <a:pPr>
                <a:buFont typeface="Times New Roman" pitchFamily="18" charset="0"/>
                <a:buNone/>
              </a:pPr>
              <a:t>38</a:t>
            </a:fld>
            <a:endParaRPr lang="fr-FR">
              <a:latin typeface="Times New Roman" pitchFamily="18" charset="0"/>
              <a:ea typeface="Microsoft YaHei" pitchFamily="34" charset="-122"/>
              <a:cs typeface="Segoe UI" pitchFamily="34" charset="0"/>
            </a:endParaRPr>
          </a:p>
        </p:txBody>
      </p:sp>
      <p:sp>
        <p:nvSpPr>
          <p:cNvPr id="14336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336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6"/>
          <p:cNvSpPr>
            <a:spLocks noGrp="1" noChangeArrowheads="1"/>
          </p:cNvSpPr>
          <p:nvPr>
            <p:ph type="sldNum" sz="quarter"/>
          </p:nvPr>
        </p:nvSpPr>
        <p:spPr>
          <a:noFill/>
          <a:ln/>
        </p:spPr>
        <p:txBody>
          <a:bodyPr/>
          <a:lstStyle/>
          <a:p>
            <a:pPr>
              <a:buFont typeface="Times New Roman" pitchFamily="18" charset="0"/>
              <a:buNone/>
            </a:pPr>
            <a:fld id="{7A9A5F5D-2114-4B21-BFF0-876A83A3AEB7}" type="slidenum">
              <a:rPr lang="fr-FR" smtClean="0">
                <a:latin typeface="Times New Roman" pitchFamily="18" charset="0"/>
                <a:ea typeface="Microsoft YaHei" pitchFamily="34" charset="-122"/>
                <a:cs typeface="Segoe UI" pitchFamily="34" charset="0"/>
              </a:rPr>
              <a:pPr>
                <a:buFont typeface="Times New Roman" pitchFamily="18" charset="0"/>
                <a:buNone/>
              </a:pPr>
              <a:t>39</a:t>
            </a:fld>
            <a:endParaRPr lang="fr-FR">
              <a:latin typeface="Times New Roman" pitchFamily="18" charset="0"/>
              <a:ea typeface="Microsoft YaHei" pitchFamily="34" charset="-122"/>
              <a:cs typeface="Segoe UI" pitchFamily="34" charset="0"/>
            </a:endParaRPr>
          </a:p>
        </p:txBody>
      </p:sp>
      <p:sp>
        <p:nvSpPr>
          <p:cNvPr id="14438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438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p:cNvSpPr>
            <a:spLocks noGrp="1" noChangeArrowheads="1"/>
          </p:cNvSpPr>
          <p:nvPr>
            <p:ph type="sldNum" sz="quarter"/>
          </p:nvPr>
        </p:nvSpPr>
        <p:spPr>
          <a:noFill/>
          <a:ln/>
        </p:spPr>
        <p:txBody>
          <a:bodyPr/>
          <a:lstStyle/>
          <a:p>
            <a:pPr>
              <a:buFont typeface="Times New Roman" pitchFamily="18" charset="0"/>
              <a:buNone/>
            </a:pPr>
            <a:fld id="{679D3347-E05B-4C3A-BDE1-50DD96EB2460}" type="slidenum">
              <a:rPr lang="fr-FR" smtClean="0">
                <a:latin typeface="Times New Roman" pitchFamily="18" charset="0"/>
                <a:ea typeface="Microsoft YaHei" pitchFamily="34" charset="-122"/>
                <a:cs typeface="Segoe UI" pitchFamily="34" charset="0"/>
              </a:rPr>
              <a:pPr>
                <a:buFont typeface="Times New Roman" pitchFamily="18" charset="0"/>
                <a:buNone/>
              </a:pPr>
              <a:t>41</a:t>
            </a:fld>
            <a:endParaRPr lang="fr-FR">
              <a:latin typeface="Times New Roman" pitchFamily="18" charset="0"/>
              <a:ea typeface="Microsoft YaHei" pitchFamily="34" charset="-122"/>
              <a:cs typeface="Segoe UI" pitchFamily="34" charset="0"/>
            </a:endParaRPr>
          </a:p>
        </p:txBody>
      </p:sp>
      <p:sp>
        <p:nvSpPr>
          <p:cNvPr id="14541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541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6"/>
          <p:cNvSpPr>
            <a:spLocks noGrp="1" noChangeArrowheads="1"/>
          </p:cNvSpPr>
          <p:nvPr>
            <p:ph type="sldNum" sz="quarter"/>
          </p:nvPr>
        </p:nvSpPr>
        <p:spPr>
          <a:noFill/>
          <a:ln/>
        </p:spPr>
        <p:txBody>
          <a:bodyPr/>
          <a:lstStyle/>
          <a:p>
            <a:pPr>
              <a:buFont typeface="Times New Roman" pitchFamily="18" charset="0"/>
              <a:buNone/>
            </a:pPr>
            <a:fld id="{6CB67702-49C6-4F5F-ACC6-E4EBFC2BFEA0}" type="slidenum">
              <a:rPr lang="fr-FR" smtClean="0">
                <a:latin typeface="Times New Roman" pitchFamily="18" charset="0"/>
                <a:ea typeface="Microsoft YaHei" pitchFamily="34" charset="-122"/>
                <a:cs typeface="Segoe UI" pitchFamily="34" charset="0"/>
              </a:rPr>
              <a:pPr>
                <a:buFont typeface="Times New Roman" pitchFamily="18" charset="0"/>
                <a:buNone/>
              </a:pPr>
              <a:t>44</a:t>
            </a:fld>
            <a:endParaRPr lang="fr-FR">
              <a:latin typeface="Times New Roman" pitchFamily="18" charset="0"/>
              <a:ea typeface="Microsoft YaHei" pitchFamily="34" charset="-122"/>
              <a:cs typeface="Segoe UI" pitchFamily="34" charset="0"/>
            </a:endParaRPr>
          </a:p>
        </p:txBody>
      </p:sp>
      <p:sp>
        <p:nvSpPr>
          <p:cNvPr id="14643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643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p:cNvSpPr>
            <a:spLocks noGrp="1" noChangeArrowheads="1"/>
          </p:cNvSpPr>
          <p:nvPr>
            <p:ph type="sldNum" sz="quarter"/>
          </p:nvPr>
        </p:nvSpPr>
        <p:spPr>
          <a:noFill/>
          <a:ln/>
        </p:spPr>
        <p:txBody>
          <a:bodyPr/>
          <a:lstStyle/>
          <a:p>
            <a:pPr>
              <a:buFont typeface="Times New Roman" pitchFamily="18" charset="0"/>
              <a:buNone/>
            </a:pPr>
            <a:fld id="{96C7C88B-FB19-4C55-9301-9C77F33F8E2C}" type="slidenum">
              <a:rPr lang="fr-FR" smtClean="0">
                <a:latin typeface="Times New Roman" pitchFamily="18" charset="0"/>
                <a:ea typeface="Microsoft YaHei" pitchFamily="34" charset="-122"/>
                <a:cs typeface="Segoe UI" pitchFamily="34" charset="0"/>
              </a:rPr>
              <a:pPr>
                <a:buFont typeface="Times New Roman" pitchFamily="18" charset="0"/>
                <a:buNone/>
              </a:pPr>
              <a:t>45</a:t>
            </a:fld>
            <a:endParaRPr lang="fr-FR">
              <a:latin typeface="Times New Roman" pitchFamily="18" charset="0"/>
              <a:ea typeface="Microsoft YaHei" pitchFamily="34" charset="-122"/>
              <a:cs typeface="Segoe UI" pitchFamily="34" charset="0"/>
            </a:endParaRPr>
          </a:p>
        </p:txBody>
      </p:sp>
      <p:sp>
        <p:nvSpPr>
          <p:cNvPr id="14745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746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6"/>
          <p:cNvSpPr>
            <a:spLocks noGrp="1" noChangeArrowheads="1"/>
          </p:cNvSpPr>
          <p:nvPr>
            <p:ph type="sldNum" sz="quarter"/>
          </p:nvPr>
        </p:nvSpPr>
        <p:spPr>
          <a:noFill/>
          <a:ln/>
        </p:spPr>
        <p:txBody>
          <a:bodyPr/>
          <a:lstStyle/>
          <a:p>
            <a:pPr>
              <a:buFont typeface="Times New Roman" pitchFamily="18" charset="0"/>
              <a:buNone/>
            </a:pPr>
            <a:fld id="{155804C2-6A24-49A4-985E-BFBA42BB2958}" type="slidenum">
              <a:rPr lang="fr-FR" smtClean="0">
                <a:latin typeface="Times New Roman" pitchFamily="18" charset="0"/>
                <a:ea typeface="Microsoft YaHei" pitchFamily="34" charset="-122"/>
                <a:cs typeface="Segoe UI" pitchFamily="34" charset="0"/>
              </a:rPr>
              <a:pPr>
                <a:buFont typeface="Times New Roman" pitchFamily="18" charset="0"/>
                <a:buNone/>
              </a:pPr>
              <a:t>46</a:t>
            </a:fld>
            <a:endParaRPr lang="fr-FR">
              <a:latin typeface="Times New Roman" pitchFamily="18" charset="0"/>
              <a:ea typeface="Microsoft YaHei" pitchFamily="34" charset="-122"/>
              <a:cs typeface="Segoe UI" pitchFamily="34" charset="0"/>
            </a:endParaRPr>
          </a:p>
        </p:txBody>
      </p:sp>
      <p:sp>
        <p:nvSpPr>
          <p:cNvPr id="14848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4848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6"/>
          <p:cNvSpPr>
            <a:spLocks noGrp="1" noChangeArrowheads="1"/>
          </p:cNvSpPr>
          <p:nvPr>
            <p:ph type="sldNum" sz="quarter"/>
          </p:nvPr>
        </p:nvSpPr>
        <p:spPr>
          <a:noFill/>
          <a:ln/>
        </p:spPr>
        <p:txBody>
          <a:bodyPr/>
          <a:lstStyle/>
          <a:p>
            <a:pPr>
              <a:buFont typeface="Times New Roman" pitchFamily="18" charset="0"/>
              <a:buNone/>
            </a:pPr>
            <a:fld id="{3728D00B-AFAA-4269-991A-E699F3CC7362}" type="slidenum">
              <a:rPr lang="fr-FR" smtClean="0">
                <a:latin typeface="Times New Roman" pitchFamily="18" charset="0"/>
                <a:ea typeface="Microsoft YaHei" pitchFamily="34" charset="-122"/>
                <a:cs typeface="Segoe UI" pitchFamily="34" charset="0"/>
              </a:rPr>
              <a:pPr>
                <a:buFont typeface="Times New Roman" pitchFamily="18" charset="0"/>
                <a:buNone/>
              </a:pPr>
              <a:t>47</a:t>
            </a:fld>
            <a:endParaRPr lang="fr-FR">
              <a:latin typeface="Times New Roman" pitchFamily="18" charset="0"/>
              <a:ea typeface="Microsoft YaHei" pitchFamily="34" charset="-122"/>
              <a:cs typeface="Segoe UI" pitchFamily="34" charset="0"/>
            </a:endParaRPr>
          </a:p>
        </p:txBody>
      </p:sp>
      <p:sp>
        <p:nvSpPr>
          <p:cNvPr id="133121" name="Text Box 1"/>
          <p:cNvSpPr txBox="1">
            <a:spLocks noGrp="1" noChangeArrowheads="1"/>
          </p:cNvSpPr>
          <p:nvPr>
            <p:ph type="body"/>
          </p:nvPr>
        </p:nvSpPr>
        <p:spPr>
          <a:xfrm>
            <a:off x="679768" y="4715153"/>
            <a:ext cx="5438140" cy="4466987"/>
          </a:xfrm>
          <a:ln/>
        </p:spPr>
        <p:txBody>
          <a:bodyPr/>
          <a:lstStyle/>
          <a:p>
            <a:pPr marL="215900" indent="-214313" eaLnBrk="1">
              <a:spcBef>
                <a:spcPct val="0"/>
              </a:spcBef>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lang="fr-FR" sz="2000" b="1" dirty="0">
                <a:latin typeface="Arial" charset="0"/>
                <a:ea typeface="Microsoft YaHei" charset="-122"/>
              </a:rPr>
              <a:t>L'adresse de diffusion</a:t>
            </a:r>
          </a:p>
          <a:p>
            <a:pPr marL="215900" indent="-214313" eaLnBrk="1">
              <a:spcBef>
                <a:spcPct val="0"/>
              </a:spcBef>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lang="fr-FR" dirty="0">
                <a:latin typeface="+mn-lt" charset="0"/>
                <a:ea typeface="+mn-ea" charset="0"/>
                <a:cs typeface="+mn-ea" charset="0"/>
              </a:rPr>
              <a:t>Chaque réseau possède une adresse particulière dite de </a:t>
            </a:r>
            <a:r>
              <a:rPr lang="fr-FR" i="1" u="sng" dirty="0">
                <a:latin typeface="+mn-lt" charset="0"/>
                <a:ea typeface="+mn-ea" charset="0"/>
                <a:cs typeface="+mn-ea" charset="0"/>
              </a:rPr>
              <a:t>diffusion</a:t>
            </a:r>
            <a:r>
              <a:rPr lang="fr-FR" dirty="0">
                <a:latin typeface="+mn-lt" charset="0"/>
                <a:ea typeface="+mn-ea" charset="0"/>
                <a:cs typeface="+mn-ea" charset="0"/>
              </a:rPr>
              <a:t>. Tous les paquets avec cette adresse de destination sont traités par tous les hôtes du réseau local. Certaines informations telles que les annonces de service ou les messages d'alerte sont utiles à l'ensemble des hôtes du réseau.</a:t>
            </a:r>
          </a:p>
          <a:p>
            <a:pPr marL="215900" indent="-214313" eaLnBrk="1">
              <a:spcBef>
                <a:spcPct val="0"/>
              </a:spcBef>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endParaRPr lang="fr-FR" dirty="0">
              <a:latin typeface="+mn-lt" charset="0"/>
              <a:ea typeface="+mn-ea" charset="0"/>
              <a:cs typeface="+mn-ea" charset="0"/>
            </a:endParaRPr>
          </a:p>
        </p:txBody>
      </p:sp>
      <p:sp>
        <p:nvSpPr>
          <p:cNvPr id="149508" name="Rectangle 2"/>
          <p:cNvSpPr>
            <a:spLocks noChangeArrowheads="1"/>
          </p:cNvSpPr>
          <p:nvPr/>
        </p:nvSpPr>
        <p:spPr bwMode="auto">
          <a:xfrm>
            <a:off x="3850443" y="9428583"/>
            <a:ext cx="2945659" cy="496332"/>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6"/>
          <p:cNvSpPr>
            <a:spLocks noGrp="1" noChangeArrowheads="1"/>
          </p:cNvSpPr>
          <p:nvPr>
            <p:ph type="sldNum" sz="quarter"/>
          </p:nvPr>
        </p:nvSpPr>
        <p:spPr>
          <a:noFill/>
          <a:ln/>
        </p:spPr>
        <p:txBody>
          <a:bodyPr/>
          <a:lstStyle/>
          <a:p>
            <a:pPr>
              <a:buFont typeface="Times New Roman" pitchFamily="18" charset="0"/>
              <a:buNone/>
            </a:pPr>
            <a:fld id="{1A2DB89C-9516-4259-A5B1-D91A36740F32}" type="slidenum">
              <a:rPr lang="fr-FR" smtClean="0">
                <a:latin typeface="Times New Roman" pitchFamily="18" charset="0"/>
                <a:ea typeface="Microsoft YaHei" pitchFamily="34" charset="-122"/>
                <a:cs typeface="Segoe UI" pitchFamily="34" charset="0"/>
              </a:rPr>
              <a:pPr>
                <a:buFont typeface="Times New Roman" pitchFamily="18" charset="0"/>
                <a:buNone/>
              </a:pPr>
              <a:t>49</a:t>
            </a:fld>
            <a:endParaRPr lang="fr-FR">
              <a:latin typeface="Times New Roman" pitchFamily="18" charset="0"/>
              <a:ea typeface="Microsoft YaHei" pitchFamily="34" charset="-122"/>
              <a:cs typeface="Segoe UI" pitchFamily="34" charset="0"/>
            </a:endParaRPr>
          </a:p>
        </p:txBody>
      </p:sp>
      <p:sp>
        <p:nvSpPr>
          <p:cNvPr id="15053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053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6"/>
          <p:cNvSpPr>
            <a:spLocks noGrp="1" noChangeArrowheads="1"/>
          </p:cNvSpPr>
          <p:nvPr>
            <p:ph type="sldNum" sz="quarter"/>
          </p:nvPr>
        </p:nvSpPr>
        <p:spPr>
          <a:noFill/>
          <a:ln/>
        </p:spPr>
        <p:txBody>
          <a:bodyPr/>
          <a:lstStyle/>
          <a:p>
            <a:pPr>
              <a:buFont typeface="Times New Roman" pitchFamily="18" charset="0"/>
              <a:buNone/>
            </a:pPr>
            <a:fld id="{1A077E52-F2EC-4A43-93C0-A28A5202ABFE}" type="slidenum">
              <a:rPr lang="fr-FR" smtClean="0">
                <a:latin typeface="Times New Roman" pitchFamily="18" charset="0"/>
                <a:ea typeface="Microsoft YaHei" pitchFamily="34" charset="-122"/>
                <a:cs typeface="Segoe UI" pitchFamily="34" charset="0"/>
              </a:rPr>
              <a:pPr>
                <a:buFont typeface="Times New Roman" pitchFamily="18" charset="0"/>
                <a:buNone/>
              </a:pPr>
              <a:t>4</a:t>
            </a:fld>
            <a:endParaRPr lang="fr-FR">
              <a:latin typeface="Times New Roman" pitchFamily="18" charset="0"/>
              <a:ea typeface="Microsoft YaHei" pitchFamily="34" charset="-122"/>
              <a:cs typeface="Segoe UI" pitchFamily="34" charset="0"/>
            </a:endParaRPr>
          </a:p>
        </p:txBody>
      </p:sp>
      <p:sp>
        <p:nvSpPr>
          <p:cNvPr id="11366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1366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p:cNvSpPr>
            <a:spLocks noGrp="1" noChangeArrowheads="1"/>
          </p:cNvSpPr>
          <p:nvPr>
            <p:ph type="sldNum" sz="quarter"/>
          </p:nvPr>
        </p:nvSpPr>
        <p:spPr>
          <a:noFill/>
          <a:ln/>
        </p:spPr>
        <p:txBody>
          <a:bodyPr/>
          <a:lstStyle/>
          <a:p>
            <a:pPr>
              <a:buFont typeface="Times New Roman" pitchFamily="18" charset="0"/>
              <a:buNone/>
            </a:pPr>
            <a:fld id="{28245B09-B994-4912-A957-8D28408D8BE4}" type="slidenum">
              <a:rPr lang="fr-FR" smtClean="0">
                <a:latin typeface="Times New Roman" pitchFamily="18" charset="0"/>
                <a:ea typeface="Microsoft YaHei" pitchFamily="34" charset="-122"/>
                <a:cs typeface="Segoe UI" pitchFamily="34" charset="0"/>
              </a:rPr>
              <a:pPr>
                <a:buFont typeface="Times New Roman" pitchFamily="18" charset="0"/>
                <a:buNone/>
              </a:pPr>
              <a:t>50</a:t>
            </a:fld>
            <a:endParaRPr lang="fr-FR">
              <a:latin typeface="Times New Roman" pitchFamily="18" charset="0"/>
              <a:ea typeface="Microsoft YaHei" pitchFamily="34" charset="-122"/>
              <a:cs typeface="Segoe UI" pitchFamily="34" charset="0"/>
            </a:endParaRPr>
          </a:p>
        </p:txBody>
      </p:sp>
      <p:sp>
        <p:nvSpPr>
          <p:cNvPr id="15155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155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6"/>
          <p:cNvSpPr>
            <a:spLocks noGrp="1" noChangeArrowheads="1"/>
          </p:cNvSpPr>
          <p:nvPr>
            <p:ph type="sldNum" sz="quarter"/>
          </p:nvPr>
        </p:nvSpPr>
        <p:spPr>
          <a:noFill/>
          <a:ln/>
        </p:spPr>
        <p:txBody>
          <a:bodyPr/>
          <a:lstStyle/>
          <a:p>
            <a:pPr>
              <a:buFont typeface="Times New Roman" pitchFamily="18" charset="0"/>
              <a:buNone/>
            </a:pPr>
            <a:fld id="{30E660D6-086F-4405-BE14-B1B8DC94C35E}" type="slidenum">
              <a:rPr lang="fr-FR" smtClean="0">
                <a:latin typeface="Times New Roman" pitchFamily="18" charset="0"/>
                <a:ea typeface="Microsoft YaHei" pitchFamily="34" charset="-122"/>
                <a:cs typeface="Segoe UI" pitchFamily="34" charset="0"/>
              </a:rPr>
              <a:pPr>
                <a:buFont typeface="Times New Roman" pitchFamily="18" charset="0"/>
                <a:buNone/>
              </a:pPr>
              <a:t>51</a:t>
            </a:fld>
            <a:endParaRPr lang="fr-FR">
              <a:latin typeface="Times New Roman" pitchFamily="18" charset="0"/>
              <a:ea typeface="Microsoft YaHei" pitchFamily="34" charset="-122"/>
              <a:cs typeface="Segoe UI" pitchFamily="34" charset="0"/>
            </a:endParaRPr>
          </a:p>
        </p:txBody>
      </p:sp>
      <p:sp>
        <p:nvSpPr>
          <p:cNvPr id="15257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258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p:cNvSpPr>
            <a:spLocks noGrp="1" noChangeArrowheads="1"/>
          </p:cNvSpPr>
          <p:nvPr>
            <p:ph type="sldNum" sz="quarter"/>
          </p:nvPr>
        </p:nvSpPr>
        <p:spPr>
          <a:noFill/>
          <a:ln/>
        </p:spPr>
        <p:txBody>
          <a:bodyPr/>
          <a:lstStyle/>
          <a:p>
            <a:pPr>
              <a:buFont typeface="Times New Roman" pitchFamily="18" charset="0"/>
              <a:buNone/>
            </a:pPr>
            <a:fld id="{4E9AE768-ECE0-4657-9E49-C04E4ADEC3BE}" type="slidenum">
              <a:rPr lang="fr-FR" smtClean="0">
                <a:latin typeface="Times New Roman" pitchFamily="18" charset="0"/>
                <a:ea typeface="Microsoft YaHei" pitchFamily="34" charset="-122"/>
                <a:cs typeface="Segoe UI" pitchFamily="34" charset="0"/>
              </a:rPr>
              <a:pPr>
                <a:buFont typeface="Times New Roman" pitchFamily="18" charset="0"/>
                <a:buNone/>
              </a:pPr>
              <a:t>52</a:t>
            </a:fld>
            <a:endParaRPr lang="fr-FR">
              <a:latin typeface="Times New Roman" pitchFamily="18" charset="0"/>
              <a:ea typeface="Microsoft YaHei" pitchFamily="34" charset="-122"/>
              <a:cs typeface="Segoe UI" pitchFamily="34" charset="0"/>
            </a:endParaRPr>
          </a:p>
        </p:txBody>
      </p:sp>
      <p:sp>
        <p:nvSpPr>
          <p:cNvPr id="15360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360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6"/>
          <p:cNvSpPr>
            <a:spLocks noGrp="1" noChangeArrowheads="1"/>
          </p:cNvSpPr>
          <p:nvPr>
            <p:ph type="sldNum" sz="quarter"/>
          </p:nvPr>
        </p:nvSpPr>
        <p:spPr>
          <a:noFill/>
          <a:ln/>
        </p:spPr>
        <p:txBody>
          <a:bodyPr/>
          <a:lstStyle/>
          <a:p>
            <a:pPr>
              <a:buFont typeface="Times New Roman" pitchFamily="18" charset="0"/>
              <a:buNone/>
            </a:pPr>
            <a:fld id="{86EFC86C-DD73-460C-9765-678B0428EB43}" type="slidenum">
              <a:rPr lang="fr-FR" smtClean="0">
                <a:latin typeface="Times New Roman" pitchFamily="18" charset="0"/>
                <a:ea typeface="Microsoft YaHei" pitchFamily="34" charset="-122"/>
                <a:cs typeface="Segoe UI" pitchFamily="34" charset="0"/>
              </a:rPr>
              <a:pPr>
                <a:buFont typeface="Times New Roman" pitchFamily="18" charset="0"/>
                <a:buNone/>
              </a:pPr>
              <a:t>53</a:t>
            </a:fld>
            <a:endParaRPr lang="fr-FR">
              <a:latin typeface="Times New Roman" pitchFamily="18" charset="0"/>
              <a:ea typeface="Microsoft YaHei" pitchFamily="34" charset="-122"/>
              <a:cs typeface="Segoe UI" pitchFamily="34" charset="0"/>
            </a:endParaRPr>
          </a:p>
        </p:txBody>
      </p:sp>
      <p:sp>
        <p:nvSpPr>
          <p:cNvPr id="15462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462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6"/>
          <p:cNvSpPr>
            <a:spLocks noGrp="1" noChangeArrowheads="1"/>
          </p:cNvSpPr>
          <p:nvPr>
            <p:ph type="sldNum" sz="quarter"/>
          </p:nvPr>
        </p:nvSpPr>
        <p:spPr>
          <a:noFill/>
          <a:ln/>
        </p:spPr>
        <p:txBody>
          <a:bodyPr/>
          <a:lstStyle/>
          <a:p>
            <a:pPr>
              <a:buFont typeface="Times New Roman" pitchFamily="18" charset="0"/>
              <a:buNone/>
            </a:pPr>
            <a:fld id="{65E246D1-125A-4AB8-A939-853B8E8D27CB}" type="slidenum">
              <a:rPr lang="fr-FR" smtClean="0">
                <a:latin typeface="Times New Roman" pitchFamily="18" charset="0"/>
                <a:ea typeface="Microsoft YaHei" pitchFamily="34" charset="-122"/>
                <a:cs typeface="Segoe UI" pitchFamily="34" charset="0"/>
              </a:rPr>
              <a:pPr>
                <a:buFont typeface="Times New Roman" pitchFamily="18" charset="0"/>
                <a:buNone/>
              </a:pPr>
              <a:t>54</a:t>
            </a:fld>
            <a:endParaRPr lang="fr-FR">
              <a:latin typeface="Times New Roman" pitchFamily="18" charset="0"/>
              <a:ea typeface="Microsoft YaHei" pitchFamily="34" charset="-122"/>
              <a:cs typeface="Segoe UI" pitchFamily="34" charset="0"/>
            </a:endParaRPr>
          </a:p>
        </p:txBody>
      </p:sp>
      <p:sp>
        <p:nvSpPr>
          <p:cNvPr id="15565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565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6"/>
          <p:cNvSpPr>
            <a:spLocks noGrp="1" noChangeArrowheads="1"/>
          </p:cNvSpPr>
          <p:nvPr>
            <p:ph type="sldNum" sz="quarter"/>
          </p:nvPr>
        </p:nvSpPr>
        <p:spPr>
          <a:noFill/>
          <a:ln/>
        </p:spPr>
        <p:txBody>
          <a:bodyPr/>
          <a:lstStyle/>
          <a:p>
            <a:pPr>
              <a:buFont typeface="Times New Roman" pitchFamily="18" charset="0"/>
              <a:buNone/>
            </a:pPr>
            <a:fld id="{B6E4B6FD-791A-4BE0-9E6D-65357348974A}" type="slidenum">
              <a:rPr lang="fr-FR" smtClean="0">
                <a:latin typeface="Times New Roman" pitchFamily="18" charset="0"/>
                <a:ea typeface="Microsoft YaHei" pitchFamily="34" charset="-122"/>
                <a:cs typeface="Segoe UI" pitchFamily="34" charset="0"/>
              </a:rPr>
              <a:pPr>
                <a:buFont typeface="Times New Roman" pitchFamily="18" charset="0"/>
                <a:buNone/>
              </a:pPr>
              <a:t>55</a:t>
            </a:fld>
            <a:endParaRPr lang="fr-FR">
              <a:latin typeface="Times New Roman" pitchFamily="18" charset="0"/>
              <a:ea typeface="Microsoft YaHei" pitchFamily="34" charset="-122"/>
              <a:cs typeface="Segoe UI" pitchFamily="34" charset="0"/>
            </a:endParaRPr>
          </a:p>
        </p:txBody>
      </p:sp>
      <p:sp>
        <p:nvSpPr>
          <p:cNvPr id="15667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667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6"/>
          <p:cNvSpPr>
            <a:spLocks noGrp="1" noChangeArrowheads="1"/>
          </p:cNvSpPr>
          <p:nvPr>
            <p:ph type="sldNum" sz="quarter"/>
          </p:nvPr>
        </p:nvSpPr>
        <p:spPr>
          <a:noFill/>
          <a:ln/>
        </p:spPr>
        <p:txBody>
          <a:bodyPr/>
          <a:lstStyle/>
          <a:p>
            <a:pPr>
              <a:buFont typeface="Times New Roman" pitchFamily="18" charset="0"/>
              <a:buNone/>
            </a:pPr>
            <a:fld id="{82185774-A756-4DCA-8E2C-05CF60A5A106}" type="slidenum">
              <a:rPr lang="fr-FR" smtClean="0">
                <a:latin typeface="Times New Roman" pitchFamily="18" charset="0"/>
                <a:ea typeface="Microsoft YaHei" pitchFamily="34" charset="-122"/>
                <a:cs typeface="Segoe UI" pitchFamily="34" charset="0"/>
              </a:rPr>
              <a:pPr>
                <a:buFont typeface="Times New Roman" pitchFamily="18" charset="0"/>
                <a:buNone/>
              </a:pPr>
              <a:t>56</a:t>
            </a:fld>
            <a:endParaRPr lang="fr-FR">
              <a:latin typeface="Times New Roman" pitchFamily="18" charset="0"/>
              <a:ea typeface="Microsoft YaHei" pitchFamily="34" charset="-122"/>
              <a:cs typeface="Segoe UI" pitchFamily="34" charset="0"/>
            </a:endParaRPr>
          </a:p>
        </p:txBody>
      </p:sp>
      <p:sp>
        <p:nvSpPr>
          <p:cNvPr id="15769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770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6"/>
          <p:cNvSpPr>
            <a:spLocks noGrp="1" noChangeArrowheads="1"/>
          </p:cNvSpPr>
          <p:nvPr>
            <p:ph type="sldNum" sz="quarter"/>
          </p:nvPr>
        </p:nvSpPr>
        <p:spPr>
          <a:noFill/>
          <a:ln/>
        </p:spPr>
        <p:txBody>
          <a:bodyPr/>
          <a:lstStyle/>
          <a:p>
            <a:pPr>
              <a:buFont typeface="Times New Roman" pitchFamily="18" charset="0"/>
              <a:buNone/>
            </a:pPr>
            <a:fld id="{1B8E8D04-2A8C-4D50-AE66-BD98A9E33C12}" type="slidenum">
              <a:rPr lang="fr-FR" smtClean="0">
                <a:latin typeface="Times New Roman" pitchFamily="18" charset="0"/>
                <a:ea typeface="Microsoft YaHei" pitchFamily="34" charset="-122"/>
                <a:cs typeface="Segoe UI" pitchFamily="34" charset="0"/>
              </a:rPr>
              <a:pPr>
                <a:buFont typeface="Times New Roman" pitchFamily="18" charset="0"/>
                <a:buNone/>
              </a:pPr>
              <a:t>58</a:t>
            </a:fld>
            <a:endParaRPr lang="fr-FR">
              <a:latin typeface="Times New Roman" pitchFamily="18" charset="0"/>
              <a:ea typeface="Microsoft YaHei" pitchFamily="34" charset="-122"/>
              <a:cs typeface="Segoe UI" pitchFamily="34" charset="0"/>
            </a:endParaRPr>
          </a:p>
        </p:txBody>
      </p:sp>
      <p:sp>
        <p:nvSpPr>
          <p:cNvPr id="15872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872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6"/>
          <p:cNvSpPr>
            <a:spLocks noGrp="1" noChangeArrowheads="1"/>
          </p:cNvSpPr>
          <p:nvPr>
            <p:ph type="sldNum" sz="quarter"/>
          </p:nvPr>
        </p:nvSpPr>
        <p:spPr>
          <a:noFill/>
          <a:ln/>
        </p:spPr>
        <p:txBody>
          <a:bodyPr/>
          <a:lstStyle/>
          <a:p>
            <a:pPr>
              <a:buFont typeface="Times New Roman" pitchFamily="18" charset="0"/>
              <a:buNone/>
            </a:pPr>
            <a:fld id="{740230DE-3CA3-4C90-99C9-AD1DED96C87C}" type="slidenum">
              <a:rPr lang="fr-FR" smtClean="0">
                <a:latin typeface="Times New Roman" pitchFamily="18" charset="0"/>
                <a:ea typeface="Microsoft YaHei" pitchFamily="34" charset="-122"/>
                <a:cs typeface="Segoe UI" pitchFamily="34" charset="0"/>
              </a:rPr>
              <a:pPr>
                <a:buFont typeface="Times New Roman" pitchFamily="18" charset="0"/>
                <a:buNone/>
              </a:pPr>
              <a:t>59</a:t>
            </a:fld>
            <a:endParaRPr lang="fr-FR">
              <a:latin typeface="Times New Roman" pitchFamily="18" charset="0"/>
              <a:ea typeface="Microsoft YaHei" pitchFamily="34" charset="-122"/>
              <a:cs typeface="Segoe UI" pitchFamily="34" charset="0"/>
            </a:endParaRPr>
          </a:p>
        </p:txBody>
      </p:sp>
      <p:sp>
        <p:nvSpPr>
          <p:cNvPr id="15974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5974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6"/>
          <p:cNvSpPr>
            <a:spLocks noGrp="1" noChangeArrowheads="1"/>
          </p:cNvSpPr>
          <p:nvPr>
            <p:ph type="sldNum" sz="quarter"/>
          </p:nvPr>
        </p:nvSpPr>
        <p:spPr>
          <a:noFill/>
          <a:ln/>
        </p:spPr>
        <p:txBody>
          <a:bodyPr/>
          <a:lstStyle/>
          <a:p>
            <a:pPr>
              <a:buFont typeface="Times New Roman" pitchFamily="18" charset="0"/>
              <a:buNone/>
            </a:pPr>
            <a:fld id="{BC4C7218-ABA9-48C6-88FC-B7AD4E30B798}" type="slidenum">
              <a:rPr lang="fr-FR" smtClean="0">
                <a:latin typeface="Times New Roman" pitchFamily="18" charset="0"/>
                <a:ea typeface="Microsoft YaHei" pitchFamily="34" charset="-122"/>
                <a:cs typeface="Segoe UI" pitchFamily="34" charset="0"/>
              </a:rPr>
              <a:pPr>
                <a:buFont typeface="Times New Roman" pitchFamily="18" charset="0"/>
                <a:buNone/>
              </a:pPr>
              <a:t>60</a:t>
            </a:fld>
            <a:endParaRPr lang="fr-FR">
              <a:latin typeface="Times New Roman" pitchFamily="18" charset="0"/>
              <a:ea typeface="Microsoft YaHei" pitchFamily="34" charset="-122"/>
              <a:cs typeface="Segoe UI" pitchFamily="34" charset="0"/>
            </a:endParaRPr>
          </a:p>
        </p:txBody>
      </p:sp>
      <p:sp>
        <p:nvSpPr>
          <p:cNvPr id="16077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60772"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6"/>
          <p:cNvSpPr>
            <a:spLocks noGrp="1" noChangeArrowheads="1"/>
          </p:cNvSpPr>
          <p:nvPr>
            <p:ph type="sldNum" sz="quarter"/>
          </p:nvPr>
        </p:nvSpPr>
        <p:spPr>
          <a:noFill/>
          <a:ln/>
        </p:spPr>
        <p:txBody>
          <a:bodyPr/>
          <a:lstStyle/>
          <a:p>
            <a:pPr>
              <a:buFont typeface="Times New Roman" pitchFamily="18" charset="0"/>
              <a:buNone/>
            </a:pPr>
            <a:fld id="{ECF5A08E-2515-42A7-84D7-D79A63AED19D}" type="slidenum">
              <a:rPr lang="fr-FR" smtClean="0">
                <a:latin typeface="Times New Roman" pitchFamily="18" charset="0"/>
                <a:ea typeface="Microsoft YaHei" pitchFamily="34" charset="-122"/>
                <a:cs typeface="Segoe UI" pitchFamily="34" charset="0"/>
              </a:rPr>
              <a:pPr>
                <a:buFont typeface="Times New Roman" pitchFamily="18" charset="0"/>
                <a:buNone/>
              </a:pPr>
              <a:t>5</a:t>
            </a:fld>
            <a:endParaRPr lang="fr-FR">
              <a:latin typeface="Times New Roman" pitchFamily="18" charset="0"/>
              <a:ea typeface="Microsoft YaHei" pitchFamily="34" charset="-122"/>
              <a:cs typeface="Segoe UI" pitchFamily="34" charset="0"/>
            </a:endParaRPr>
          </a:p>
        </p:txBody>
      </p:sp>
      <p:sp>
        <p:nvSpPr>
          <p:cNvPr id="114691"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14692" name="Rectangle 2"/>
          <p:cNvSpPr>
            <a:spLocks noGrp="1" noChangeArrowheads="1"/>
          </p:cNvSpPr>
          <p:nvPr>
            <p:ph type="body" idx="1"/>
          </p:nvPr>
        </p:nvSpPr>
        <p:spPr>
          <a:xfrm>
            <a:off x="679768" y="4715153"/>
            <a:ext cx="5438140" cy="4466987"/>
          </a:xfrm>
          <a:noFill/>
          <a:ln/>
        </p:spPr>
        <p:txBody>
          <a:bodyPr wrap="none" anchor="ctr"/>
          <a:lstStyle/>
          <a:p>
            <a:r>
              <a:rPr lang="fr-FR" b="1" dirty="0"/>
              <a:t>WPAN (Bluetooth, NFC…)</a:t>
            </a:r>
            <a:br>
              <a:rPr lang="fr-FR" dirty="0"/>
            </a:br>
            <a:r>
              <a:rPr lang="fr-FR" dirty="0"/>
              <a:t>- </a:t>
            </a:r>
            <a:r>
              <a:rPr lang="fr-FR" b="1" dirty="0"/>
              <a:t>1 à 10 m</a:t>
            </a:r>
            <a:br>
              <a:rPr lang="fr-FR" dirty="0"/>
            </a:br>
            <a:r>
              <a:rPr lang="fr-FR" dirty="0"/>
              <a:t>(jusqu’à ~100 m pour Bluetooth longue portée)</a:t>
            </a:r>
          </a:p>
          <a:p>
            <a:r>
              <a:rPr lang="fr-FR" b="1" dirty="0"/>
              <a:t>LAN (Ethernet filaire)</a:t>
            </a:r>
            <a:br>
              <a:rPr lang="fr-FR" dirty="0"/>
            </a:br>
            <a:r>
              <a:rPr lang="fr-FR" dirty="0"/>
              <a:t>- </a:t>
            </a:r>
            <a:r>
              <a:rPr lang="fr-FR" b="1" dirty="0"/>
              <a:t>jusqu’à 100 m</a:t>
            </a:r>
            <a:r>
              <a:rPr lang="fr-FR" dirty="0"/>
              <a:t> par câble Ethernet</a:t>
            </a:r>
            <a:br>
              <a:rPr lang="fr-FR" dirty="0"/>
            </a:br>
            <a:r>
              <a:rPr lang="fr-FR" dirty="0"/>
              <a:t>(dans un bureau, une maison, une salle)</a:t>
            </a:r>
          </a:p>
          <a:p>
            <a:r>
              <a:rPr lang="fr-FR" b="1" dirty="0"/>
              <a:t>WLAN (Wi-Fi)</a:t>
            </a:r>
            <a:br>
              <a:rPr lang="fr-FR" dirty="0"/>
            </a:br>
            <a:r>
              <a:rPr lang="fr-FR" dirty="0"/>
              <a:t>- </a:t>
            </a:r>
            <a:r>
              <a:rPr lang="fr-FR" b="1" dirty="0"/>
              <a:t>30 à 50 m</a:t>
            </a:r>
            <a:r>
              <a:rPr lang="fr-FR" dirty="0"/>
              <a:t> en intérieur</a:t>
            </a:r>
            <a:br>
              <a:rPr lang="fr-FR" dirty="0"/>
            </a:br>
            <a:r>
              <a:rPr lang="fr-FR" dirty="0"/>
              <a:t>- </a:t>
            </a:r>
            <a:r>
              <a:rPr lang="fr-FR" b="1" dirty="0"/>
              <a:t>100 à 300 m</a:t>
            </a:r>
            <a:r>
              <a:rPr lang="fr-FR" dirty="0"/>
              <a:t> en extérieur dégagé</a:t>
            </a:r>
          </a:p>
          <a:p>
            <a:r>
              <a:rPr lang="fr-FR" b="1" dirty="0"/>
              <a:t>MAN (réseau métropolitain / ville)</a:t>
            </a:r>
            <a:br>
              <a:rPr lang="fr-FR" dirty="0"/>
            </a:br>
            <a:r>
              <a:rPr lang="fr-FR" dirty="0"/>
              <a:t>- </a:t>
            </a:r>
            <a:r>
              <a:rPr lang="fr-FR" b="1" dirty="0"/>
              <a:t>5 000 à 50 000 m</a:t>
            </a:r>
            <a:br>
              <a:rPr lang="fr-FR" dirty="0"/>
            </a:br>
            <a:r>
              <a:rPr lang="fr-FR" dirty="0"/>
              <a:t>(≈ </a:t>
            </a:r>
            <a:r>
              <a:rPr lang="fr-FR" b="1" dirty="0"/>
              <a:t>5 à 50 km</a:t>
            </a:r>
            <a:r>
              <a:rPr lang="fr-FR" dirty="0"/>
              <a:t>)</a:t>
            </a:r>
          </a:p>
          <a:p>
            <a:r>
              <a:rPr lang="fr-FR" b="1" dirty="0"/>
              <a:t>WAN (Internet, liaisons fibre, satellites…)</a:t>
            </a:r>
            <a:br>
              <a:rPr lang="fr-FR" dirty="0"/>
            </a:br>
            <a:r>
              <a:rPr lang="fr-FR" dirty="0"/>
              <a:t>- </a:t>
            </a:r>
            <a:r>
              <a:rPr lang="fr-FR" b="1" dirty="0"/>
              <a:t>&gt; 50 000 m</a:t>
            </a:r>
            <a:br>
              <a:rPr lang="fr-FR" dirty="0"/>
            </a:br>
            <a:r>
              <a:rPr lang="fr-FR" dirty="0"/>
              <a:t>(de </a:t>
            </a:r>
            <a:r>
              <a:rPr lang="fr-FR" b="1" dirty="0"/>
              <a:t>centaines de km</a:t>
            </a:r>
            <a:r>
              <a:rPr lang="fr-FR" dirty="0"/>
              <a:t> à </a:t>
            </a:r>
            <a:r>
              <a:rPr lang="fr-FR" b="1" dirty="0"/>
              <a:t>des milliers de km</a:t>
            </a:r>
            <a:r>
              <a:rPr lang="fr-FR" dirty="0"/>
              <a:t>)</a:t>
            </a:r>
          </a:p>
          <a:p>
            <a:r>
              <a:rPr lang="fr-FR" b="1" dirty="0"/>
              <a:t>WWAN (3G / 4G / 5G / </a:t>
            </a:r>
            <a:r>
              <a:rPr lang="fr-FR" b="1" dirty="0" err="1"/>
              <a:t>WiMAX</a:t>
            </a:r>
            <a:r>
              <a:rPr lang="fr-FR" b="1" dirty="0"/>
              <a:t>)</a:t>
            </a:r>
            <a:br>
              <a:rPr lang="fr-FR" dirty="0"/>
            </a:br>
            <a:r>
              <a:rPr lang="fr-FR" dirty="0"/>
              <a:t>- </a:t>
            </a:r>
            <a:r>
              <a:rPr lang="fr-FR" b="1" dirty="0"/>
              <a:t>1 000 à 30 000 m</a:t>
            </a:r>
            <a:br>
              <a:rPr lang="fr-FR" dirty="0"/>
            </a:br>
            <a:r>
              <a:rPr lang="fr-FR" dirty="0"/>
              <a:t>(≈ </a:t>
            </a:r>
            <a:r>
              <a:rPr lang="fr-FR" b="1" dirty="0"/>
              <a:t>1 à 30 km</a:t>
            </a:r>
            <a:r>
              <a:rPr lang="fr-FR" dirty="0"/>
              <a:t> autour d’une antenne)</a:t>
            </a:r>
          </a:p>
          <a:p>
            <a:r>
              <a:rPr lang="fr-FR" dirty="0"/>
              <a:t> </a:t>
            </a:r>
            <a:r>
              <a:rPr lang="fr-FR" b="1" dirty="0"/>
              <a:t>Résumé ultra-rapide</a:t>
            </a:r>
            <a:br>
              <a:rPr lang="fr-FR" dirty="0"/>
            </a:br>
            <a:r>
              <a:rPr lang="fr-FR" dirty="0"/>
              <a:t>WPAN &lt; LAN &lt; WLAN &lt; MAN &lt; WAN</a:t>
            </a:r>
            <a:br>
              <a:rPr lang="fr-FR" dirty="0"/>
            </a:br>
            <a:r>
              <a:rPr lang="fr-FR" dirty="0"/>
              <a:t>(de la pièce → au monde entier )</a:t>
            </a:r>
          </a:p>
          <a:p>
            <a:endParaRPr lang="fr-FR" dirty="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6"/>
          <p:cNvSpPr>
            <a:spLocks noGrp="1" noChangeArrowheads="1"/>
          </p:cNvSpPr>
          <p:nvPr>
            <p:ph type="sldNum" sz="quarter"/>
          </p:nvPr>
        </p:nvSpPr>
        <p:spPr>
          <a:noFill/>
          <a:ln/>
        </p:spPr>
        <p:txBody>
          <a:bodyPr/>
          <a:lstStyle/>
          <a:p>
            <a:pPr>
              <a:buFont typeface="Times New Roman" pitchFamily="18" charset="0"/>
              <a:buNone/>
            </a:pPr>
            <a:fld id="{90CB3EAB-AA86-43CB-BDF2-CDA58CE5BFFA}" type="slidenum">
              <a:rPr lang="fr-FR" smtClean="0">
                <a:latin typeface="Times New Roman" pitchFamily="18" charset="0"/>
                <a:ea typeface="Microsoft YaHei" pitchFamily="34" charset="-122"/>
                <a:cs typeface="Segoe UI" pitchFamily="34" charset="0"/>
              </a:rPr>
              <a:pPr>
                <a:buFont typeface="Times New Roman" pitchFamily="18" charset="0"/>
                <a:buNone/>
              </a:pPr>
              <a:t>61</a:t>
            </a:fld>
            <a:endParaRPr lang="fr-FR">
              <a:latin typeface="Times New Roman" pitchFamily="18" charset="0"/>
              <a:ea typeface="Microsoft YaHei" pitchFamily="34" charset="-122"/>
              <a:cs typeface="Segoe UI" pitchFamily="34" charset="0"/>
            </a:endParaRPr>
          </a:p>
        </p:txBody>
      </p:sp>
      <p:sp>
        <p:nvSpPr>
          <p:cNvPr id="161795"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61796"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6"/>
          <p:cNvSpPr>
            <a:spLocks noGrp="1" noChangeArrowheads="1"/>
          </p:cNvSpPr>
          <p:nvPr>
            <p:ph type="sldNum" sz="quarter"/>
          </p:nvPr>
        </p:nvSpPr>
        <p:spPr>
          <a:noFill/>
          <a:ln/>
        </p:spPr>
        <p:txBody>
          <a:bodyPr/>
          <a:lstStyle/>
          <a:p>
            <a:pPr>
              <a:buFont typeface="Times New Roman" pitchFamily="18" charset="0"/>
              <a:buNone/>
            </a:pPr>
            <a:fld id="{D5BCB686-8143-40B9-A8BA-07EFFB7D524E}" type="slidenum">
              <a:rPr lang="fr-FR" smtClean="0">
                <a:latin typeface="Times New Roman" pitchFamily="18" charset="0"/>
                <a:ea typeface="Microsoft YaHei" pitchFamily="34" charset="-122"/>
                <a:cs typeface="Segoe UI" pitchFamily="34" charset="0"/>
              </a:rPr>
              <a:pPr>
                <a:buFont typeface="Times New Roman" pitchFamily="18" charset="0"/>
                <a:buNone/>
              </a:pPr>
              <a:t>62</a:t>
            </a:fld>
            <a:endParaRPr lang="fr-FR">
              <a:latin typeface="Times New Roman" pitchFamily="18" charset="0"/>
              <a:ea typeface="Microsoft YaHei" pitchFamily="34" charset="-122"/>
              <a:cs typeface="Segoe UI" pitchFamily="34" charset="0"/>
            </a:endParaRPr>
          </a:p>
        </p:txBody>
      </p:sp>
      <p:sp>
        <p:nvSpPr>
          <p:cNvPr id="162819"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62820"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6"/>
          <p:cNvSpPr>
            <a:spLocks noGrp="1" noChangeArrowheads="1"/>
          </p:cNvSpPr>
          <p:nvPr>
            <p:ph type="sldNum" sz="quarter"/>
          </p:nvPr>
        </p:nvSpPr>
        <p:spPr>
          <a:noFill/>
          <a:ln/>
        </p:spPr>
        <p:txBody>
          <a:bodyPr/>
          <a:lstStyle/>
          <a:p>
            <a:pPr>
              <a:buFont typeface="Times New Roman" pitchFamily="18" charset="0"/>
              <a:buNone/>
            </a:pPr>
            <a:fld id="{E9BB4759-5257-451C-8EC3-5DF1911C6BA9}" type="slidenum">
              <a:rPr lang="fr-FR" smtClean="0">
                <a:latin typeface="Times New Roman" pitchFamily="18" charset="0"/>
                <a:ea typeface="Microsoft YaHei" pitchFamily="34" charset="-122"/>
                <a:cs typeface="Segoe UI" pitchFamily="34" charset="0"/>
              </a:rPr>
              <a:pPr>
                <a:buFont typeface="Times New Roman" pitchFamily="18" charset="0"/>
                <a:buNone/>
              </a:pPr>
              <a:t>63</a:t>
            </a:fld>
            <a:endParaRPr lang="fr-FR">
              <a:latin typeface="Times New Roman" pitchFamily="18" charset="0"/>
              <a:ea typeface="Microsoft YaHei" pitchFamily="34" charset="-122"/>
              <a:cs typeface="Segoe UI" pitchFamily="34" charset="0"/>
            </a:endParaRPr>
          </a:p>
        </p:txBody>
      </p:sp>
      <p:sp>
        <p:nvSpPr>
          <p:cNvPr id="16384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6384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
          <p:cNvSpPr>
            <a:spLocks noGrp="1" noChangeArrowheads="1"/>
          </p:cNvSpPr>
          <p:nvPr>
            <p:ph type="sldNum" sz="quarter"/>
          </p:nvPr>
        </p:nvSpPr>
        <p:spPr>
          <a:noFill/>
          <a:ln/>
        </p:spPr>
        <p:txBody>
          <a:bodyPr/>
          <a:lstStyle/>
          <a:p>
            <a:pPr defTabSz="879475" hangingPunct="1">
              <a:buFont typeface="Times New Roman" pitchFamily="18" charset="0"/>
              <a:buNone/>
            </a:pPr>
            <a:r>
              <a:rPr lang="fr-FR" sz="1300">
                <a:solidFill>
                  <a:schemeClr val="tx1"/>
                </a:solidFill>
                <a:latin typeface="Arial" pitchFamily="34" charset="0"/>
                <a:ea typeface="Microsoft YaHei" pitchFamily="34" charset="-122"/>
                <a:cs typeface="Segoe UI" pitchFamily="34" charset="0"/>
                <a:sym typeface="Arial" pitchFamily="34" charset="0"/>
              </a:rPr>
              <a:t>Page </a:t>
            </a:r>
            <a:fld id="{F534027D-4666-47DC-A3E8-CBCB72F03568}" type="slidenum">
              <a:rPr lang="fr-FR" sz="1300" smtClean="0">
                <a:solidFill>
                  <a:schemeClr val="tx1"/>
                </a:solidFill>
                <a:latin typeface="Arial" pitchFamily="34" charset="0"/>
                <a:ea typeface="Microsoft YaHei" pitchFamily="34" charset="-122"/>
                <a:cs typeface="Segoe UI" pitchFamily="34" charset="0"/>
                <a:sym typeface="Arial" pitchFamily="34" charset="0"/>
              </a:rPr>
              <a:pPr defTabSz="879475" hangingPunct="1">
                <a:buFont typeface="Times New Roman" pitchFamily="18" charset="0"/>
                <a:buNone/>
              </a:pPr>
              <a:t>65</a:t>
            </a:fld>
            <a:endParaRPr lang="fr-FR" sz="1300">
              <a:solidFill>
                <a:schemeClr val="tx1"/>
              </a:solidFill>
              <a:latin typeface="Arial" pitchFamily="34" charset="0"/>
              <a:ea typeface="Microsoft YaHei" pitchFamily="34" charset="-122"/>
              <a:cs typeface="Segoe UI" pitchFamily="34" charset="0"/>
              <a:sym typeface="Arial" pitchFamily="34" charset="0"/>
            </a:endParaRPr>
          </a:p>
        </p:txBody>
      </p:sp>
      <p:sp>
        <p:nvSpPr>
          <p:cNvPr id="164867" name="Rectangle 2"/>
          <p:cNvSpPr>
            <a:spLocks noGrp="1" noRot="1" noChangeAspect="1" noChangeArrowheads="1" noTextEdit="1"/>
          </p:cNvSpPr>
          <p:nvPr>
            <p:ph type="sldImg"/>
          </p:nvPr>
        </p:nvSpPr>
        <p:spPr>
          <a:xfrm>
            <a:off x="-120650" y="882650"/>
            <a:ext cx="7731125" cy="4349750"/>
          </a:xfrm>
        </p:spPr>
      </p:sp>
      <p:sp>
        <p:nvSpPr>
          <p:cNvPr id="164868" name="Rectangle 3"/>
          <p:cNvSpPr>
            <a:spLocks noGrp="1" noChangeArrowheads="1"/>
          </p:cNvSpPr>
          <p:nvPr>
            <p:ph type="body" idx="1"/>
          </p:nvPr>
        </p:nvSpPr>
        <p:spPr>
          <a:noFill/>
          <a:ln/>
        </p:spPr>
        <p:txBody>
          <a:bodyPr/>
          <a:lstStyle/>
          <a:p>
            <a:pPr eaLnBrk="1" hangingPunct="1"/>
            <a:endParaRPr lang="fr-FR">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sldNum" sz="quarter"/>
          </p:nvPr>
        </p:nvSpPr>
        <p:spPr>
          <a:noFill/>
          <a:ln/>
        </p:spPr>
        <p:txBody>
          <a:bodyPr/>
          <a:lstStyle/>
          <a:p>
            <a:pPr defTabSz="879475" hangingPunct="1">
              <a:buFont typeface="Times New Roman" pitchFamily="18" charset="0"/>
              <a:buNone/>
            </a:pPr>
            <a:r>
              <a:rPr lang="fr-FR" sz="1300">
                <a:solidFill>
                  <a:schemeClr val="tx1"/>
                </a:solidFill>
                <a:latin typeface="Arial" pitchFamily="34" charset="0"/>
                <a:ea typeface="Microsoft YaHei" pitchFamily="34" charset="-122"/>
                <a:cs typeface="Segoe UI" pitchFamily="34" charset="0"/>
                <a:sym typeface="Arial" pitchFamily="34" charset="0"/>
              </a:rPr>
              <a:t>Page </a:t>
            </a:r>
            <a:fld id="{2AFF16EC-B7CE-4FE0-BE0E-69515203D321}" type="slidenum">
              <a:rPr lang="fr-FR" sz="1300" smtClean="0">
                <a:solidFill>
                  <a:schemeClr val="tx1"/>
                </a:solidFill>
                <a:latin typeface="Arial" pitchFamily="34" charset="0"/>
                <a:ea typeface="Microsoft YaHei" pitchFamily="34" charset="-122"/>
                <a:cs typeface="Segoe UI" pitchFamily="34" charset="0"/>
                <a:sym typeface="Arial" pitchFamily="34" charset="0"/>
              </a:rPr>
              <a:pPr defTabSz="879475" hangingPunct="1">
                <a:buFont typeface="Times New Roman" pitchFamily="18" charset="0"/>
                <a:buNone/>
              </a:pPr>
              <a:t>66</a:t>
            </a:fld>
            <a:endParaRPr lang="fr-FR" sz="1300">
              <a:solidFill>
                <a:schemeClr val="tx1"/>
              </a:solidFill>
              <a:latin typeface="Arial" pitchFamily="34" charset="0"/>
              <a:ea typeface="Microsoft YaHei" pitchFamily="34" charset="-122"/>
              <a:cs typeface="Segoe UI" pitchFamily="34" charset="0"/>
              <a:sym typeface="Arial" pitchFamily="34" charset="0"/>
            </a:endParaRPr>
          </a:p>
        </p:txBody>
      </p:sp>
      <p:sp>
        <p:nvSpPr>
          <p:cNvPr id="165891" name="Rectangle 2"/>
          <p:cNvSpPr>
            <a:spLocks noGrp="1" noRot="1" noChangeAspect="1" noChangeArrowheads="1" noTextEdit="1"/>
          </p:cNvSpPr>
          <p:nvPr>
            <p:ph type="sldImg"/>
          </p:nvPr>
        </p:nvSpPr>
        <p:spPr>
          <a:xfrm>
            <a:off x="-120650" y="882650"/>
            <a:ext cx="7731125" cy="4349750"/>
          </a:xfrm>
        </p:spPr>
      </p:sp>
      <p:sp>
        <p:nvSpPr>
          <p:cNvPr id="165892" name="Rectangle 3"/>
          <p:cNvSpPr>
            <a:spLocks noGrp="1" noChangeArrowheads="1"/>
          </p:cNvSpPr>
          <p:nvPr>
            <p:ph type="body" idx="1"/>
          </p:nvPr>
        </p:nvSpPr>
        <p:spPr>
          <a:noFill/>
          <a:ln/>
        </p:spPr>
        <p:txBody>
          <a:bodyPr/>
          <a:lstStyle/>
          <a:p>
            <a:pPr eaLnBrk="1" hangingPunct="1"/>
            <a:endParaRPr lang="fr-FR">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4"/>
          <p:cNvSpPr>
            <a:spLocks noGrp="1" noChangeArrowheads="1"/>
          </p:cNvSpPr>
          <p:nvPr>
            <p:ph type="sldNum" sz="quarter"/>
          </p:nvPr>
        </p:nvSpPr>
        <p:spPr>
          <a:noFill/>
          <a:ln/>
        </p:spPr>
        <p:txBody>
          <a:bodyPr/>
          <a:lstStyle/>
          <a:p>
            <a:pPr defTabSz="879475" hangingPunct="1">
              <a:buFont typeface="Times New Roman" pitchFamily="18" charset="0"/>
              <a:buNone/>
            </a:pPr>
            <a:r>
              <a:rPr lang="fr-FR" sz="1300">
                <a:solidFill>
                  <a:schemeClr val="tx1"/>
                </a:solidFill>
                <a:latin typeface="Arial" pitchFamily="34" charset="0"/>
                <a:ea typeface="Microsoft YaHei" pitchFamily="34" charset="-122"/>
                <a:cs typeface="Segoe UI" pitchFamily="34" charset="0"/>
                <a:sym typeface="Arial" pitchFamily="34" charset="0"/>
              </a:rPr>
              <a:t>Page </a:t>
            </a:r>
            <a:fld id="{66F44A52-2F0C-4345-BCE7-55F5FA8240D9}" type="slidenum">
              <a:rPr lang="fr-FR" sz="1300" smtClean="0">
                <a:solidFill>
                  <a:schemeClr val="tx1"/>
                </a:solidFill>
                <a:latin typeface="Arial" pitchFamily="34" charset="0"/>
                <a:ea typeface="Microsoft YaHei" pitchFamily="34" charset="-122"/>
                <a:cs typeface="Segoe UI" pitchFamily="34" charset="0"/>
                <a:sym typeface="Arial" pitchFamily="34" charset="0"/>
              </a:rPr>
              <a:pPr defTabSz="879475" hangingPunct="1">
                <a:buFont typeface="Times New Roman" pitchFamily="18" charset="0"/>
                <a:buNone/>
              </a:pPr>
              <a:t>67</a:t>
            </a:fld>
            <a:endParaRPr lang="fr-FR" sz="1300">
              <a:solidFill>
                <a:schemeClr val="tx1"/>
              </a:solidFill>
              <a:latin typeface="Arial" pitchFamily="34" charset="0"/>
              <a:ea typeface="Microsoft YaHei" pitchFamily="34" charset="-122"/>
              <a:cs typeface="Segoe UI" pitchFamily="34" charset="0"/>
              <a:sym typeface="Arial" pitchFamily="34" charset="0"/>
            </a:endParaRPr>
          </a:p>
        </p:txBody>
      </p:sp>
      <p:sp>
        <p:nvSpPr>
          <p:cNvPr id="166915" name="Rectangle 2"/>
          <p:cNvSpPr>
            <a:spLocks noGrp="1" noRot="1" noChangeAspect="1" noChangeArrowheads="1" noTextEdit="1"/>
          </p:cNvSpPr>
          <p:nvPr>
            <p:ph type="sldImg"/>
          </p:nvPr>
        </p:nvSpPr>
        <p:spPr>
          <a:xfrm>
            <a:off x="-120650" y="882650"/>
            <a:ext cx="7731125" cy="4349750"/>
          </a:xfrm>
        </p:spPr>
      </p:sp>
      <p:sp>
        <p:nvSpPr>
          <p:cNvPr id="166916" name="Rectangle 3"/>
          <p:cNvSpPr>
            <a:spLocks noGrp="1" noChangeArrowheads="1"/>
          </p:cNvSpPr>
          <p:nvPr>
            <p:ph type="body" idx="1"/>
          </p:nvPr>
        </p:nvSpPr>
        <p:spPr>
          <a:noFill/>
          <a:ln/>
        </p:spPr>
        <p:txBody>
          <a:bodyPr/>
          <a:lstStyle/>
          <a:p>
            <a:pPr eaLnBrk="1" hangingPunct="1"/>
            <a:endParaRPr lang="fr-FR">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4"/>
          <p:cNvSpPr>
            <a:spLocks noGrp="1" noChangeArrowheads="1"/>
          </p:cNvSpPr>
          <p:nvPr>
            <p:ph type="sldNum" sz="quarter"/>
          </p:nvPr>
        </p:nvSpPr>
        <p:spPr>
          <a:noFill/>
          <a:ln/>
        </p:spPr>
        <p:txBody>
          <a:bodyPr/>
          <a:lstStyle/>
          <a:p>
            <a:pPr defTabSz="879475" hangingPunct="1">
              <a:buFont typeface="Times New Roman" pitchFamily="18" charset="0"/>
              <a:buNone/>
            </a:pPr>
            <a:r>
              <a:rPr lang="fr-FR" sz="1300">
                <a:solidFill>
                  <a:schemeClr val="tx1"/>
                </a:solidFill>
                <a:latin typeface="Arial" pitchFamily="34" charset="0"/>
                <a:ea typeface="Microsoft YaHei" pitchFamily="34" charset="-122"/>
                <a:cs typeface="Segoe UI" pitchFamily="34" charset="0"/>
                <a:sym typeface="Arial" pitchFamily="34" charset="0"/>
              </a:rPr>
              <a:t>Page </a:t>
            </a:r>
            <a:fld id="{7172D754-C966-41F6-8C7A-B23316B9AC4A}" type="slidenum">
              <a:rPr lang="fr-FR" sz="1300" smtClean="0">
                <a:solidFill>
                  <a:schemeClr val="tx1"/>
                </a:solidFill>
                <a:latin typeface="Arial" pitchFamily="34" charset="0"/>
                <a:ea typeface="Microsoft YaHei" pitchFamily="34" charset="-122"/>
                <a:cs typeface="Segoe UI" pitchFamily="34" charset="0"/>
                <a:sym typeface="Arial" pitchFamily="34" charset="0"/>
              </a:rPr>
              <a:pPr defTabSz="879475" hangingPunct="1">
                <a:buFont typeface="Times New Roman" pitchFamily="18" charset="0"/>
                <a:buNone/>
              </a:pPr>
              <a:t>68</a:t>
            </a:fld>
            <a:endParaRPr lang="fr-FR" sz="1300">
              <a:solidFill>
                <a:schemeClr val="tx1"/>
              </a:solidFill>
              <a:latin typeface="Arial" pitchFamily="34" charset="0"/>
              <a:ea typeface="Microsoft YaHei" pitchFamily="34" charset="-122"/>
              <a:cs typeface="Segoe UI" pitchFamily="34" charset="0"/>
              <a:sym typeface="Arial" pitchFamily="34" charset="0"/>
            </a:endParaRPr>
          </a:p>
        </p:txBody>
      </p:sp>
      <p:sp>
        <p:nvSpPr>
          <p:cNvPr id="167939" name="Rectangle 2"/>
          <p:cNvSpPr>
            <a:spLocks noGrp="1" noRot="1" noChangeAspect="1" noChangeArrowheads="1" noTextEdit="1"/>
          </p:cNvSpPr>
          <p:nvPr>
            <p:ph type="sldImg"/>
          </p:nvPr>
        </p:nvSpPr>
        <p:spPr>
          <a:xfrm>
            <a:off x="-120650" y="882650"/>
            <a:ext cx="7731125" cy="4349750"/>
          </a:xfrm>
        </p:spPr>
      </p:sp>
      <p:sp>
        <p:nvSpPr>
          <p:cNvPr id="167940" name="Rectangle 3"/>
          <p:cNvSpPr>
            <a:spLocks noGrp="1" noChangeArrowheads="1"/>
          </p:cNvSpPr>
          <p:nvPr>
            <p:ph type="body" idx="1"/>
          </p:nvPr>
        </p:nvSpPr>
        <p:spPr>
          <a:noFill/>
          <a:ln/>
        </p:spPr>
        <p:txBody>
          <a:bodyPr/>
          <a:lstStyle/>
          <a:p>
            <a:pPr eaLnBrk="1" hangingPunct="1"/>
            <a:endParaRPr lang="fr-FR">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6"/>
          <p:cNvSpPr>
            <a:spLocks noGrp="1" noChangeArrowheads="1"/>
          </p:cNvSpPr>
          <p:nvPr>
            <p:ph type="sldNum" sz="quarter"/>
          </p:nvPr>
        </p:nvSpPr>
        <p:spPr>
          <a:noFill/>
          <a:ln/>
        </p:spPr>
        <p:txBody>
          <a:bodyPr/>
          <a:lstStyle/>
          <a:p>
            <a:pPr>
              <a:buFont typeface="Times New Roman" pitchFamily="18" charset="0"/>
              <a:buNone/>
            </a:pPr>
            <a:fld id="{5FC0D6A1-C8A5-49BC-BB53-A41BFDD8BBE4}" type="slidenum">
              <a:rPr lang="fr-FR" smtClean="0">
                <a:latin typeface="Times New Roman" pitchFamily="18" charset="0"/>
                <a:ea typeface="Microsoft YaHei" pitchFamily="34" charset="-122"/>
                <a:cs typeface="Segoe UI" pitchFamily="34" charset="0"/>
              </a:rPr>
              <a:pPr>
                <a:buFont typeface="Times New Roman" pitchFamily="18" charset="0"/>
                <a:buNone/>
              </a:pPr>
              <a:t>69</a:t>
            </a:fld>
            <a:endParaRPr lang="fr-FR">
              <a:latin typeface="Times New Roman" pitchFamily="18" charset="0"/>
              <a:ea typeface="Microsoft YaHei" pitchFamily="34" charset="-122"/>
              <a:cs typeface="Segoe UI" pitchFamily="34" charset="0"/>
            </a:endParaRPr>
          </a:p>
        </p:txBody>
      </p:sp>
      <p:sp>
        <p:nvSpPr>
          <p:cNvPr id="168963"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68964"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6"/>
          <p:cNvSpPr>
            <a:spLocks noGrp="1" noChangeArrowheads="1"/>
          </p:cNvSpPr>
          <p:nvPr>
            <p:ph type="sldNum" sz="quarter"/>
          </p:nvPr>
        </p:nvSpPr>
        <p:spPr>
          <a:noFill/>
          <a:ln/>
        </p:spPr>
        <p:txBody>
          <a:bodyPr/>
          <a:lstStyle/>
          <a:p>
            <a:pPr>
              <a:buFont typeface="Times New Roman" pitchFamily="18" charset="0"/>
              <a:buNone/>
            </a:pPr>
            <a:fld id="{32BF63EB-4109-46DF-9B5A-5A95A9B3AD34}" type="slidenum">
              <a:rPr lang="fr-FR" smtClean="0">
                <a:latin typeface="Times New Roman" pitchFamily="18" charset="0"/>
                <a:ea typeface="Microsoft YaHei" pitchFamily="34" charset="-122"/>
                <a:cs typeface="Segoe UI" pitchFamily="34" charset="0"/>
              </a:rPr>
              <a:pPr>
                <a:buFont typeface="Times New Roman" pitchFamily="18" charset="0"/>
                <a:buNone/>
              </a:pPr>
              <a:t>99</a:t>
            </a:fld>
            <a:endParaRPr lang="fr-FR">
              <a:latin typeface="Times New Roman" pitchFamily="18" charset="0"/>
              <a:ea typeface="Microsoft YaHei" pitchFamily="34" charset="-122"/>
              <a:cs typeface="Segoe UI" pitchFamily="34" charset="0"/>
            </a:endParaRPr>
          </a:p>
        </p:txBody>
      </p:sp>
      <p:sp>
        <p:nvSpPr>
          <p:cNvPr id="169987" name="Rectangle 1"/>
          <p:cNvSpPr>
            <a:spLocks noGrp="1" noRot="1" noChangeAspect="1" noChangeArrowheads="1" noTextEdit="1"/>
          </p:cNvSpPr>
          <p:nvPr>
            <p:ph type="sldImg"/>
          </p:nvPr>
        </p:nvSpPr>
        <p:spPr>
          <a:xfrm>
            <a:off x="90488" y="754063"/>
            <a:ext cx="6615112" cy="3722687"/>
          </a:xfrm>
          <a:solidFill>
            <a:srgbClr val="FFFFFF"/>
          </a:solidFill>
          <a:ln>
            <a:solidFill>
              <a:srgbClr val="000000"/>
            </a:solidFill>
            <a:miter lim="800000"/>
          </a:ln>
        </p:spPr>
      </p:sp>
      <p:sp>
        <p:nvSpPr>
          <p:cNvPr id="169988" name="Rectangle 2"/>
          <p:cNvSpPr>
            <a:spLocks noGrp="1" noChangeArrowheads="1"/>
          </p:cNvSpPr>
          <p:nvPr>
            <p:ph type="body" idx="1"/>
          </p:nvPr>
        </p:nvSpPr>
        <p:spPr>
          <a:xfrm>
            <a:off x="679768" y="4715153"/>
            <a:ext cx="5438140" cy="4466987"/>
          </a:xfrm>
          <a:noFill/>
          <a:ln/>
        </p:spPr>
        <p:txBody>
          <a:bodyPr wrap="none" anchor="ctr"/>
          <a:lstStyle/>
          <a:p>
            <a:endParaRPr lang="fr-FR">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6"/>
          <p:cNvSpPr>
            <a:spLocks noGrp="1" noChangeArrowheads="1"/>
          </p:cNvSpPr>
          <p:nvPr>
            <p:ph type="sldNum" sz="quarter"/>
          </p:nvPr>
        </p:nvSpPr>
        <p:spPr>
          <a:noFill/>
          <a:ln/>
        </p:spPr>
        <p:txBody>
          <a:bodyPr/>
          <a:lstStyle/>
          <a:p>
            <a:pPr>
              <a:buFont typeface="Times New Roman" pitchFamily="18" charset="0"/>
              <a:buNone/>
            </a:pPr>
            <a:fld id="{A4204DDA-0F76-4C50-9621-03FDB49F9CA1}" type="slidenum">
              <a:rPr lang="fr-FR" smtClean="0">
                <a:latin typeface="Times New Roman" pitchFamily="18" charset="0"/>
                <a:ea typeface="Microsoft YaHei" pitchFamily="34" charset="-122"/>
                <a:cs typeface="Segoe UI" pitchFamily="34" charset="0"/>
              </a:rPr>
              <a:pPr>
                <a:buFont typeface="Times New Roman" pitchFamily="18" charset="0"/>
                <a:buNone/>
              </a:pPr>
              <a:t>6</a:t>
            </a:fld>
            <a:endParaRPr lang="fr-FR">
              <a:latin typeface="Times New Roman" pitchFamily="18" charset="0"/>
              <a:ea typeface="Microsoft YaHei" pitchFamily="34" charset="-122"/>
              <a:cs typeface="Segoe UI" pitchFamily="34" charset="0"/>
            </a:endParaRPr>
          </a:p>
        </p:txBody>
      </p:sp>
      <p:sp>
        <p:nvSpPr>
          <p:cNvPr id="115715" name="Rectangle 1"/>
          <p:cNvSpPr>
            <a:spLocks noChangeArrowheads="1"/>
          </p:cNvSpPr>
          <p:nvPr/>
        </p:nvSpPr>
        <p:spPr bwMode="auto">
          <a:xfrm>
            <a:off x="4240680" y="11026151"/>
            <a:ext cx="3250925" cy="579054"/>
          </a:xfrm>
          <a:prstGeom prst="rect">
            <a:avLst/>
          </a:prstGeom>
          <a:noFill/>
          <a:ln w="9525">
            <a:noFill/>
            <a:round/>
            <a:headEnd/>
            <a:tailEnd/>
          </a:ln>
        </p:spPr>
        <p:txBody>
          <a:bodyPr wrap="none" anchor="ctr"/>
          <a:lstStyle/>
          <a:p>
            <a:endParaRPr lang="fr-FR"/>
          </a:p>
        </p:txBody>
      </p:sp>
      <p:sp>
        <p:nvSpPr>
          <p:cNvPr id="115716" name="Rectangle 2"/>
          <p:cNvSpPr>
            <a:spLocks noChangeArrowheads="1"/>
          </p:cNvSpPr>
          <p:nvPr/>
        </p:nvSpPr>
        <p:spPr bwMode="auto">
          <a:xfrm>
            <a:off x="679768" y="4715153"/>
            <a:ext cx="5438140" cy="4466987"/>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6"/>
          <p:cNvSpPr>
            <a:spLocks noGrp="1" noChangeArrowheads="1"/>
          </p:cNvSpPr>
          <p:nvPr>
            <p:ph type="sldNum" sz="quarter"/>
          </p:nvPr>
        </p:nvSpPr>
        <p:spPr>
          <a:noFill/>
          <a:ln/>
        </p:spPr>
        <p:txBody>
          <a:bodyPr/>
          <a:lstStyle/>
          <a:p>
            <a:pPr>
              <a:buFont typeface="Times New Roman" pitchFamily="18" charset="0"/>
              <a:buNone/>
            </a:pPr>
            <a:fld id="{66079498-B6DE-4230-90CA-6C232E8FA8E8}" type="slidenum">
              <a:rPr lang="fr-FR" smtClean="0">
                <a:latin typeface="Times New Roman" pitchFamily="18" charset="0"/>
                <a:ea typeface="Microsoft YaHei" pitchFamily="34" charset="-122"/>
                <a:cs typeface="Segoe UI" pitchFamily="34" charset="0"/>
              </a:rPr>
              <a:pPr>
                <a:buFont typeface="Times New Roman" pitchFamily="18" charset="0"/>
                <a:buNone/>
              </a:pPr>
              <a:t>7</a:t>
            </a:fld>
            <a:endParaRPr lang="fr-FR">
              <a:latin typeface="Times New Roman" pitchFamily="18" charset="0"/>
              <a:ea typeface="Microsoft YaHei" pitchFamily="34" charset="-122"/>
              <a:cs typeface="Segoe UI" pitchFamily="34" charset="0"/>
            </a:endParaRPr>
          </a:p>
        </p:txBody>
      </p:sp>
      <p:sp>
        <p:nvSpPr>
          <p:cNvPr id="116739" name="Rectangle 1"/>
          <p:cNvSpPr>
            <a:spLocks noChangeArrowheads="1"/>
          </p:cNvSpPr>
          <p:nvPr/>
        </p:nvSpPr>
        <p:spPr bwMode="auto">
          <a:xfrm>
            <a:off x="4240680" y="11026151"/>
            <a:ext cx="3250925" cy="579054"/>
          </a:xfrm>
          <a:prstGeom prst="rect">
            <a:avLst/>
          </a:prstGeom>
          <a:noFill/>
          <a:ln w="9525">
            <a:noFill/>
            <a:round/>
            <a:headEnd/>
            <a:tailEnd/>
          </a:ln>
        </p:spPr>
        <p:txBody>
          <a:bodyPr wrap="none" anchor="ctr"/>
          <a:lstStyle/>
          <a:p>
            <a:endParaRPr lang="fr-FR"/>
          </a:p>
        </p:txBody>
      </p:sp>
      <p:sp>
        <p:nvSpPr>
          <p:cNvPr id="116740" name="Rectangle 2"/>
          <p:cNvSpPr>
            <a:spLocks noChangeArrowheads="1"/>
          </p:cNvSpPr>
          <p:nvPr/>
        </p:nvSpPr>
        <p:spPr bwMode="auto">
          <a:xfrm>
            <a:off x="679768" y="4715153"/>
            <a:ext cx="5438140" cy="4466987"/>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6"/>
          <p:cNvSpPr>
            <a:spLocks noGrp="1" noChangeArrowheads="1"/>
          </p:cNvSpPr>
          <p:nvPr>
            <p:ph type="sldNum" sz="quarter"/>
          </p:nvPr>
        </p:nvSpPr>
        <p:spPr>
          <a:noFill/>
          <a:ln/>
        </p:spPr>
        <p:txBody>
          <a:bodyPr/>
          <a:lstStyle/>
          <a:p>
            <a:pPr>
              <a:buFont typeface="Times New Roman" pitchFamily="18" charset="0"/>
              <a:buNone/>
            </a:pPr>
            <a:fld id="{5487B700-9555-4931-91FD-93FD3A04E471}" type="slidenum">
              <a:rPr lang="fr-FR" smtClean="0">
                <a:latin typeface="Times New Roman" pitchFamily="18" charset="0"/>
                <a:ea typeface="Microsoft YaHei" pitchFamily="34" charset="-122"/>
                <a:cs typeface="Segoe UI" pitchFamily="34" charset="0"/>
              </a:rPr>
              <a:pPr>
                <a:buFont typeface="Times New Roman" pitchFamily="18" charset="0"/>
                <a:buNone/>
              </a:pPr>
              <a:t>8</a:t>
            </a:fld>
            <a:endParaRPr lang="fr-FR">
              <a:latin typeface="Times New Roman" pitchFamily="18" charset="0"/>
              <a:ea typeface="Microsoft YaHei" pitchFamily="34" charset="-122"/>
              <a:cs typeface="Segoe UI" pitchFamily="34" charset="0"/>
            </a:endParaRPr>
          </a:p>
        </p:txBody>
      </p:sp>
      <p:sp>
        <p:nvSpPr>
          <p:cNvPr id="117763" name="Rectangle 1"/>
          <p:cNvSpPr>
            <a:spLocks noChangeArrowheads="1"/>
          </p:cNvSpPr>
          <p:nvPr/>
        </p:nvSpPr>
        <p:spPr bwMode="auto">
          <a:xfrm>
            <a:off x="4240680" y="11026151"/>
            <a:ext cx="3250925" cy="579054"/>
          </a:xfrm>
          <a:prstGeom prst="rect">
            <a:avLst/>
          </a:prstGeom>
          <a:noFill/>
          <a:ln w="9525">
            <a:noFill/>
            <a:round/>
            <a:headEnd/>
            <a:tailEnd/>
          </a:ln>
        </p:spPr>
        <p:txBody>
          <a:bodyPr wrap="none" anchor="ctr"/>
          <a:lstStyle/>
          <a:p>
            <a:endParaRPr lang="fr-FR"/>
          </a:p>
        </p:txBody>
      </p:sp>
      <p:sp>
        <p:nvSpPr>
          <p:cNvPr id="117764" name="Rectangle 2"/>
          <p:cNvSpPr>
            <a:spLocks noChangeArrowheads="1"/>
          </p:cNvSpPr>
          <p:nvPr/>
        </p:nvSpPr>
        <p:spPr bwMode="auto">
          <a:xfrm>
            <a:off x="679768" y="4715153"/>
            <a:ext cx="5438140" cy="4466987"/>
          </a:xfrm>
          <a:prstGeom prst="rect">
            <a:avLst/>
          </a:prstGeom>
          <a:noFill/>
          <a:ln w="9525">
            <a:noFill/>
            <a:round/>
            <a:headEnd/>
            <a:tailEnd/>
          </a:ln>
        </p:spPr>
        <p:txBody>
          <a:bodyPr wrap="none" anchor="ct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p:cNvSpPr>
            <a:spLocks noGrp="1" noChangeArrowheads="1"/>
          </p:cNvSpPr>
          <p:nvPr>
            <p:ph type="sldNum" sz="quarter"/>
          </p:nvPr>
        </p:nvSpPr>
        <p:spPr>
          <a:noFill/>
          <a:ln/>
        </p:spPr>
        <p:txBody>
          <a:bodyPr/>
          <a:lstStyle/>
          <a:p>
            <a:pPr>
              <a:buFont typeface="Times New Roman" pitchFamily="18" charset="0"/>
              <a:buNone/>
            </a:pPr>
            <a:fld id="{6698383B-9274-4202-B7DD-E7EA1C9D437F}" type="slidenum">
              <a:rPr lang="fr-FR" smtClean="0">
                <a:latin typeface="Times New Roman" pitchFamily="18" charset="0"/>
                <a:ea typeface="Microsoft YaHei" pitchFamily="34" charset="-122"/>
                <a:cs typeface="Segoe UI" pitchFamily="34" charset="0"/>
              </a:rPr>
              <a:pPr>
                <a:buFont typeface="Times New Roman" pitchFamily="18" charset="0"/>
                <a:buNone/>
              </a:pPr>
              <a:t>9</a:t>
            </a:fld>
            <a:endParaRPr lang="fr-FR">
              <a:latin typeface="Times New Roman" pitchFamily="18" charset="0"/>
              <a:ea typeface="Microsoft YaHei" pitchFamily="34" charset="-122"/>
              <a:cs typeface="Segoe UI" pitchFamily="34" charset="0"/>
            </a:endParaRPr>
          </a:p>
        </p:txBody>
      </p:sp>
      <p:sp>
        <p:nvSpPr>
          <p:cNvPr id="118787" name="Rectangle 1"/>
          <p:cNvSpPr>
            <a:spLocks noChangeArrowheads="1"/>
          </p:cNvSpPr>
          <p:nvPr/>
        </p:nvSpPr>
        <p:spPr bwMode="auto">
          <a:xfrm>
            <a:off x="4240680" y="11026151"/>
            <a:ext cx="3250925" cy="579054"/>
          </a:xfrm>
          <a:prstGeom prst="rect">
            <a:avLst/>
          </a:prstGeom>
          <a:noFill/>
          <a:ln w="9525">
            <a:noFill/>
            <a:round/>
            <a:headEnd/>
            <a:tailEnd/>
          </a:ln>
        </p:spPr>
        <p:txBody>
          <a:bodyPr wrap="none" anchor="ctr"/>
          <a:lstStyle/>
          <a:p>
            <a:endParaRPr lang="fr-FR"/>
          </a:p>
        </p:txBody>
      </p:sp>
      <p:sp>
        <p:nvSpPr>
          <p:cNvPr id="118788" name="Rectangle 2"/>
          <p:cNvSpPr>
            <a:spLocks noChangeArrowheads="1"/>
          </p:cNvSpPr>
          <p:nvPr/>
        </p:nvSpPr>
        <p:spPr bwMode="auto">
          <a:xfrm>
            <a:off x="679768" y="4715153"/>
            <a:ext cx="5438140" cy="4466987"/>
          </a:xfrm>
          <a:prstGeom prst="rect">
            <a:avLst/>
          </a:prstGeom>
          <a:noFill/>
          <a:ln w="9525">
            <a:noFill/>
            <a:round/>
            <a:headEnd/>
            <a:tailEnd/>
          </a:ln>
        </p:spPr>
        <p:txBody>
          <a:bodyPr wrap="none" anchor="ct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171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9929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4145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position cours">
    <p:spTree>
      <p:nvGrpSpPr>
        <p:cNvPr id="1" name=""/>
        <p:cNvGrpSpPr/>
        <p:nvPr/>
      </p:nvGrpSpPr>
      <p:grpSpPr>
        <a:xfrm>
          <a:off x="0" y="0"/>
          <a:ext cx="0" cy="0"/>
          <a:chOff x="0" y="0"/>
          <a:chExt cx="0" cy="0"/>
        </a:xfrm>
      </p:grpSpPr>
      <p:sp>
        <p:nvSpPr>
          <p:cNvPr id="16" name="Espace réservé du contenu 3"/>
          <p:cNvSpPr>
            <a:spLocks noGrp="1"/>
          </p:cNvSpPr>
          <p:nvPr>
            <p:ph sz="half" idx="2"/>
          </p:nvPr>
        </p:nvSpPr>
        <p:spPr>
          <a:xfrm>
            <a:off x="2483768" y="1491630"/>
            <a:ext cx="5976664" cy="2963466"/>
          </a:xfrm>
          <a:prstGeom prst="rect">
            <a:avLst/>
          </a:prstGeom>
        </p:spPr>
        <p:txBody>
          <a:bodyPr/>
          <a:lstStyle>
            <a:lvl1pPr marL="292219" indent="-292219">
              <a:buClr>
                <a:srgbClr val="F48414"/>
              </a:buClr>
              <a:buFont typeface="Wingdings" panose="05000000000000000000" pitchFamily="2" charset="2"/>
              <a:buChar char="ü"/>
              <a:defRPr sz="2000">
                <a:solidFill>
                  <a:schemeClr val="tx1">
                    <a:lumMod val="75000"/>
                    <a:lumOff val="25000"/>
                  </a:schemeClr>
                </a:solidFill>
                <a:latin typeface="Andalus" pitchFamily="18" charset="-78"/>
                <a:cs typeface="Andalus" pitchFamily="18" charset="-78"/>
              </a:defRPr>
            </a:lvl1pPr>
            <a:lvl2pPr marL="633142" indent="-243516">
              <a:buClr>
                <a:srgbClr val="F48414"/>
              </a:buClr>
              <a:buFont typeface="Wingdings" panose="05000000000000000000" pitchFamily="2" charset="2"/>
              <a:buChar char="ü"/>
              <a:defRPr sz="1800">
                <a:solidFill>
                  <a:schemeClr val="tx1">
                    <a:lumMod val="75000"/>
                    <a:lumOff val="25000"/>
                  </a:schemeClr>
                </a:solidFill>
                <a:latin typeface="Andalus" pitchFamily="18" charset="-78"/>
                <a:cs typeface="Andalus" pitchFamily="18" charset="-78"/>
              </a:defRPr>
            </a:lvl2pPr>
            <a:lvl3pPr marL="974065" indent="-194813">
              <a:buClr>
                <a:srgbClr val="F48414"/>
              </a:buClr>
              <a:buFont typeface="Wingdings" panose="05000000000000000000" pitchFamily="2" charset="2"/>
              <a:buChar char="ü"/>
              <a:defRPr sz="1600">
                <a:solidFill>
                  <a:schemeClr val="tx1">
                    <a:lumMod val="75000"/>
                    <a:lumOff val="25000"/>
                  </a:schemeClr>
                </a:solidFill>
                <a:latin typeface="Andalus" pitchFamily="18" charset="-78"/>
                <a:cs typeface="Andalus" pitchFamily="18" charset="-78"/>
              </a:defRPr>
            </a:lvl3pPr>
            <a:lvl4pPr marL="1363690" indent="-194813">
              <a:buClr>
                <a:srgbClr val="F48414"/>
              </a:buClr>
              <a:buFont typeface="Wingdings" panose="05000000000000000000" pitchFamily="2" charset="2"/>
              <a:buChar char="ü"/>
              <a:defRPr sz="1400">
                <a:solidFill>
                  <a:schemeClr val="tx1">
                    <a:lumMod val="75000"/>
                    <a:lumOff val="25000"/>
                  </a:schemeClr>
                </a:solidFill>
                <a:latin typeface="Andalus" pitchFamily="18" charset="-78"/>
                <a:cs typeface="Andalus" pitchFamily="18" charset="-78"/>
              </a:defRPr>
            </a:lvl4pPr>
            <a:lvl5pPr marL="1753316" indent="-194813">
              <a:buClr>
                <a:srgbClr val="F48414"/>
              </a:buClr>
              <a:buFont typeface="Wingdings" panose="05000000000000000000" pitchFamily="2" charset="2"/>
              <a:buChar char="ü"/>
              <a:defRPr sz="1400">
                <a:solidFill>
                  <a:schemeClr val="tx1">
                    <a:lumMod val="75000"/>
                    <a:lumOff val="25000"/>
                  </a:schemeClr>
                </a:solidFill>
                <a:latin typeface="Andalus" pitchFamily="18" charset="-78"/>
                <a:cs typeface="Andalus" pitchFamily="18" charset="-78"/>
              </a:defRPr>
            </a:lvl5pPr>
            <a:lvl6pPr>
              <a:defRPr sz="1600"/>
            </a:lvl6pPr>
            <a:lvl7pPr>
              <a:defRPr sz="1600"/>
            </a:lvl7pPr>
            <a:lvl8pPr>
              <a:defRPr sz="1600"/>
            </a:lvl8pPr>
            <a:lvl9pPr>
              <a:defRP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itre 1"/>
          <p:cNvSpPr>
            <a:spLocks noGrp="1"/>
          </p:cNvSpPr>
          <p:nvPr>
            <p:ph type="title"/>
          </p:nvPr>
        </p:nvSpPr>
        <p:spPr>
          <a:xfrm>
            <a:off x="1691680" y="0"/>
            <a:ext cx="7452320" cy="857250"/>
          </a:xfrm>
          <a:prstGeom prst="rect">
            <a:avLst/>
          </a:prstGeom>
        </p:spPr>
        <p:txBody>
          <a:bodyPr/>
          <a:lstStyle>
            <a:lvl1pPr algn="l">
              <a:defRPr sz="3200">
                <a:solidFill>
                  <a:schemeClr val="tx1">
                    <a:lumMod val="65000"/>
                    <a:lumOff val="35000"/>
                  </a:schemeClr>
                </a:solidFill>
                <a:effectLst>
                  <a:outerShdw blurRad="38100" dist="38100" dir="2700000" algn="tl">
                    <a:srgbClr val="000000">
                      <a:alpha val="43137"/>
                    </a:srgbClr>
                  </a:outerShdw>
                </a:effectLst>
                <a:latin typeface="Andalus" pitchFamily="18" charset="-78"/>
                <a:cs typeface="Andalus" pitchFamily="18" charset="-78"/>
              </a:defRPr>
            </a:lvl1pPr>
          </a:lstStyle>
          <a:p>
            <a:r>
              <a:rPr lang="fr-FR"/>
              <a:t>Modifiez le style du titre</a:t>
            </a:r>
          </a:p>
        </p:txBody>
      </p:sp>
      <p:sp>
        <p:nvSpPr>
          <p:cNvPr id="4" name="Espace réservé du numéro de diapositive 6"/>
          <p:cNvSpPr>
            <a:spLocks noGrp="1"/>
          </p:cNvSpPr>
          <p:nvPr>
            <p:ph type="sldNum" sz="quarter" idx="10"/>
          </p:nvPr>
        </p:nvSpPr>
        <p:spPr>
          <a:xfrm>
            <a:off x="8532813" y="4821238"/>
            <a:ext cx="611187" cy="322262"/>
          </a:xfrm>
          <a:prstGeom prst="rect">
            <a:avLst/>
          </a:prstGeom>
        </p:spPr>
        <p:txBody>
          <a:bodyPr/>
          <a:lstStyle>
            <a:lvl1pPr>
              <a:buFont typeface="Times New Roman" pitchFamily="16" charset="0"/>
              <a:buNone/>
              <a:defRPr sz="1000">
                <a:latin typeface="Andalus" pitchFamily="18" charset="-78"/>
                <a:ea typeface="Microsoft YaHei" charset="-122"/>
                <a:cs typeface="Andalus" pitchFamily="18" charset="-78"/>
              </a:defRPr>
            </a:lvl1pPr>
          </a:lstStyle>
          <a:p>
            <a:pPr>
              <a:defRPr/>
            </a:pPr>
            <a:fld id="{7B79586D-AA93-468E-A117-1FD8019D4ED6}" type="slidenum">
              <a:rPr lang="fr-FR"/>
              <a:pPr>
                <a:defRPr/>
              </a:pPr>
              <a:t>‹N°›</a:t>
            </a:fld>
            <a:endParaRPr lang="fr-FR" dirty="0"/>
          </a:p>
        </p:txBody>
      </p:sp>
      <p:sp>
        <p:nvSpPr>
          <p:cNvPr id="5" name="Espace réservé du pied de page 3"/>
          <p:cNvSpPr>
            <a:spLocks noGrp="1"/>
          </p:cNvSpPr>
          <p:nvPr>
            <p:ph type="ftr" sz="quarter" idx="11"/>
          </p:nvPr>
        </p:nvSpPr>
        <p:spPr>
          <a:xfrm>
            <a:off x="3124200" y="4821238"/>
            <a:ext cx="2895600" cy="342900"/>
          </a:xfrm>
          <a:prstGeom prst="rect">
            <a:avLst/>
          </a:prstGeom>
        </p:spPr>
        <p:txBody>
          <a:bodyPr/>
          <a:lstStyle>
            <a:lvl1pPr>
              <a:buFont typeface="Times New Roman" pitchFamily="16" charset="0"/>
              <a:buNone/>
              <a:defRPr sz="1200" dirty="0">
                <a:solidFill>
                  <a:schemeClr val="tx1">
                    <a:lumMod val="65000"/>
                    <a:lumOff val="35000"/>
                  </a:schemeClr>
                </a:solidFill>
                <a:latin typeface="Andalus" pitchFamily="18" charset="-78"/>
                <a:ea typeface="Microsoft YaHei" charset="-122"/>
                <a:cs typeface="Andalus" pitchFamily="18" charset="-78"/>
              </a:defRPr>
            </a:lvl1pPr>
          </a:lstStyle>
          <a:p>
            <a:pPr>
              <a:defRPr/>
            </a:pPr>
            <a:endParaRPr lang="fr-FR"/>
          </a:p>
        </p:txBody>
      </p:sp>
    </p:spTree>
    <p:extLst>
      <p:ext uri="{BB962C8B-B14F-4D97-AF65-F5344CB8AC3E}">
        <p14:creationId xmlns:p14="http://schemas.microsoft.com/office/powerpoint/2010/main" val="128193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97467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037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fr-FR"/>
              <a:t>Modifiez le style du titre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8942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fr-FR"/>
              <a:t>Modifiez le style du titre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822960" y="1936751"/>
            <a:ext cx="3703320" cy="2533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63440" y="1936751"/>
            <a:ext cx="3703320" cy="2533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6472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0891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1749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48A87A34-81AB-432B-8DAE-1953F412C126}" type="datetimeFigureOut">
              <a:rPr lang="en-US" smtClean="0"/>
              <a:t>1/29/2026</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232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7285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48A87A34-81AB-432B-8DAE-1953F412C126}" type="datetimeFigureOut">
              <a:rPr lang="en-US" smtClean="0"/>
              <a:pPr/>
              <a:t>1/29/2026</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359627"/>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 Id="rId9" Type="http://schemas.openxmlformats.org/officeDocument/2006/relationships/image" Target="../media/image61.jpe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7.png"/><Relationship Id="rId5" Type="http://schemas.openxmlformats.org/officeDocument/2006/relationships/image" Target="../media/image38.jpe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77.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21.png"/><Relationship Id="rId7"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77.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5.jpeg"/><Relationship Id="rId5" Type="http://schemas.openxmlformats.org/officeDocument/2006/relationships/slideLayout" Target="../slideLayouts/slideLayout12.xml"/><Relationship Id="rId4" Type="http://schemas.openxmlformats.org/officeDocument/2006/relationships/tags" Target="../tags/tag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64.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image" Target="../media/image133.jpe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image" Target="../media/image132.jpeg"/><Relationship Id="rId2" Type="http://schemas.openxmlformats.org/officeDocument/2006/relationships/tags" Target="../tags/tag12.xml"/><Relationship Id="rId16" Type="http://schemas.openxmlformats.org/officeDocument/2006/relationships/hyperlink" Target="http://www.fairesonsite.fr/" TargetMode="Externa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slideLayout" Target="../slideLayouts/slideLayout12.xml"/><Relationship Id="rId10" Type="http://schemas.openxmlformats.org/officeDocument/2006/relationships/tags" Target="../tags/tag20.xml"/><Relationship Id="rId19" Type="http://schemas.openxmlformats.org/officeDocument/2006/relationships/image" Target="../media/image134.jpe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65.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35.jpeg"/><Relationship Id="rId7"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0.png"/><Relationship Id="rId9" Type="http://schemas.openxmlformats.org/officeDocument/2006/relationships/image" Target="../media/image140.png"/></Relationships>
</file>

<file path=ppt/slides/_rels/slide66.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35.jpeg"/><Relationship Id="rId7"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136.png"/><Relationship Id="rId5" Type="http://schemas.openxmlformats.org/officeDocument/2006/relationships/image" Target="../media/image140.png"/><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5.jpeg"/><Relationship Id="rId7"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36.png"/><Relationship Id="rId5" Type="http://schemas.openxmlformats.org/officeDocument/2006/relationships/image" Target="../media/image140.png"/><Relationship Id="rId4" Type="http://schemas.openxmlformats.org/officeDocument/2006/relationships/image" Target="../media/image120.png"/><Relationship Id="rId9" Type="http://schemas.openxmlformats.org/officeDocument/2006/relationships/image" Target="../media/image139.jpeg"/></Relationships>
</file>

<file path=ppt/slides/_rels/slide6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36.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0.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jpeg"/><Relationship Id="rId7" Type="http://schemas.openxmlformats.org/officeDocument/2006/relationships/image" Target="../media/image149.emf"/><Relationship Id="rId2" Type="http://schemas.openxmlformats.org/officeDocument/2006/relationships/image" Target="../media/image144.png"/><Relationship Id="rId1" Type="http://schemas.openxmlformats.org/officeDocument/2006/relationships/slideLayout" Target="../slideLayouts/slideLayout12.xml"/><Relationship Id="rId6" Type="http://schemas.openxmlformats.org/officeDocument/2006/relationships/image" Target="../media/image148.jpe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www.google.com/search?client=firefox-b-d&amp;q=r%C3%A9seau+dmz#fpstate=ive&amp;vld=cid:010c1a12,vid:mY-TvNXFHl0,st:0"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Modèle  OSI 5  couches</a:t>
            </a:r>
          </a:p>
        </p:txBody>
      </p:sp>
      <p:sp>
        <p:nvSpPr>
          <p:cNvPr id="18434" name="Rectangle 2"/>
          <p:cNvSpPr>
            <a:spLocks noChangeArrowheads="1"/>
          </p:cNvSpPr>
          <p:nvPr/>
        </p:nvSpPr>
        <p:spPr bwMode="auto">
          <a:xfrm>
            <a:off x="1692275" y="3816350"/>
            <a:ext cx="2879725" cy="534988"/>
          </a:xfrm>
          <a:prstGeom prst="rect">
            <a:avLst/>
          </a:prstGeom>
          <a:solidFill>
            <a:srgbClr val="1EB9F1"/>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 pos="2246313" algn="l"/>
                <a:tab pos="2695575" algn="l"/>
              </a:tabLst>
              <a:defRPr/>
            </a:pPr>
            <a:r>
              <a:rPr lang="fr-FR" sz="2400" b="1" dirty="0">
                <a:solidFill>
                  <a:srgbClr val="000000"/>
                </a:solidFill>
                <a:latin typeface="Andalus" charset="0"/>
                <a:ea typeface="Microsoft YaHei" charset="-122"/>
                <a:cs typeface="DejaVu Sans" charset="0"/>
              </a:rPr>
              <a:t>Physique</a:t>
            </a:r>
          </a:p>
        </p:txBody>
      </p:sp>
      <p:sp>
        <p:nvSpPr>
          <p:cNvPr id="18435" name="Rectangle 3"/>
          <p:cNvSpPr>
            <a:spLocks noChangeArrowheads="1"/>
          </p:cNvSpPr>
          <p:nvPr/>
        </p:nvSpPr>
        <p:spPr bwMode="auto">
          <a:xfrm>
            <a:off x="1692275" y="3036888"/>
            <a:ext cx="2879725" cy="534987"/>
          </a:xfrm>
          <a:prstGeom prst="rect">
            <a:avLst/>
          </a:prstGeom>
          <a:solidFill>
            <a:srgbClr val="FF6FA4">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 pos="2246313" algn="l"/>
                <a:tab pos="2695575" algn="l"/>
              </a:tabLst>
              <a:defRPr/>
            </a:pPr>
            <a:r>
              <a:rPr lang="fr-FR" sz="2400" b="1" dirty="0">
                <a:solidFill>
                  <a:srgbClr val="000000"/>
                </a:solidFill>
                <a:latin typeface="Andalus" charset="0"/>
                <a:ea typeface="Microsoft YaHei" charset="-122"/>
                <a:cs typeface="DejaVu Sans" charset="0"/>
              </a:rPr>
              <a:t>Liaison</a:t>
            </a:r>
          </a:p>
        </p:txBody>
      </p:sp>
      <p:sp>
        <p:nvSpPr>
          <p:cNvPr id="18436" name="Rectangle 4"/>
          <p:cNvSpPr>
            <a:spLocks noChangeArrowheads="1"/>
          </p:cNvSpPr>
          <p:nvPr/>
        </p:nvSpPr>
        <p:spPr bwMode="auto">
          <a:xfrm>
            <a:off x="1692275" y="2305050"/>
            <a:ext cx="2879725" cy="534988"/>
          </a:xfrm>
          <a:prstGeom prst="rect">
            <a:avLst/>
          </a:prstGeom>
          <a:solidFill>
            <a:srgbClr val="14F484">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 pos="2246313" algn="l"/>
                <a:tab pos="2695575" algn="l"/>
              </a:tabLst>
              <a:defRPr/>
            </a:pPr>
            <a:r>
              <a:rPr lang="fr-FR" sz="2400" b="1" dirty="0">
                <a:solidFill>
                  <a:srgbClr val="000000"/>
                </a:solidFill>
                <a:latin typeface="Andalus" charset="0"/>
                <a:ea typeface="Microsoft YaHei" charset="-122"/>
                <a:cs typeface="DejaVu Sans" charset="0"/>
              </a:rPr>
              <a:t>Réseau</a:t>
            </a:r>
          </a:p>
        </p:txBody>
      </p:sp>
      <p:sp>
        <p:nvSpPr>
          <p:cNvPr id="18437" name="Rectangle 5"/>
          <p:cNvSpPr>
            <a:spLocks noChangeArrowheads="1"/>
          </p:cNvSpPr>
          <p:nvPr/>
        </p:nvSpPr>
        <p:spPr bwMode="auto">
          <a:xfrm>
            <a:off x="1692275" y="1506538"/>
            <a:ext cx="2879725" cy="534987"/>
          </a:xfrm>
          <a:prstGeom prst="rect">
            <a:avLst/>
          </a:prstGeom>
          <a:solidFill>
            <a:srgbClr val="E2E317">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 pos="2246313" algn="l"/>
                <a:tab pos="2695575" algn="l"/>
              </a:tabLst>
              <a:defRPr/>
            </a:pPr>
            <a:r>
              <a:rPr lang="fr-FR" sz="2400" b="1" dirty="0">
                <a:solidFill>
                  <a:srgbClr val="000000"/>
                </a:solidFill>
                <a:latin typeface="Andalus" charset="0"/>
                <a:ea typeface="Microsoft YaHei" charset="-122"/>
                <a:cs typeface="DejaVu Sans" charset="0"/>
              </a:rPr>
              <a:t>Transport</a:t>
            </a:r>
          </a:p>
        </p:txBody>
      </p:sp>
      <p:sp>
        <p:nvSpPr>
          <p:cNvPr id="18438" name="Rectangle 6"/>
          <p:cNvSpPr>
            <a:spLocks noChangeArrowheads="1"/>
          </p:cNvSpPr>
          <p:nvPr/>
        </p:nvSpPr>
        <p:spPr bwMode="auto">
          <a:xfrm>
            <a:off x="1692275" y="812800"/>
            <a:ext cx="2879725" cy="534988"/>
          </a:xfrm>
          <a:prstGeom prst="rect">
            <a:avLst/>
          </a:prstGeom>
          <a:solidFill>
            <a:srgbClr val="F48414">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 pos="2246313" algn="l"/>
                <a:tab pos="2695575" algn="l"/>
              </a:tabLst>
              <a:defRPr/>
            </a:pPr>
            <a:r>
              <a:rPr lang="fr-FR" sz="2400" b="1" dirty="0">
                <a:solidFill>
                  <a:srgbClr val="000000"/>
                </a:solidFill>
                <a:latin typeface="Andalus" charset="0"/>
                <a:ea typeface="Microsoft YaHei" charset="-122"/>
                <a:cs typeface="DejaVu Sans" charset="0"/>
              </a:rPr>
              <a:t>Application</a:t>
            </a:r>
          </a:p>
        </p:txBody>
      </p:sp>
      <p:sp>
        <p:nvSpPr>
          <p:cNvPr id="18439" name="Rectangle 7"/>
          <p:cNvSpPr>
            <a:spLocks noChangeArrowheads="1"/>
          </p:cNvSpPr>
          <p:nvPr/>
        </p:nvSpPr>
        <p:spPr bwMode="auto">
          <a:xfrm>
            <a:off x="4859338" y="3492500"/>
            <a:ext cx="4391025" cy="1600200"/>
          </a:xfrm>
          <a:prstGeom prst="rect">
            <a:avLst/>
          </a:prstGeom>
          <a:noFill/>
          <a:ln w="9525">
            <a:noFill/>
            <a:round/>
            <a:headEnd/>
            <a:tailEnd/>
          </a:ln>
        </p:spPr>
        <p:txBody>
          <a:bodyPr lIns="76320" tIns="76320" rIns="133920" bIns="76320" anchor="ctr"/>
          <a:lstStyle/>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b="1">
                <a:solidFill>
                  <a:srgbClr val="4D4D4D"/>
                </a:solidFill>
                <a:latin typeface="Andalus" pitchFamily="18" charset="-78"/>
              </a:rPr>
              <a:t>Interface de communication</a:t>
            </a:r>
            <a:r>
              <a:rPr lang="fr-FR" sz="1400">
                <a:solidFill>
                  <a:srgbClr val="4D4D4D"/>
                </a:solidFill>
                <a:latin typeface="Andalus" pitchFamily="18" charset="-78"/>
              </a:rPr>
              <a:t> (ex: Carte réseau, Modem)</a:t>
            </a:r>
          </a:p>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b="1">
                <a:solidFill>
                  <a:srgbClr val="4D4D4D"/>
                </a:solidFill>
                <a:latin typeface="Andalus" pitchFamily="18" charset="-78"/>
              </a:rPr>
              <a:t>Support</a:t>
            </a:r>
            <a:r>
              <a:rPr lang="fr-FR" sz="1400">
                <a:solidFill>
                  <a:srgbClr val="4D4D4D"/>
                </a:solidFill>
                <a:latin typeface="Andalus" pitchFamily="18" charset="-78"/>
              </a:rPr>
              <a:t>: </a:t>
            </a:r>
          </a:p>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a:solidFill>
                  <a:srgbClr val="4D4D4D"/>
                </a:solidFill>
                <a:latin typeface="Andalus" pitchFamily="18" charset="-78"/>
              </a:rPr>
              <a:t>électrique (ex: paires torsadées UTP, CPL)</a:t>
            </a:r>
          </a:p>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a:solidFill>
                  <a:srgbClr val="4D4D4D"/>
                </a:solidFill>
                <a:latin typeface="Andalus" pitchFamily="18" charset="-78"/>
              </a:rPr>
              <a:t>lumière (ex: fibre optique)</a:t>
            </a:r>
          </a:p>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a:solidFill>
                  <a:srgbClr val="4D4D4D"/>
                </a:solidFill>
                <a:latin typeface="Andalus" pitchFamily="18" charset="-78"/>
              </a:rPr>
              <a:t>ondes radio (ex: WiFi) </a:t>
            </a:r>
          </a:p>
        </p:txBody>
      </p:sp>
      <p:sp>
        <p:nvSpPr>
          <p:cNvPr id="18440" name="Rectangle 8"/>
          <p:cNvSpPr>
            <a:spLocks noChangeArrowheads="1"/>
          </p:cNvSpPr>
          <p:nvPr/>
        </p:nvSpPr>
        <p:spPr bwMode="auto">
          <a:xfrm>
            <a:off x="4859338" y="2787650"/>
            <a:ext cx="4106862" cy="1014413"/>
          </a:xfrm>
          <a:prstGeom prst="rect">
            <a:avLst/>
          </a:prstGeom>
          <a:noFill/>
          <a:ln w="9525">
            <a:noFill/>
            <a:round/>
            <a:headEnd/>
            <a:tailEnd/>
          </a:ln>
        </p:spPr>
        <p:txBody>
          <a:bodyPr lIns="76320" tIns="76320" rIns="133920" bIns="76320" anchor="ctr"/>
          <a:lstStyle/>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a:solidFill>
                  <a:srgbClr val="4D4D4D"/>
                </a:solidFill>
                <a:latin typeface="Andalus" pitchFamily="18" charset="-78"/>
              </a:rPr>
              <a:t>Protocole de communication et de correction des erreurs (ex: </a:t>
            </a:r>
            <a:r>
              <a:rPr lang="fr-FR" sz="1400" b="1">
                <a:solidFill>
                  <a:srgbClr val="4D4D4D"/>
                </a:solidFill>
                <a:latin typeface="Andalus" pitchFamily="18" charset="-78"/>
              </a:rPr>
              <a:t>Ethernet</a:t>
            </a:r>
            <a:r>
              <a:rPr lang="fr-FR" sz="1400">
                <a:solidFill>
                  <a:srgbClr val="4D4D4D"/>
                </a:solidFill>
                <a:latin typeface="Andalus" pitchFamily="18" charset="-78"/>
              </a:rPr>
              <a:t>). Utilisation d’adresses MAC</a:t>
            </a:r>
          </a:p>
        </p:txBody>
      </p:sp>
      <p:sp>
        <p:nvSpPr>
          <p:cNvPr id="18441" name="Rectangle 9"/>
          <p:cNvSpPr>
            <a:spLocks noChangeArrowheads="1"/>
          </p:cNvSpPr>
          <p:nvPr/>
        </p:nvSpPr>
        <p:spPr bwMode="auto">
          <a:xfrm>
            <a:off x="4837113" y="1924050"/>
            <a:ext cx="5207000" cy="1308100"/>
          </a:xfrm>
          <a:prstGeom prst="rect">
            <a:avLst/>
          </a:prstGeom>
          <a:noFill/>
          <a:ln w="9525">
            <a:noFill/>
            <a:round/>
            <a:headEnd/>
            <a:tailEnd/>
          </a:ln>
        </p:spPr>
        <p:txBody>
          <a:bodyPr lIns="76320" tIns="76320" rIns="133920" bIns="76320" anchor="ctr"/>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a:solidFill>
                  <a:srgbClr val="4D4D4D"/>
                </a:solidFill>
                <a:latin typeface="Andalus" pitchFamily="18" charset="-78"/>
              </a:rPr>
              <a:t>Adressage, Routage (ex: </a:t>
            </a:r>
            <a:r>
              <a:rPr lang="fr-FR" sz="1400" b="1">
                <a:solidFill>
                  <a:srgbClr val="4D4D4D"/>
                </a:solidFill>
                <a:latin typeface="Andalus" pitchFamily="18" charset="-78"/>
              </a:rPr>
              <a:t>Internet Protocole, ICMP</a:t>
            </a:r>
            <a:r>
              <a:rPr lang="fr-FR" sz="1400">
                <a:solidFill>
                  <a:srgbClr val="4D4D4D"/>
                </a:solidFill>
                <a:latin typeface="Andalus" pitchFamily="18" charset="-78"/>
              </a:rPr>
              <a:t>)</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a:solidFill>
                  <a:srgbClr val="4D4D4D"/>
                </a:solidFill>
                <a:latin typeface="Andalus" pitchFamily="18" charset="-78"/>
              </a:rPr>
              <a:t>C’est à ce niveau que sont définies les adresses IP</a:t>
            </a:r>
          </a:p>
        </p:txBody>
      </p:sp>
      <p:sp>
        <p:nvSpPr>
          <p:cNvPr id="18442" name="Rectangle 10"/>
          <p:cNvSpPr>
            <a:spLocks noChangeArrowheads="1"/>
          </p:cNvSpPr>
          <p:nvPr/>
        </p:nvSpPr>
        <p:spPr bwMode="auto">
          <a:xfrm>
            <a:off x="4864100" y="1274763"/>
            <a:ext cx="4103688" cy="1014412"/>
          </a:xfrm>
          <a:prstGeom prst="rect">
            <a:avLst/>
          </a:prstGeom>
          <a:noFill/>
          <a:ln w="9525">
            <a:noFill/>
            <a:round/>
            <a:headEnd/>
            <a:tailEnd/>
          </a:ln>
        </p:spPr>
        <p:txBody>
          <a:bodyPr lIns="76320" tIns="76320" rIns="133920" bIns="76320" anchor="ctr"/>
          <a:lstStyle/>
          <a:p>
            <a:pPr>
              <a:lnSpc>
                <a:spcPct val="100000"/>
              </a:lnSpc>
              <a:tabLst>
                <a:tab pos="449263" algn="l"/>
                <a:tab pos="898525" algn="l"/>
                <a:tab pos="1347788" algn="l"/>
                <a:tab pos="1797050" algn="l"/>
                <a:tab pos="2246313" algn="l"/>
                <a:tab pos="2695575" algn="l"/>
                <a:tab pos="3144838" algn="l"/>
                <a:tab pos="3594100" algn="l"/>
                <a:tab pos="4043363" algn="l"/>
              </a:tabLst>
            </a:pPr>
            <a:r>
              <a:rPr lang="fr-FR" sz="1400">
                <a:solidFill>
                  <a:srgbClr val="4D4D4D"/>
                </a:solidFill>
                <a:latin typeface="Andalus" pitchFamily="18" charset="-78"/>
              </a:rPr>
              <a:t>Assemblage des paquets, reprise des paquets manquants ou erronés (ex: </a:t>
            </a:r>
            <a:r>
              <a:rPr lang="fr-FR" sz="1400" b="1">
                <a:solidFill>
                  <a:srgbClr val="4D4D4D"/>
                </a:solidFill>
                <a:latin typeface="Andalus" pitchFamily="18" charset="-78"/>
              </a:rPr>
              <a:t>TCP / UDP</a:t>
            </a:r>
            <a:r>
              <a:rPr lang="fr-FR" sz="1400">
                <a:solidFill>
                  <a:srgbClr val="4D4D4D"/>
                </a:solidFill>
                <a:latin typeface="Andalus" pitchFamily="18" charset="-78"/>
              </a:rPr>
              <a:t>)</a:t>
            </a:r>
          </a:p>
        </p:txBody>
      </p:sp>
      <p:sp>
        <p:nvSpPr>
          <p:cNvPr id="18443" name="Rectangle 11"/>
          <p:cNvSpPr>
            <a:spLocks noChangeArrowheads="1"/>
          </p:cNvSpPr>
          <p:nvPr/>
        </p:nvSpPr>
        <p:spPr bwMode="auto">
          <a:xfrm>
            <a:off x="4859338" y="411163"/>
            <a:ext cx="5207000" cy="1308100"/>
          </a:xfrm>
          <a:prstGeom prst="rect">
            <a:avLst/>
          </a:prstGeom>
          <a:noFill/>
          <a:ln w="9525">
            <a:noFill/>
            <a:round/>
            <a:headEnd/>
            <a:tailEnd/>
          </a:ln>
        </p:spPr>
        <p:txBody>
          <a:bodyPr lIns="76320" tIns="76320" rIns="133920" bIns="76320" anchor="ctr"/>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a:solidFill>
                  <a:srgbClr val="4D4D4D"/>
                </a:solidFill>
                <a:latin typeface="Andalus" pitchFamily="18" charset="-78"/>
              </a:rPr>
              <a:t>Application émettrice ou destinataire </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a:solidFill>
                  <a:srgbClr val="4D4D4D"/>
                </a:solidFill>
                <a:latin typeface="Andalus" pitchFamily="18" charset="-78"/>
              </a:rPr>
              <a:t>(ex: navigateur Internet, courrier, etc.) </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b="1">
                <a:solidFill>
                  <a:srgbClr val="4D4D4D"/>
                </a:solidFill>
                <a:latin typeface="Andalus" pitchFamily="18" charset="-78"/>
              </a:rPr>
              <a:t>Utilisation des Protocoles HTTP, SMTP, POP3, etc.</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18443"/>
                                        </p:tgtEl>
                                        <p:attrNameLst>
                                          <p:attrName>style.visibility</p:attrName>
                                        </p:attrNameLst>
                                      </p:cBhvr>
                                      <p:to>
                                        <p:strVal val="visible"/>
                                      </p:to>
                                    </p:set>
                                    <p:animEffect transition="in" filter="wipe(left)">
                                      <p:cBhvr additive="repl">
                                        <p:cTn id="7" dur="1000"/>
                                        <p:tgtEl>
                                          <p:spTgt spid="1844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additive="repl">
                                        <p:cTn id="10" dur="1" fill="hold">
                                          <p:stCondLst>
                                            <p:cond delay="0"/>
                                          </p:stCondLst>
                                        </p:cTn>
                                        <p:tgtEl>
                                          <p:spTgt spid="18442"/>
                                        </p:tgtEl>
                                        <p:attrNameLst>
                                          <p:attrName>style.visibility</p:attrName>
                                        </p:attrNameLst>
                                      </p:cBhvr>
                                      <p:to>
                                        <p:strVal val="visible"/>
                                      </p:to>
                                    </p:set>
                                    <p:animEffect transition="in" filter="wipe(left)">
                                      <p:cBhvr additive="repl">
                                        <p:cTn id="11" dur="1000"/>
                                        <p:tgtEl>
                                          <p:spTgt spid="18442"/>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additive="repl">
                                        <p:cTn id="14" dur="1" fill="hold">
                                          <p:stCondLst>
                                            <p:cond delay="0"/>
                                          </p:stCondLst>
                                        </p:cTn>
                                        <p:tgtEl>
                                          <p:spTgt spid="18441"/>
                                        </p:tgtEl>
                                        <p:attrNameLst>
                                          <p:attrName>style.visibility</p:attrName>
                                        </p:attrNameLst>
                                      </p:cBhvr>
                                      <p:to>
                                        <p:strVal val="visible"/>
                                      </p:to>
                                    </p:set>
                                    <p:animEffect transition="in" filter="wipe(left)">
                                      <p:cBhvr additive="repl">
                                        <p:cTn id="15" dur="1000"/>
                                        <p:tgtEl>
                                          <p:spTgt spid="1844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additive="repl">
                                        <p:cTn id="18" dur="1" fill="hold">
                                          <p:stCondLst>
                                            <p:cond delay="0"/>
                                          </p:stCondLst>
                                        </p:cTn>
                                        <p:tgtEl>
                                          <p:spTgt spid="18440"/>
                                        </p:tgtEl>
                                        <p:attrNameLst>
                                          <p:attrName>style.visibility</p:attrName>
                                        </p:attrNameLst>
                                      </p:cBhvr>
                                      <p:to>
                                        <p:strVal val="visible"/>
                                      </p:to>
                                    </p:set>
                                    <p:animEffect transition="in" filter="wipe(left)">
                                      <p:cBhvr additive="repl">
                                        <p:cTn id="19" dur="1000"/>
                                        <p:tgtEl>
                                          <p:spTgt spid="18440"/>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additive="repl">
                                        <p:cTn id="22" dur="1" fill="hold">
                                          <p:stCondLst>
                                            <p:cond delay="0"/>
                                          </p:stCondLst>
                                        </p:cTn>
                                        <p:tgtEl>
                                          <p:spTgt spid="18439"/>
                                        </p:tgtEl>
                                        <p:attrNameLst>
                                          <p:attrName>style.visibility</p:attrName>
                                        </p:attrNameLst>
                                      </p:cBhvr>
                                      <p:to>
                                        <p:strVal val="visible"/>
                                      </p:to>
                                    </p:set>
                                    <p:animEffect transition="in" filter="wipe(left)">
                                      <p:cBhvr additive="repl">
                                        <p:cTn id="23" dur="10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2700338" y="1184275"/>
            <a:ext cx="1595437" cy="569913"/>
          </a:xfrm>
          <a:prstGeom prst="rect">
            <a:avLst/>
          </a:prstGeom>
          <a:solidFill>
            <a:srgbClr val="F48414"/>
          </a:solidFill>
          <a:ln w="3240">
            <a:solidFill>
              <a:srgbClr val="000000"/>
            </a:solidFill>
            <a:round/>
            <a:headEnd/>
            <a:tailEnd/>
          </a:ln>
        </p:spPr>
        <p:txBody>
          <a:bodyPr wrap="none" anchor="ctr"/>
          <a:lstStyle/>
          <a:p>
            <a:endParaRPr lang="fr-FR"/>
          </a:p>
        </p:txBody>
      </p:sp>
      <p:sp>
        <p:nvSpPr>
          <p:cNvPr id="18435" name="Rectangle 2"/>
          <p:cNvSpPr>
            <a:spLocks noChangeArrowheads="1"/>
          </p:cNvSpPr>
          <p:nvPr/>
        </p:nvSpPr>
        <p:spPr bwMode="auto">
          <a:xfrm>
            <a:off x="3465513" y="1222375"/>
            <a:ext cx="788987" cy="492125"/>
          </a:xfrm>
          <a:prstGeom prst="rect">
            <a:avLst/>
          </a:prstGeom>
          <a:solidFill>
            <a:srgbClr val="4F81BD"/>
          </a:solidFill>
          <a:ln w="3240">
            <a:solidFill>
              <a:srgbClr val="000000"/>
            </a:solidFill>
            <a:round/>
            <a:headEnd/>
            <a:tailEnd/>
          </a:ln>
        </p:spPr>
        <p:txBody>
          <a:bodyPr lIns="90000" tIns="45000" rIns="90000" bIns="45000" anchor="ctr"/>
          <a:lstStyle/>
          <a:p>
            <a:pPr algn="ctr">
              <a:lnSpc>
                <a:spcPct val="100000"/>
              </a:lnSpc>
              <a:tabLst>
                <a:tab pos="449263" algn="l"/>
              </a:tabLst>
            </a:pPr>
            <a:r>
              <a:rPr lang="fr-FR" sz="800" dirty="0">
                <a:solidFill>
                  <a:srgbClr val="000000"/>
                </a:solidFill>
                <a:latin typeface="Andalus" pitchFamily="18" charset="-78"/>
              </a:rPr>
              <a:t>DONN</a:t>
            </a:r>
            <a:r>
              <a:rPr lang="fr-FR" sz="800" dirty="0">
                <a:solidFill>
                  <a:srgbClr val="000000"/>
                </a:solidFill>
                <a:latin typeface="Times New Roman"/>
                <a:cs typeface="Times New Roman"/>
              </a:rPr>
              <a:t>É</a:t>
            </a:r>
            <a:r>
              <a:rPr lang="fr-FR" sz="800" dirty="0">
                <a:solidFill>
                  <a:srgbClr val="000000"/>
                </a:solidFill>
                <a:latin typeface="Andalus" pitchFamily="18" charset="-78"/>
              </a:rPr>
              <a:t>ES UTILISATEUR</a:t>
            </a:r>
          </a:p>
        </p:txBody>
      </p:sp>
      <p:sp>
        <p:nvSpPr>
          <p:cNvPr id="18436" name="Rectangle 3"/>
          <p:cNvSpPr>
            <a:spLocks noChangeArrowheads="1"/>
          </p:cNvSpPr>
          <p:nvPr/>
        </p:nvSpPr>
        <p:spPr bwMode="auto">
          <a:xfrm>
            <a:off x="3463925" y="555625"/>
            <a:ext cx="790575" cy="493713"/>
          </a:xfrm>
          <a:prstGeom prst="rect">
            <a:avLst/>
          </a:prstGeom>
          <a:solidFill>
            <a:srgbClr val="4F81BD"/>
          </a:solidFill>
          <a:ln w="3240">
            <a:solidFill>
              <a:srgbClr val="000000"/>
            </a:solidFill>
            <a:round/>
            <a:headEnd/>
            <a:tailEnd/>
          </a:ln>
        </p:spPr>
        <p:txBody>
          <a:bodyPr lIns="90000" tIns="45000" rIns="90000" bIns="45000" anchor="ctr"/>
          <a:lstStyle/>
          <a:p>
            <a:pPr algn="ctr">
              <a:lnSpc>
                <a:spcPct val="100000"/>
              </a:lnSpc>
              <a:tabLst>
                <a:tab pos="449263" algn="l"/>
              </a:tabLst>
            </a:pPr>
            <a:r>
              <a:rPr lang="fr-FR" sz="700" dirty="0">
                <a:solidFill>
                  <a:srgbClr val="000000"/>
                </a:solidFill>
                <a:latin typeface="Andalus" pitchFamily="18" charset="-78"/>
              </a:rPr>
              <a:t>DONN</a:t>
            </a:r>
            <a:r>
              <a:rPr lang="fr-FR" sz="700" dirty="0">
                <a:solidFill>
                  <a:srgbClr val="000000"/>
                </a:solidFill>
                <a:latin typeface="Times New Roman"/>
                <a:cs typeface="Times New Roman"/>
              </a:rPr>
              <a:t>É</a:t>
            </a:r>
            <a:r>
              <a:rPr lang="fr-FR" sz="700" dirty="0">
                <a:solidFill>
                  <a:srgbClr val="000000"/>
                </a:solidFill>
                <a:latin typeface="Andalus" pitchFamily="18" charset="-78"/>
              </a:rPr>
              <a:t>ES UTILISATEUR</a:t>
            </a:r>
          </a:p>
        </p:txBody>
      </p:sp>
      <p:sp>
        <p:nvSpPr>
          <p:cNvPr id="18437" name="Rectangle 4"/>
          <p:cNvSpPr>
            <a:spLocks noChangeArrowheads="1"/>
          </p:cNvSpPr>
          <p:nvPr/>
        </p:nvSpPr>
        <p:spPr bwMode="auto">
          <a:xfrm>
            <a:off x="1919288" y="1887538"/>
            <a:ext cx="2398712" cy="644525"/>
          </a:xfrm>
          <a:prstGeom prst="rect">
            <a:avLst/>
          </a:prstGeom>
          <a:solidFill>
            <a:srgbClr val="E2E317"/>
          </a:solidFill>
          <a:ln w="3240">
            <a:solidFill>
              <a:srgbClr val="000000"/>
            </a:solidFill>
            <a:round/>
            <a:headEnd/>
            <a:tailEnd/>
          </a:ln>
        </p:spPr>
        <p:txBody>
          <a:bodyPr lIns="90000" tIns="45000" rIns="90000" bIns="45000" anchor="ctr"/>
          <a:lstStyle/>
          <a:p>
            <a:pPr>
              <a:lnSpc>
                <a:spcPct val="100000"/>
              </a:lnSpc>
              <a:tabLst>
                <a:tab pos="449263" algn="l"/>
                <a:tab pos="898525" algn="l"/>
                <a:tab pos="1347788" algn="l"/>
                <a:tab pos="1797050" algn="l"/>
                <a:tab pos="224631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nSpc>
                <a:spcPct val="100000"/>
              </a:lnSpc>
              <a:tabLst>
                <a:tab pos="449263" algn="l"/>
                <a:tab pos="898525" algn="l"/>
                <a:tab pos="1347788" algn="l"/>
                <a:tab pos="1797050" algn="l"/>
                <a:tab pos="2246313" algn="l"/>
              </a:tabLst>
            </a:pPr>
            <a:r>
              <a:rPr lang="fr-FR" sz="900" dirty="0">
                <a:solidFill>
                  <a:srgbClr val="000000"/>
                </a:solidFill>
                <a:latin typeface="Andalus" pitchFamily="18" charset="-78"/>
              </a:rPr>
              <a:t>TCP ou UDP</a:t>
            </a:r>
          </a:p>
        </p:txBody>
      </p:sp>
      <p:sp>
        <p:nvSpPr>
          <p:cNvPr id="18438" name="Rectangle 5"/>
          <p:cNvSpPr>
            <a:spLocks noChangeArrowheads="1"/>
          </p:cNvSpPr>
          <p:nvPr/>
        </p:nvSpPr>
        <p:spPr bwMode="auto">
          <a:xfrm>
            <a:off x="2692400" y="1924050"/>
            <a:ext cx="1593850" cy="569913"/>
          </a:xfrm>
          <a:prstGeom prst="rect">
            <a:avLst/>
          </a:prstGeom>
          <a:solidFill>
            <a:srgbClr val="F48414"/>
          </a:solidFill>
          <a:ln w="3240">
            <a:solidFill>
              <a:srgbClr val="000000"/>
            </a:solidFill>
            <a:round/>
            <a:headEnd/>
            <a:tailEnd/>
          </a:ln>
        </p:spPr>
        <p:txBody>
          <a:bodyPr lIns="90000" tIns="45000" rIns="90000" bIns="45000" anchor="ctr"/>
          <a:lstStyle/>
          <a:p>
            <a:pPr algn="ctr">
              <a:lnSpc>
                <a:spcPct val="100000"/>
              </a:lnSpc>
              <a:tabLst>
                <a:tab pos="449263" algn="l"/>
                <a:tab pos="898525" algn="l"/>
                <a:tab pos="1347788" algn="l"/>
              </a:tabLst>
            </a:pPr>
            <a:r>
              <a:rPr lang="fr-FR" sz="900" dirty="0">
                <a:solidFill>
                  <a:srgbClr val="000000"/>
                </a:solidFill>
                <a:latin typeface="Andalus" pitchFamily="18" charset="-78"/>
              </a:rPr>
              <a:t>DONN</a:t>
            </a:r>
            <a:r>
              <a:rPr lang="fr-FR" sz="900" dirty="0">
                <a:solidFill>
                  <a:srgbClr val="000000"/>
                </a:solidFill>
                <a:latin typeface="Times New Roman"/>
                <a:cs typeface="Times New Roman"/>
              </a:rPr>
              <a:t>É</a:t>
            </a:r>
            <a:r>
              <a:rPr lang="fr-FR" sz="900" dirty="0">
                <a:solidFill>
                  <a:srgbClr val="000000"/>
                </a:solidFill>
                <a:latin typeface="Andalus" pitchFamily="18" charset="-78"/>
              </a:rPr>
              <a:t>ES APPLICATION</a:t>
            </a:r>
          </a:p>
        </p:txBody>
      </p:sp>
      <p:sp>
        <p:nvSpPr>
          <p:cNvPr id="18439" name="Rectangle 6"/>
          <p:cNvSpPr>
            <a:spLocks noChangeArrowheads="1"/>
          </p:cNvSpPr>
          <p:nvPr/>
        </p:nvSpPr>
        <p:spPr bwMode="auto">
          <a:xfrm>
            <a:off x="742950" y="2085975"/>
            <a:ext cx="1062038" cy="515938"/>
          </a:xfrm>
          <a:prstGeom prst="rect">
            <a:avLst/>
          </a:prstGeom>
          <a:noFill/>
          <a:ln w="9525">
            <a:noFill/>
            <a:round/>
            <a:headEnd/>
            <a:tailEnd/>
          </a:ln>
        </p:spPr>
        <p:txBody>
          <a:bodyPr lIns="90000" tIns="45000" rIns="90000" bIns="45000"/>
          <a:lstStyle/>
          <a:p>
            <a:pPr algn="ctr">
              <a:lnSpc>
                <a:spcPct val="100000"/>
              </a:lnSpc>
              <a:tabLst>
                <a:tab pos="449263" algn="l"/>
                <a:tab pos="898525" algn="l"/>
              </a:tabLst>
            </a:pPr>
            <a:r>
              <a:rPr lang="fr-FR" sz="1400" b="1">
                <a:solidFill>
                  <a:srgbClr val="404040"/>
                </a:solidFill>
                <a:latin typeface="Andalus" pitchFamily="18" charset="-78"/>
              </a:rPr>
              <a:t>TCP segment</a:t>
            </a:r>
          </a:p>
        </p:txBody>
      </p:sp>
      <p:sp>
        <p:nvSpPr>
          <p:cNvPr id="18440" name="Rectangle 7"/>
          <p:cNvSpPr>
            <a:spLocks noChangeArrowheads="1"/>
          </p:cNvSpPr>
          <p:nvPr/>
        </p:nvSpPr>
        <p:spPr bwMode="auto">
          <a:xfrm>
            <a:off x="1262063" y="2665413"/>
            <a:ext cx="3073400" cy="701675"/>
          </a:xfrm>
          <a:prstGeom prst="rect">
            <a:avLst/>
          </a:prstGeom>
          <a:solidFill>
            <a:srgbClr val="14F484"/>
          </a:solidFill>
          <a:ln w="3240">
            <a:solidFill>
              <a:srgbClr val="000000"/>
            </a:solidFill>
            <a:round/>
            <a:headEnd/>
            <a:tailEnd/>
          </a:ln>
        </p:spPr>
        <p:txBody>
          <a:bodyPr wrap="none" anchor="ctr"/>
          <a:lstStyle/>
          <a:p>
            <a:endParaRPr lang="fr-FR"/>
          </a:p>
        </p:txBody>
      </p:sp>
      <p:sp>
        <p:nvSpPr>
          <p:cNvPr id="18441" name="Rectangle 8"/>
          <p:cNvSpPr>
            <a:spLocks noChangeArrowheads="1"/>
          </p:cNvSpPr>
          <p:nvPr/>
        </p:nvSpPr>
        <p:spPr bwMode="auto">
          <a:xfrm>
            <a:off x="1906588" y="2693988"/>
            <a:ext cx="2398712" cy="644525"/>
          </a:xfrm>
          <a:prstGeom prst="rect">
            <a:avLst/>
          </a:prstGeom>
          <a:solidFill>
            <a:srgbClr val="E2E317"/>
          </a:solidFill>
          <a:ln w="3240">
            <a:solidFill>
              <a:srgbClr val="000000"/>
            </a:solidFill>
            <a:round/>
            <a:headEnd/>
            <a:tailEnd/>
          </a:ln>
        </p:spPr>
        <p:txBody>
          <a:bodyPr wrap="none" anchor="ctr"/>
          <a:lstStyle/>
          <a:p>
            <a:endParaRPr lang="fr-FR"/>
          </a:p>
        </p:txBody>
      </p:sp>
      <p:sp>
        <p:nvSpPr>
          <p:cNvPr id="18442" name="Rectangle 9"/>
          <p:cNvSpPr>
            <a:spLocks noChangeArrowheads="1"/>
          </p:cNvSpPr>
          <p:nvPr/>
        </p:nvSpPr>
        <p:spPr bwMode="auto">
          <a:xfrm>
            <a:off x="2681288" y="2732088"/>
            <a:ext cx="1593850" cy="569912"/>
          </a:xfrm>
          <a:prstGeom prst="rect">
            <a:avLst/>
          </a:prstGeom>
          <a:solidFill>
            <a:srgbClr val="F48414"/>
          </a:solidFill>
          <a:ln w="3240">
            <a:solidFill>
              <a:srgbClr val="000000"/>
            </a:solidFill>
            <a:round/>
            <a:headEnd/>
            <a:tailEnd/>
          </a:ln>
        </p:spPr>
        <p:txBody>
          <a:bodyPr lIns="90000" tIns="45000" rIns="90000" bIns="45000" anchor="ctr"/>
          <a:lstStyle/>
          <a:p>
            <a:pPr algn="ctr">
              <a:lnSpc>
                <a:spcPct val="100000"/>
              </a:lnSpc>
              <a:tabLst>
                <a:tab pos="449263" algn="l"/>
                <a:tab pos="898525" algn="l"/>
                <a:tab pos="1347788" algn="l"/>
              </a:tabLst>
            </a:pPr>
            <a:r>
              <a:rPr lang="fr-FR" sz="900" dirty="0">
                <a:solidFill>
                  <a:srgbClr val="000000"/>
                </a:solidFill>
                <a:latin typeface="Andalus" pitchFamily="18" charset="-78"/>
              </a:rPr>
              <a:t>DONN</a:t>
            </a:r>
            <a:r>
              <a:rPr lang="fr-FR" sz="900" dirty="0">
                <a:solidFill>
                  <a:srgbClr val="000000"/>
                </a:solidFill>
                <a:latin typeface="Times New Roman"/>
                <a:cs typeface="Times New Roman"/>
              </a:rPr>
              <a:t>É</a:t>
            </a:r>
            <a:r>
              <a:rPr lang="fr-FR" sz="900" dirty="0">
                <a:solidFill>
                  <a:srgbClr val="000000"/>
                </a:solidFill>
                <a:latin typeface="Andalus" pitchFamily="18" charset="-78"/>
              </a:rPr>
              <a:t>ES APPLICATION</a:t>
            </a:r>
          </a:p>
        </p:txBody>
      </p:sp>
      <p:sp>
        <p:nvSpPr>
          <p:cNvPr id="18443" name="Rectangle 10"/>
          <p:cNvSpPr>
            <a:spLocks noChangeArrowheads="1"/>
          </p:cNvSpPr>
          <p:nvPr/>
        </p:nvSpPr>
        <p:spPr bwMode="auto">
          <a:xfrm>
            <a:off x="168275" y="2913063"/>
            <a:ext cx="1062038" cy="455612"/>
          </a:xfrm>
          <a:prstGeom prst="rect">
            <a:avLst/>
          </a:prstGeom>
          <a:noFill/>
          <a:ln w="9525">
            <a:noFill/>
            <a:round/>
            <a:headEnd/>
            <a:tailEnd/>
          </a:ln>
        </p:spPr>
        <p:txBody>
          <a:bodyPr lIns="90000" tIns="45000" rIns="90000" bIns="45000"/>
          <a:lstStyle/>
          <a:p>
            <a:pPr algn="ctr">
              <a:lnSpc>
                <a:spcPct val="100000"/>
              </a:lnSpc>
              <a:tabLst>
                <a:tab pos="449263" algn="l"/>
                <a:tab pos="898525" algn="l"/>
              </a:tabLst>
            </a:pPr>
            <a:r>
              <a:rPr lang="fr-FR" sz="1200" b="1">
                <a:solidFill>
                  <a:srgbClr val="404040"/>
                </a:solidFill>
                <a:latin typeface="Andalus" pitchFamily="18" charset="-78"/>
              </a:rPr>
              <a:t>DATAGRAM IP</a:t>
            </a:r>
          </a:p>
        </p:txBody>
      </p:sp>
      <p:sp>
        <p:nvSpPr>
          <p:cNvPr id="18444" name="Rectangle 11"/>
          <p:cNvSpPr>
            <a:spLocks noChangeArrowheads="1"/>
          </p:cNvSpPr>
          <p:nvPr/>
        </p:nvSpPr>
        <p:spPr bwMode="auto">
          <a:xfrm>
            <a:off x="511175" y="3503613"/>
            <a:ext cx="4870450" cy="755650"/>
          </a:xfrm>
          <a:prstGeom prst="rect">
            <a:avLst/>
          </a:prstGeom>
          <a:gradFill rotWithShape="0">
            <a:gsLst>
              <a:gs pos="0">
                <a:srgbClr val="0FB5F1"/>
              </a:gs>
              <a:gs pos="100000">
                <a:srgbClr val="1EB9F1"/>
              </a:gs>
            </a:gsLst>
            <a:lin ang="5400000" scaled="1"/>
          </a:gradFill>
          <a:ln w="3240">
            <a:solidFill>
              <a:srgbClr val="000000"/>
            </a:solidFill>
            <a:round/>
            <a:headEnd/>
            <a:tailEnd/>
          </a:ln>
        </p:spPr>
        <p:txBody>
          <a:bodyPr wrap="none" anchor="ctr"/>
          <a:lstStyle/>
          <a:p>
            <a:endParaRPr lang="fr-FR"/>
          </a:p>
        </p:txBody>
      </p:sp>
      <p:sp>
        <p:nvSpPr>
          <p:cNvPr id="18445" name="Rectangle 12"/>
          <p:cNvSpPr>
            <a:spLocks noChangeArrowheads="1"/>
          </p:cNvSpPr>
          <p:nvPr/>
        </p:nvSpPr>
        <p:spPr bwMode="auto">
          <a:xfrm>
            <a:off x="1276350" y="3533775"/>
            <a:ext cx="3073400" cy="701675"/>
          </a:xfrm>
          <a:prstGeom prst="rect">
            <a:avLst/>
          </a:prstGeom>
          <a:solidFill>
            <a:srgbClr val="14F484"/>
          </a:solidFill>
          <a:ln w="3240">
            <a:solidFill>
              <a:srgbClr val="000000"/>
            </a:solidFill>
            <a:round/>
            <a:headEnd/>
            <a:tailEnd/>
          </a:ln>
        </p:spPr>
        <p:txBody>
          <a:bodyPr wrap="none" anchor="ctr"/>
          <a:lstStyle/>
          <a:p>
            <a:endParaRPr lang="fr-FR"/>
          </a:p>
        </p:txBody>
      </p:sp>
      <p:sp>
        <p:nvSpPr>
          <p:cNvPr id="18446" name="Rectangle 13"/>
          <p:cNvSpPr>
            <a:spLocks noChangeArrowheads="1"/>
          </p:cNvSpPr>
          <p:nvPr/>
        </p:nvSpPr>
        <p:spPr bwMode="auto">
          <a:xfrm>
            <a:off x="1922463" y="3562350"/>
            <a:ext cx="2398712" cy="644525"/>
          </a:xfrm>
          <a:prstGeom prst="rect">
            <a:avLst/>
          </a:prstGeom>
          <a:solidFill>
            <a:srgbClr val="E2E317"/>
          </a:solidFill>
          <a:ln w="3240">
            <a:solidFill>
              <a:srgbClr val="000000"/>
            </a:solidFill>
            <a:round/>
            <a:headEnd/>
            <a:tailEnd/>
          </a:ln>
        </p:spPr>
        <p:txBody>
          <a:bodyPr wrap="none" anchor="ctr"/>
          <a:lstStyle/>
          <a:p>
            <a:endParaRPr lang="fr-FR"/>
          </a:p>
        </p:txBody>
      </p:sp>
      <p:sp>
        <p:nvSpPr>
          <p:cNvPr id="18447" name="Rectangle 14"/>
          <p:cNvSpPr>
            <a:spLocks noChangeArrowheads="1"/>
          </p:cNvSpPr>
          <p:nvPr/>
        </p:nvSpPr>
        <p:spPr bwMode="auto">
          <a:xfrm>
            <a:off x="2695575" y="3600450"/>
            <a:ext cx="1593850" cy="569913"/>
          </a:xfrm>
          <a:prstGeom prst="rect">
            <a:avLst/>
          </a:prstGeom>
          <a:solidFill>
            <a:srgbClr val="F48414"/>
          </a:solidFill>
          <a:ln w="3240">
            <a:solidFill>
              <a:srgbClr val="000000"/>
            </a:solidFill>
            <a:round/>
            <a:headEnd/>
            <a:tailEnd/>
          </a:ln>
        </p:spPr>
        <p:txBody>
          <a:bodyPr lIns="90000" tIns="45000" rIns="90000" bIns="45000" anchor="ctr"/>
          <a:lstStyle/>
          <a:p>
            <a:pPr algn="ctr">
              <a:lnSpc>
                <a:spcPct val="100000"/>
              </a:lnSpc>
              <a:tabLst>
                <a:tab pos="449263" algn="l"/>
                <a:tab pos="898525" algn="l"/>
                <a:tab pos="1347788" algn="l"/>
              </a:tabLst>
            </a:pPr>
            <a:r>
              <a:rPr lang="fr-FR" sz="900" dirty="0">
                <a:solidFill>
                  <a:srgbClr val="000000"/>
                </a:solidFill>
                <a:latin typeface="Andalus" pitchFamily="18" charset="-78"/>
              </a:rPr>
              <a:t>DONN</a:t>
            </a:r>
            <a:r>
              <a:rPr lang="fr-FR" sz="900" dirty="0">
                <a:solidFill>
                  <a:srgbClr val="000000"/>
                </a:solidFill>
                <a:latin typeface="Times New Roman"/>
                <a:cs typeface="Times New Roman"/>
              </a:rPr>
              <a:t>É</a:t>
            </a:r>
            <a:r>
              <a:rPr lang="fr-FR" sz="900" dirty="0">
                <a:solidFill>
                  <a:srgbClr val="000000"/>
                </a:solidFill>
                <a:latin typeface="Andalus" pitchFamily="18" charset="-78"/>
              </a:rPr>
              <a:t>ES APPLICATION</a:t>
            </a:r>
          </a:p>
        </p:txBody>
      </p:sp>
      <p:sp>
        <p:nvSpPr>
          <p:cNvPr id="18448" name="Rectangle 15"/>
          <p:cNvSpPr>
            <a:spLocks noChangeArrowheads="1"/>
          </p:cNvSpPr>
          <p:nvPr/>
        </p:nvSpPr>
        <p:spPr bwMode="auto">
          <a:xfrm>
            <a:off x="4465638" y="3630613"/>
            <a:ext cx="796925" cy="501650"/>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a:solidFill>
                  <a:srgbClr val="000000"/>
                </a:solidFill>
                <a:latin typeface="Andalus" pitchFamily="18" charset="-78"/>
              </a:rPr>
              <a:t>FIN DE PAQUET</a:t>
            </a:r>
          </a:p>
          <a:p>
            <a:pPr algn="ctr">
              <a:lnSpc>
                <a:spcPct val="100000"/>
              </a:lnSpc>
              <a:tabLst>
                <a:tab pos="449263" algn="l"/>
              </a:tabLst>
            </a:pPr>
            <a:r>
              <a:rPr lang="fr-FR" sz="900">
                <a:solidFill>
                  <a:srgbClr val="000000"/>
                </a:solidFill>
                <a:latin typeface="Andalus" pitchFamily="18" charset="-78"/>
              </a:rPr>
              <a:t>ETHERNET</a:t>
            </a:r>
          </a:p>
        </p:txBody>
      </p:sp>
      <p:sp>
        <p:nvSpPr>
          <p:cNvPr id="18449" name="Rectangle 16"/>
          <p:cNvSpPr>
            <a:spLocks noChangeArrowheads="1"/>
          </p:cNvSpPr>
          <p:nvPr/>
        </p:nvSpPr>
        <p:spPr bwMode="auto">
          <a:xfrm>
            <a:off x="441325" y="3743325"/>
            <a:ext cx="796925" cy="363538"/>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gn="ctr">
              <a:lnSpc>
                <a:spcPct val="100000"/>
              </a:lnSpc>
              <a:tabLst>
                <a:tab pos="449263" algn="l"/>
              </a:tabLst>
            </a:pPr>
            <a:r>
              <a:rPr lang="fr-FR" sz="900" dirty="0">
                <a:solidFill>
                  <a:srgbClr val="000000"/>
                </a:solidFill>
                <a:latin typeface="Andalus" pitchFamily="18" charset="-78"/>
              </a:rPr>
              <a:t>ETHERNET</a:t>
            </a:r>
          </a:p>
        </p:txBody>
      </p:sp>
      <p:sp>
        <p:nvSpPr>
          <p:cNvPr id="18450" name="Rectangle 17"/>
          <p:cNvSpPr>
            <a:spLocks noChangeArrowheads="1"/>
          </p:cNvSpPr>
          <p:nvPr/>
        </p:nvSpPr>
        <p:spPr bwMode="auto">
          <a:xfrm>
            <a:off x="1177925" y="3732213"/>
            <a:ext cx="796925" cy="363537"/>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gn="ctr">
              <a:lnSpc>
                <a:spcPct val="100000"/>
              </a:lnSpc>
              <a:tabLst>
                <a:tab pos="449263" algn="l"/>
              </a:tabLst>
            </a:pPr>
            <a:r>
              <a:rPr lang="fr-FR" sz="900" dirty="0">
                <a:solidFill>
                  <a:srgbClr val="000000"/>
                </a:solidFill>
                <a:latin typeface="Andalus" pitchFamily="18" charset="-78"/>
              </a:rPr>
              <a:t>IP</a:t>
            </a:r>
          </a:p>
        </p:txBody>
      </p:sp>
      <p:sp>
        <p:nvSpPr>
          <p:cNvPr id="18451" name="Rectangle 18"/>
          <p:cNvSpPr>
            <a:spLocks noChangeArrowheads="1"/>
          </p:cNvSpPr>
          <p:nvPr/>
        </p:nvSpPr>
        <p:spPr bwMode="auto">
          <a:xfrm>
            <a:off x="1882775" y="3725863"/>
            <a:ext cx="796925" cy="363537"/>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gn="ctr">
              <a:lnSpc>
                <a:spcPct val="100000"/>
              </a:lnSpc>
              <a:tabLst>
                <a:tab pos="449263" algn="l"/>
              </a:tabLst>
            </a:pPr>
            <a:r>
              <a:rPr lang="fr-FR" sz="900" dirty="0">
                <a:solidFill>
                  <a:srgbClr val="000000"/>
                </a:solidFill>
                <a:latin typeface="Andalus" pitchFamily="18" charset="-78"/>
              </a:rPr>
              <a:t>TCP / UDP</a:t>
            </a:r>
          </a:p>
        </p:txBody>
      </p:sp>
      <p:sp>
        <p:nvSpPr>
          <p:cNvPr id="18452" name="Rectangle 19"/>
          <p:cNvSpPr>
            <a:spLocks noChangeArrowheads="1"/>
          </p:cNvSpPr>
          <p:nvPr/>
        </p:nvSpPr>
        <p:spPr bwMode="auto">
          <a:xfrm>
            <a:off x="2635250" y="1289050"/>
            <a:ext cx="895350" cy="363538"/>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gn="ctr">
              <a:lnSpc>
                <a:spcPct val="100000"/>
              </a:lnSpc>
              <a:tabLst>
                <a:tab pos="449263" algn="l"/>
              </a:tabLst>
            </a:pPr>
            <a:r>
              <a:rPr lang="fr-FR" sz="900" dirty="0">
                <a:solidFill>
                  <a:srgbClr val="000000"/>
                </a:solidFill>
                <a:latin typeface="Andalus" pitchFamily="18" charset="-78"/>
              </a:rPr>
              <a:t>APPLICATION</a:t>
            </a:r>
          </a:p>
        </p:txBody>
      </p:sp>
      <p:sp>
        <p:nvSpPr>
          <p:cNvPr id="18453" name="Rectangle 20"/>
          <p:cNvSpPr>
            <a:spLocks noChangeArrowheads="1"/>
          </p:cNvSpPr>
          <p:nvPr/>
        </p:nvSpPr>
        <p:spPr bwMode="auto">
          <a:xfrm>
            <a:off x="1135063" y="2844800"/>
            <a:ext cx="796925" cy="363538"/>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gn="ctr">
              <a:lnSpc>
                <a:spcPct val="100000"/>
              </a:lnSpc>
              <a:tabLst>
                <a:tab pos="449263" algn="l"/>
              </a:tabLst>
            </a:pPr>
            <a:r>
              <a:rPr lang="fr-FR" sz="900" dirty="0">
                <a:solidFill>
                  <a:srgbClr val="000000"/>
                </a:solidFill>
                <a:latin typeface="Andalus" pitchFamily="18" charset="-78"/>
              </a:rPr>
              <a:t>IP</a:t>
            </a:r>
          </a:p>
        </p:txBody>
      </p:sp>
      <p:sp>
        <p:nvSpPr>
          <p:cNvPr id="18454" name="Rectangle 21"/>
          <p:cNvSpPr>
            <a:spLocks noChangeArrowheads="1"/>
          </p:cNvSpPr>
          <p:nvPr/>
        </p:nvSpPr>
        <p:spPr bwMode="auto">
          <a:xfrm>
            <a:off x="1839913" y="2840038"/>
            <a:ext cx="796925" cy="363537"/>
          </a:xfrm>
          <a:prstGeom prst="rect">
            <a:avLst/>
          </a:prstGeom>
          <a:noFill/>
          <a:ln w="9525">
            <a:noFill/>
            <a:round/>
            <a:headEnd/>
            <a:tailEnd/>
          </a:ln>
        </p:spPr>
        <p:txBody>
          <a:bodyPr lIns="90000" tIns="45000" rIns="90000" bIns="45000"/>
          <a:lstStyle/>
          <a:p>
            <a:pPr algn="ctr">
              <a:lnSpc>
                <a:spcPct val="100000"/>
              </a:lnSpc>
              <a:tabLst>
                <a:tab pos="449263" algn="l"/>
              </a:tabLst>
            </a:pPr>
            <a:r>
              <a:rPr lang="fr-FR" sz="900" dirty="0">
                <a:solidFill>
                  <a:srgbClr val="000000"/>
                </a:solidFill>
                <a:latin typeface="Andalus" pitchFamily="18" charset="-78"/>
              </a:rPr>
              <a:t>ENT</a:t>
            </a:r>
            <a:r>
              <a:rPr lang="fr-FR" sz="900" dirty="0">
                <a:solidFill>
                  <a:srgbClr val="000000"/>
                </a:solidFill>
                <a:latin typeface="Times New Roman"/>
                <a:cs typeface="Times New Roman"/>
              </a:rPr>
              <a:t>Ê</a:t>
            </a:r>
            <a:r>
              <a:rPr lang="fr-FR" sz="900" dirty="0">
                <a:solidFill>
                  <a:srgbClr val="000000"/>
                </a:solidFill>
                <a:latin typeface="Andalus" pitchFamily="18" charset="-78"/>
              </a:rPr>
              <a:t>TE</a:t>
            </a:r>
          </a:p>
          <a:p>
            <a:pPr algn="ctr">
              <a:lnSpc>
                <a:spcPct val="100000"/>
              </a:lnSpc>
              <a:tabLst>
                <a:tab pos="449263" algn="l"/>
              </a:tabLst>
            </a:pPr>
            <a:r>
              <a:rPr lang="fr-FR" sz="900" dirty="0">
                <a:solidFill>
                  <a:srgbClr val="000000"/>
                </a:solidFill>
                <a:latin typeface="Andalus" pitchFamily="18" charset="-78"/>
              </a:rPr>
              <a:t>TCP / UDP</a:t>
            </a:r>
          </a:p>
        </p:txBody>
      </p:sp>
      <p:sp>
        <p:nvSpPr>
          <p:cNvPr id="19478" name="Rectangle 22"/>
          <p:cNvSpPr>
            <a:spLocks noChangeArrowheads="1"/>
          </p:cNvSpPr>
          <p:nvPr/>
        </p:nvSpPr>
        <p:spPr bwMode="auto">
          <a:xfrm>
            <a:off x="6527800" y="3832225"/>
            <a:ext cx="2027238" cy="395288"/>
          </a:xfrm>
          <a:prstGeom prst="rect">
            <a:avLst/>
          </a:prstGeom>
          <a:solidFill>
            <a:srgbClr val="1EB9F1"/>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Lst>
              <a:defRPr/>
            </a:pPr>
            <a:r>
              <a:rPr lang="fr-FR" sz="1600" b="1" dirty="0">
                <a:solidFill>
                  <a:srgbClr val="000000"/>
                </a:solidFill>
                <a:latin typeface="Andalus" charset="0"/>
                <a:ea typeface="Microsoft YaHei" charset="-122"/>
                <a:cs typeface="DejaVu Sans" charset="0"/>
              </a:rPr>
              <a:t>Physique</a:t>
            </a:r>
          </a:p>
        </p:txBody>
      </p:sp>
      <p:sp>
        <p:nvSpPr>
          <p:cNvPr id="19479" name="Rectangle 23"/>
          <p:cNvSpPr>
            <a:spLocks noChangeArrowheads="1"/>
          </p:cNvSpPr>
          <p:nvPr/>
        </p:nvSpPr>
        <p:spPr bwMode="auto">
          <a:xfrm>
            <a:off x="6516688" y="3392488"/>
            <a:ext cx="2027237" cy="395287"/>
          </a:xfrm>
          <a:prstGeom prst="rect">
            <a:avLst/>
          </a:prstGeom>
          <a:solidFill>
            <a:srgbClr val="FF6FA4">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Lst>
              <a:defRPr/>
            </a:pPr>
            <a:r>
              <a:rPr lang="fr-FR" sz="1600" b="1" dirty="0">
                <a:solidFill>
                  <a:srgbClr val="000000"/>
                </a:solidFill>
                <a:latin typeface="Andalus" charset="0"/>
                <a:ea typeface="Microsoft YaHei" charset="-122"/>
                <a:cs typeface="DejaVu Sans" charset="0"/>
              </a:rPr>
              <a:t>Liaison</a:t>
            </a:r>
          </a:p>
        </p:txBody>
      </p:sp>
      <p:sp>
        <p:nvSpPr>
          <p:cNvPr id="19480" name="Rectangle 24"/>
          <p:cNvSpPr>
            <a:spLocks noChangeArrowheads="1"/>
          </p:cNvSpPr>
          <p:nvPr/>
        </p:nvSpPr>
        <p:spPr bwMode="auto">
          <a:xfrm>
            <a:off x="6527800" y="2671763"/>
            <a:ext cx="2027238" cy="469900"/>
          </a:xfrm>
          <a:prstGeom prst="rect">
            <a:avLst/>
          </a:prstGeom>
          <a:solidFill>
            <a:srgbClr val="14F484">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Lst>
              <a:defRPr/>
            </a:pPr>
            <a:r>
              <a:rPr lang="fr-FR" sz="1600" b="1" dirty="0">
                <a:solidFill>
                  <a:srgbClr val="000000"/>
                </a:solidFill>
                <a:latin typeface="Andalus" charset="0"/>
                <a:ea typeface="Microsoft YaHei" charset="-122"/>
                <a:cs typeface="DejaVu Sans" charset="0"/>
              </a:rPr>
              <a:t>Réseau</a:t>
            </a:r>
          </a:p>
        </p:txBody>
      </p:sp>
      <p:sp>
        <p:nvSpPr>
          <p:cNvPr id="19481" name="Rectangle 25"/>
          <p:cNvSpPr>
            <a:spLocks noChangeArrowheads="1"/>
          </p:cNvSpPr>
          <p:nvPr/>
        </p:nvSpPr>
        <p:spPr bwMode="auto">
          <a:xfrm>
            <a:off x="6527800" y="1912938"/>
            <a:ext cx="2027238" cy="469900"/>
          </a:xfrm>
          <a:prstGeom prst="rect">
            <a:avLst/>
          </a:prstGeom>
          <a:solidFill>
            <a:srgbClr val="E2E317">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Lst>
              <a:defRPr/>
            </a:pPr>
            <a:r>
              <a:rPr lang="fr-FR" sz="1600" b="1" dirty="0">
                <a:solidFill>
                  <a:srgbClr val="000000"/>
                </a:solidFill>
                <a:latin typeface="Andalus" charset="0"/>
                <a:ea typeface="Microsoft YaHei" charset="-122"/>
                <a:cs typeface="DejaVu Sans" charset="0"/>
              </a:rPr>
              <a:t>Transport</a:t>
            </a:r>
          </a:p>
        </p:txBody>
      </p:sp>
      <p:sp>
        <p:nvSpPr>
          <p:cNvPr id="19482" name="Rectangle 26"/>
          <p:cNvSpPr>
            <a:spLocks noChangeArrowheads="1"/>
          </p:cNvSpPr>
          <p:nvPr/>
        </p:nvSpPr>
        <p:spPr bwMode="auto">
          <a:xfrm>
            <a:off x="6527800" y="1193800"/>
            <a:ext cx="2027238" cy="469900"/>
          </a:xfrm>
          <a:prstGeom prst="rect">
            <a:avLst/>
          </a:prstGeom>
          <a:solidFill>
            <a:srgbClr val="F48414">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 pos="1797050" algn="l"/>
              </a:tabLst>
              <a:defRPr/>
            </a:pPr>
            <a:r>
              <a:rPr lang="fr-FR" sz="1600" b="1" dirty="0">
                <a:solidFill>
                  <a:srgbClr val="000000"/>
                </a:solidFill>
                <a:latin typeface="Andalus" charset="0"/>
                <a:ea typeface="Microsoft YaHei" charset="-122"/>
                <a:cs typeface="DejaVu Sans" charset="0"/>
              </a:rPr>
              <a:t>Application</a:t>
            </a:r>
          </a:p>
        </p:txBody>
      </p:sp>
      <p:sp>
        <p:nvSpPr>
          <p:cNvPr id="18460" name="Rectangle 27"/>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Modèle  OSI 5  couches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ube 29"/>
          <p:cNvSpPr>
            <a:spLocks noChangeArrowheads="1"/>
          </p:cNvSpPr>
          <p:nvPr/>
        </p:nvSpPr>
        <p:spPr bwMode="auto">
          <a:xfrm>
            <a:off x="5129213" y="4371975"/>
            <a:ext cx="738187" cy="431800"/>
          </a:xfrm>
          <a:prstGeom prst="cube">
            <a:avLst>
              <a:gd name="adj" fmla="val 15699"/>
            </a:avLst>
          </a:prstGeom>
          <a:solidFill>
            <a:srgbClr val="1EB9F1"/>
          </a:solidFill>
          <a:ln w="9525" algn="ctr">
            <a:solidFill>
              <a:schemeClr val="tx1"/>
            </a:solidFill>
            <a:round/>
            <a:headEnd/>
            <a:tailEnd/>
          </a:ln>
        </p:spPr>
        <p:txBody>
          <a:bodyPr anchor="ctr"/>
          <a:lstStyle/>
          <a:p>
            <a:pPr algn="ctr" defTabSz="914400" eaLnBrk="0">
              <a:lnSpc>
                <a:spcPct val="100000"/>
              </a:lnSpc>
              <a:buClrTx/>
              <a:buSzTx/>
              <a:buFontTx/>
              <a:buNone/>
            </a:pPr>
            <a:r>
              <a:rPr lang="fr-FR" sz="800">
                <a:latin typeface="Andalus" pitchFamily="18" charset="-78"/>
                <a:ea typeface="ＭＳ Ｐゴシック" pitchFamily="34" charset="-128"/>
                <a:cs typeface="Andalus" pitchFamily="18" charset="-78"/>
              </a:rPr>
              <a:t>PHYSIQUE</a:t>
            </a:r>
          </a:p>
        </p:txBody>
      </p:sp>
      <p:sp>
        <p:nvSpPr>
          <p:cNvPr id="31" name="Cube 30"/>
          <p:cNvSpPr/>
          <p:nvPr/>
        </p:nvSpPr>
        <p:spPr bwMode="auto">
          <a:xfrm>
            <a:off x="5129213" y="3940175"/>
            <a:ext cx="738187" cy="431800"/>
          </a:xfrm>
          <a:prstGeom prst="cube">
            <a:avLst>
              <a:gd name="adj" fmla="val 15697"/>
            </a:avLst>
          </a:prstGeom>
          <a:solidFill>
            <a:srgbClr val="FF6FA4"/>
          </a:solidFill>
          <a:ln w="9525" cap="flat" cmpd="sng" algn="ctr">
            <a:solidFill>
              <a:schemeClr val="tx1"/>
            </a:solidFill>
            <a:prstDash val="solid"/>
            <a:round/>
            <a:headEnd type="none" w="med" len="med"/>
            <a:tailEnd type="none" w="med" len="med"/>
          </a:ln>
          <a:effectLst/>
        </p:spPr>
        <p:txBody>
          <a:bodyPr anchor="ctr"/>
          <a:lstStyle/>
          <a:p>
            <a:pPr algn="ctr" defTabSz="914400" eaLnBrk="0">
              <a:lnSpc>
                <a:spcPct val="100000"/>
              </a:lnSpc>
              <a:buClrTx/>
              <a:buSzTx/>
              <a:buFontTx/>
              <a:buNone/>
              <a:defRPr/>
            </a:pPr>
            <a:r>
              <a:rPr lang="fr-FR" sz="1050" dirty="0">
                <a:latin typeface="Andalus" panose="02020603050405020304" pitchFamily="18" charset="-78"/>
                <a:ea typeface="ＭＳ Ｐゴシック" pitchFamily="-128" charset="-128"/>
                <a:cs typeface="Andalus" panose="02020603050405020304" pitchFamily="18" charset="-78"/>
              </a:rPr>
              <a:t>LIAISON</a:t>
            </a:r>
          </a:p>
        </p:txBody>
      </p:sp>
      <p:sp>
        <p:nvSpPr>
          <p:cNvPr id="19460" name="Cube 31"/>
          <p:cNvSpPr>
            <a:spLocks noChangeArrowheads="1"/>
          </p:cNvSpPr>
          <p:nvPr/>
        </p:nvSpPr>
        <p:spPr bwMode="auto">
          <a:xfrm>
            <a:off x="5129213" y="3508375"/>
            <a:ext cx="738187" cy="431800"/>
          </a:xfrm>
          <a:prstGeom prst="cube">
            <a:avLst>
              <a:gd name="adj" fmla="val 15699"/>
            </a:avLst>
          </a:prstGeom>
          <a:solidFill>
            <a:srgbClr val="14F484"/>
          </a:solidFill>
          <a:ln w="9525" algn="ctr">
            <a:solidFill>
              <a:schemeClr val="tx1"/>
            </a:solidFill>
            <a:round/>
            <a:headEnd/>
            <a:tailEnd/>
          </a:ln>
        </p:spPr>
        <p:txBody>
          <a:bodyPr anchor="ctr"/>
          <a:lstStyle/>
          <a:p>
            <a:pPr algn="ctr" defTabSz="914400" eaLnBrk="0">
              <a:lnSpc>
                <a:spcPct val="100000"/>
              </a:lnSpc>
              <a:buClrTx/>
              <a:buSzTx/>
              <a:buFontTx/>
              <a:buNone/>
            </a:pPr>
            <a:r>
              <a:rPr lang="fr-FR" sz="1100" dirty="0">
                <a:latin typeface="Andalus" pitchFamily="18" charset="-78"/>
                <a:ea typeface="ＭＳ Ｐゴシック" pitchFamily="34" charset="-128"/>
                <a:cs typeface="Andalus" pitchFamily="18" charset="-78"/>
              </a:rPr>
              <a:t>R</a:t>
            </a:r>
            <a:r>
              <a:rPr lang="fr-FR" sz="1100" dirty="0">
                <a:latin typeface="Times New Roman"/>
                <a:ea typeface="ＭＳ Ｐゴシック" pitchFamily="34" charset="-128"/>
                <a:cs typeface="Times New Roman"/>
              </a:rPr>
              <a:t>É</a:t>
            </a:r>
            <a:r>
              <a:rPr lang="fr-FR" sz="1100" dirty="0">
                <a:latin typeface="Andalus" pitchFamily="18" charset="-78"/>
                <a:ea typeface="ＭＳ Ｐゴシック" pitchFamily="34" charset="-128"/>
                <a:cs typeface="Andalus" pitchFamily="18" charset="-78"/>
              </a:rPr>
              <a:t>SEAU IP</a:t>
            </a:r>
          </a:p>
        </p:txBody>
      </p:sp>
      <p:grpSp>
        <p:nvGrpSpPr>
          <p:cNvPr id="19461" name="Groupe 10"/>
          <p:cNvGrpSpPr>
            <a:grpSpLocks/>
          </p:cNvGrpSpPr>
          <p:nvPr/>
        </p:nvGrpSpPr>
        <p:grpSpPr bwMode="auto">
          <a:xfrm>
            <a:off x="2268538" y="2611438"/>
            <a:ext cx="5395912" cy="2192337"/>
            <a:chOff x="1982864" y="2067694"/>
            <a:chExt cx="5397448" cy="2193034"/>
          </a:xfrm>
        </p:grpSpPr>
        <p:sp>
          <p:nvSpPr>
            <p:cNvPr id="19470" name="Cube 1557"/>
            <p:cNvSpPr>
              <a:spLocks noChangeArrowheads="1"/>
            </p:cNvSpPr>
            <p:nvPr/>
          </p:nvSpPr>
          <p:spPr bwMode="auto">
            <a:xfrm>
              <a:off x="5796136" y="3795886"/>
              <a:ext cx="1584176" cy="432048"/>
            </a:xfrm>
            <a:prstGeom prst="cube">
              <a:avLst>
                <a:gd name="adj" fmla="val 15699"/>
              </a:avLst>
            </a:prstGeom>
            <a:solidFill>
              <a:srgbClr val="1EB9F1"/>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PHYSIQUE</a:t>
              </a:r>
            </a:p>
          </p:txBody>
        </p:sp>
        <p:sp>
          <p:nvSpPr>
            <p:cNvPr id="19471" name="Cube 1556"/>
            <p:cNvSpPr>
              <a:spLocks noChangeArrowheads="1"/>
            </p:cNvSpPr>
            <p:nvPr/>
          </p:nvSpPr>
          <p:spPr bwMode="auto">
            <a:xfrm>
              <a:off x="5796136" y="3363838"/>
              <a:ext cx="1584176" cy="432048"/>
            </a:xfrm>
            <a:prstGeom prst="cube">
              <a:avLst>
                <a:gd name="adj" fmla="val 15699"/>
              </a:avLst>
            </a:prstGeom>
            <a:solidFill>
              <a:srgbClr val="FF6FA4"/>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LIAISON</a:t>
              </a:r>
            </a:p>
          </p:txBody>
        </p:sp>
        <p:sp>
          <p:nvSpPr>
            <p:cNvPr id="19472" name="Cube 1555"/>
            <p:cNvSpPr>
              <a:spLocks noChangeArrowheads="1"/>
            </p:cNvSpPr>
            <p:nvPr/>
          </p:nvSpPr>
          <p:spPr bwMode="auto">
            <a:xfrm>
              <a:off x="5796136" y="2931790"/>
              <a:ext cx="1584176" cy="432048"/>
            </a:xfrm>
            <a:prstGeom prst="cube">
              <a:avLst>
                <a:gd name="adj" fmla="val 15699"/>
              </a:avLst>
            </a:prstGeom>
            <a:solidFill>
              <a:srgbClr val="14F484"/>
            </a:solidFill>
            <a:ln w="9525" algn="ctr">
              <a:solidFill>
                <a:schemeClr val="tx1"/>
              </a:solidFill>
              <a:round/>
              <a:headEnd/>
              <a:tailEnd/>
            </a:ln>
          </p:spPr>
          <p:txBody>
            <a:bodyPr anchor="ctr"/>
            <a:lstStyle/>
            <a:p>
              <a:pPr algn="ctr" defTabSz="914400" eaLnBrk="0">
                <a:lnSpc>
                  <a:spcPct val="100000"/>
                </a:lnSpc>
                <a:buClrTx/>
                <a:buSzTx/>
                <a:buFontTx/>
                <a:buNone/>
              </a:pPr>
              <a:r>
                <a:rPr lang="fr-FR" sz="1400" dirty="0">
                  <a:latin typeface="Andalus" pitchFamily="18" charset="-78"/>
                  <a:ea typeface="ＭＳ Ｐゴシック" pitchFamily="34" charset="-128"/>
                  <a:cs typeface="Andalus" pitchFamily="18" charset="-78"/>
                </a:rPr>
                <a:t>R</a:t>
              </a:r>
              <a:r>
                <a:rPr lang="fr-FR" sz="1400" dirty="0">
                  <a:latin typeface="Times New Roman"/>
                  <a:ea typeface="ＭＳ Ｐゴシック" pitchFamily="34" charset="-128"/>
                  <a:cs typeface="Times New Roman"/>
                </a:rPr>
                <a:t>É</a:t>
              </a:r>
              <a:r>
                <a:rPr lang="fr-FR" sz="1400" dirty="0">
                  <a:latin typeface="Andalus" pitchFamily="18" charset="-78"/>
                  <a:ea typeface="ＭＳ Ｐゴシック" pitchFamily="34" charset="-128"/>
                  <a:cs typeface="Andalus" pitchFamily="18" charset="-78"/>
                </a:rPr>
                <a:t>SEAU IP</a:t>
              </a:r>
            </a:p>
          </p:txBody>
        </p:sp>
        <p:sp>
          <p:nvSpPr>
            <p:cNvPr id="19473" name="Cube 1551"/>
            <p:cNvSpPr>
              <a:spLocks noChangeArrowheads="1"/>
            </p:cNvSpPr>
            <p:nvPr/>
          </p:nvSpPr>
          <p:spPr bwMode="auto">
            <a:xfrm>
              <a:off x="5796136" y="2499742"/>
              <a:ext cx="1584176" cy="432048"/>
            </a:xfrm>
            <a:prstGeom prst="cube">
              <a:avLst>
                <a:gd name="adj" fmla="val 15699"/>
              </a:avLst>
            </a:prstGeom>
            <a:solidFill>
              <a:srgbClr val="E2E317"/>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TRANSPORT</a:t>
              </a:r>
            </a:p>
          </p:txBody>
        </p:sp>
        <p:sp>
          <p:nvSpPr>
            <p:cNvPr id="19474" name="Cube 1"/>
            <p:cNvSpPr>
              <a:spLocks noChangeArrowheads="1"/>
            </p:cNvSpPr>
            <p:nvPr/>
          </p:nvSpPr>
          <p:spPr bwMode="auto">
            <a:xfrm>
              <a:off x="5796136" y="2067694"/>
              <a:ext cx="1584176" cy="432048"/>
            </a:xfrm>
            <a:prstGeom prst="cube">
              <a:avLst>
                <a:gd name="adj" fmla="val 15699"/>
              </a:avLst>
            </a:prstGeom>
            <a:solidFill>
              <a:srgbClr val="F48414"/>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APPLICATION</a:t>
              </a:r>
            </a:p>
          </p:txBody>
        </p:sp>
        <p:sp>
          <p:nvSpPr>
            <p:cNvPr id="19475" name="Cube 1564"/>
            <p:cNvSpPr>
              <a:spLocks noChangeArrowheads="1"/>
            </p:cNvSpPr>
            <p:nvPr/>
          </p:nvSpPr>
          <p:spPr bwMode="auto">
            <a:xfrm>
              <a:off x="3995936" y="3828680"/>
              <a:ext cx="738511" cy="432048"/>
            </a:xfrm>
            <a:prstGeom prst="cube">
              <a:avLst>
                <a:gd name="adj" fmla="val 15699"/>
              </a:avLst>
            </a:prstGeom>
            <a:solidFill>
              <a:srgbClr val="1EB9F1"/>
            </a:solidFill>
            <a:ln w="9525" algn="ctr">
              <a:solidFill>
                <a:schemeClr val="tx1"/>
              </a:solidFill>
              <a:round/>
              <a:headEnd/>
              <a:tailEnd/>
            </a:ln>
          </p:spPr>
          <p:txBody>
            <a:bodyPr anchor="ctr"/>
            <a:lstStyle/>
            <a:p>
              <a:pPr algn="ctr" defTabSz="914400" eaLnBrk="0">
                <a:lnSpc>
                  <a:spcPct val="100000"/>
                </a:lnSpc>
                <a:buClrTx/>
                <a:buSzTx/>
                <a:buFontTx/>
                <a:buNone/>
              </a:pPr>
              <a:r>
                <a:rPr lang="fr-FR" sz="800">
                  <a:latin typeface="Andalus" pitchFamily="18" charset="-78"/>
                  <a:ea typeface="ＭＳ Ｐゴシック" pitchFamily="34" charset="-128"/>
                  <a:cs typeface="Andalus" pitchFamily="18" charset="-78"/>
                </a:rPr>
                <a:t>PHYSIQUE</a:t>
              </a:r>
            </a:p>
          </p:txBody>
        </p:sp>
        <p:sp>
          <p:nvSpPr>
            <p:cNvPr id="1566" name="Cube 1565"/>
            <p:cNvSpPr/>
            <p:nvPr/>
          </p:nvSpPr>
          <p:spPr bwMode="auto">
            <a:xfrm>
              <a:off x="3996387" y="3396853"/>
              <a:ext cx="738397" cy="431937"/>
            </a:xfrm>
            <a:prstGeom prst="cube">
              <a:avLst>
                <a:gd name="adj" fmla="val 15697"/>
              </a:avLst>
            </a:prstGeom>
            <a:solidFill>
              <a:srgbClr val="FF6FA4"/>
            </a:solidFill>
            <a:ln w="9525" cap="flat" cmpd="sng" algn="ctr">
              <a:solidFill>
                <a:schemeClr val="tx1"/>
              </a:solidFill>
              <a:prstDash val="solid"/>
              <a:round/>
              <a:headEnd type="none" w="med" len="med"/>
              <a:tailEnd type="none" w="med" len="med"/>
            </a:ln>
            <a:effectLst/>
          </p:spPr>
          <p:txBody>
            <a:bodyPr anchor="ctr"/>
            <a:lstStyle/>
            <a:p>
              <a:pPr algn="ctr" defTabSz="914400" eaLnBrk="0">
                <a:lnSpc>
                  <a:spcPct val="100000"/>
                </a:lnSpc>
                <a:buClrTx/>
                <a:buSzTx/>
                <a:buFontTx/>
                <a:buNone/>
                <a:defRPr/>
              </a:pPr>
              <a:r>
                <a:rPr lang="fr-FR" sz="1050" dirty="0">
                  <a:latin typeface="Andalus" panose="02020603050405020304" pitchFamily="18" charset="-78"/>
                  <a:ea typeface="ＭＳ Ｐゴシック" pitchFamily="-128" charset="-128"/>
                  <a:cs typeface="Andalus" panose="02020603050405020304" pitchFamily="18" charset="-78"/>
                </a:rPr>
                <a:t>LIAISON</a:t>
              </a:r>
            </a:p>
          </p:txBody>
        </p:sp>
        <p:sp>
          <p:nvSpPr>
            <p:cNvPr id="19477" name="Cube 1566"/>
            <p:cNvSpPr>
              <a:spLocks noChangeArrowheads="1"/>
            </p:cNvSpPr>
            <p:nvPr/>
          </p:nvSpPr>
          <p:spPr bwMode="auto">
            <a:xfrm>
              <a:off x="3995936" y="2964584"/>
              <a:ext cx="738511" cy="432048"/>
            </a:xfrm>
            <a:prstGeom prst="cube">
              <a:avLst>
                <a:gd name="adj" fmla="val 15699"/>
              </a:avLst>
            </a:prstGeom>
            <a:solidFill>
              <a:srgbClr val="14F484"/>
            </a:solidFill>
            <a:ln w="9525" algn="ctr">
              <a:solidFill>
                <a:schemeClr val="tx1"/>
              </a:solidFill>
              <a:round/>
              <a:headEnd/>
              <a:tailEnd/>
            </a:ln>
          </p:spPr>
          <p:txBody>
            <a:bodyPr anchor="ctr"/>
            <a:lstStyle/>
            <a:p>
              <a:pPr algn="ctr" defTabSz="914400" eaLnBrk="0">
                <a:lnSpc>
                  <a:spcPct val="100000"/>
                </a:lnSpc>
                <a:buClrTx/>
                <a:buSzTx/>
                <a:buFontTx/>
                <a:buNone/>
              </a:pPr>
              <a:r>
                <a:rPr lang="fr-FR" sz="1100" dirty="0">
                  <a:latin typeface="Andalus" pitchFamily="18" charset="-78"/>
                  <a:ea typeface="ＭＳ Ｐゴシック" pitchFamily="34" charset="-128"/>
                  <a:cs typeface="Andalus" pitchFamily="18" charset="-78"/>
                </a:rPr>
                <a:t>R</a:t>
              </a:r>
              <a:r>
                <a:rPr lang="fr-FR" sz="1100" dirty="0">
                  <a:latin typeface="Times New Roman"/>
                  <a:ea typeface="ＭＳ Ｐゴシック" pitchFamily="34" charset="-128"/>
                  <a:cs typeface="Times New Roman"/>
                </a:rPr>
                <a:t>É</a:t>
              </a:r>
              <a:r>
                <a:rPr lang="fr-FR" sz="1100" dirty="0">
                  <a:latin typeface="Andalus" pitchFamily="18" charset="-78"/>
                  <a:ea typeface="ＭＳ Ｐゴシック" pitchFamily="34" charset="-128"/>
                  <a:cs typeface="Andalus" pitchFamily="18" charset="-78"/>
                </a:rPr>
                <a:t>SEAU IP</a:t>
              </a:r>
            </a:p>
          </p:txBody>
        </p:sp>
        <p:sp>
          <p:nvSpPr>
            <p:cNvPr id="19478" name="Cube 1567"/>
            <p:cNvSpPr>
              <a:spLocks noChangeArrowheads="1"/>
            </p:cNvSpPr>
            <p:nvPr/>
          </p:nvSpPr>
          <p:spPr bwMode="auto">
            <a:xfrm>
              <a:off x="3995936" y="2532536"/>
              <a:ext cx="1584176" cy="432048"/>
            </a:xfrm>
            <a:prstGeom prst="cube">
              <a:avLst>
                <a:gd name="adj" fmla="val 15699"/>
              </a:avLst>
            </a:prstGeom>
            <a:solidFill>
              <a:srgbClr val="E2E317"/>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TRANSPORT</a:t>
              </a:r>
            </a:p>
          </p:txBody>
        </p:sp>
        <p:sp>
          <p:nvSpPr>
            <p:cNvPr id="19479" name="Cube 1568"/>
            <p:cNvSpPr>
              <a:spLocks noChangeArrowheads="1"/>
            </p:cNvSpPr>
            <p:nvPr/>
          </p:nvSpPr>
          <p:spPr bwMode="auto">
            <a:xfrm>
              <a:off x="3995936" y="2100488"/>
              <a:ext cx="1584176" cy="432048"/>
            </a:xfrm>
            <a:prstGeom prst="cube">
              <a:avLst>
                <a:gd name="adj" fmla="val 15699"/>
              </a:avLst>
            </a:prstGeom>
            <a:solidFill>
              <a:srgbClr val="F48414"/>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APPLICATION</a:t>
              </a:r>
            </a:p>
          </p:txBody>
        </p:sp>
        <p:sp>
          <p:nvSpPr>
            <p:cNvPr id="19480" name="Cube 1569"/>
            <p:cNvSpPr>
              <a:spLocks noChangeArrowheads="1"/>
            </p:cNvSpPr>
            <p:nvPr/>
          </p:nvSpPr>
          <p:spPr bwMode="auto">
            <a:xfrm>
              <a:off x="1982864" y="3828680"/>
              <a:ext cx="1584176" cy="432048"/>
            </a:xfrm>
            <a:prstGeom prst="cube">
              <a:avLst>
                <a:gd name="adj" fmla="val 15699"/>
              </a:avLst>
            </a:prstGeom>
            <a:solidFill>
              <a:srgbClr val="1EB9F1"/>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PHYSIQUE</a:t>
              </a:r>
            </a:p>
          </p:txBody>
        </p:sp>
        <p:sp>
          <p:nvSpPr>
            <p:cNvPr id="19481" name="Cube 1570"/>
            <p:cNvSpPr>
              <a:spLocks noChangeArrowheads="1"/>
            </p:cNvSpPr>
            <p:nvPr/>
          </p:nvSpPr>
          <p:spPr bwMode="auto">
            <a:xfrm>
              <a:off x="1982864" y="3396632"/>
              <a:ext cx="1584176" cy="432048"/>
            </a:xfrm>
            <a:prstGeom prst="cube">
              <a:avLst>
                <a:gd name="adj" fmla="val 15699"/>
              </a:avLst>
            </a:prstGeom>
            <a:solidFill>
              <a:srgbClr val="FF6FA4"/>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LIAISON</a:t>
              </a:r>
            </a:p>
          </p:txBody>
        </p:sp>
        <p:sp>
          <p:nvSpPr>
            <p:cNvPr id="19482" name="Cube 1571"/>
            <p:cNvSpPr>
              <a:spLocks noChangeArrowheads="1"/>
            </p:cNvSpPr>
            <p:nvPr/>
          </p:nvSpPr>
          <p:spPr bwMode="auto">
            <a:xfrm>
              <a:off x="1982864" y="2964584"/>
              <a:ext cx="1584176" cy="432048"/>
            </a:xfrm>
            <a:prstGeom prst="cube">
              <a:avLst>
                <a:gd name="adj" fmla="val 15699"/>
              </a:avLst>
            </a:prstGeom>
            <a:solidFill>
              <a:srgbClr val="14F484"/>
            </a:solidFill>
            <a:ln w="9525" algn="ctr">
              <a:solidFill>
                <a:schemeClr val="tx1"/>
              </a:solidFill>
              <a:round/>
              <a:headEnd/>
              <a:tailEnd/>
            </a:ln>
          </p:spPr>
          <p:txBody>
            <a:bodyPr anchor="ctr"/>
            <a:lstStyle/>
            <a:p>
              <a:pPr algn="ctr" defTabSz="914400" eaLnBrk="0">
                <a:lnSpc>
                  <a:spcPct val="100000"/>
                </a:lnSpc>
                <a:buClrTx/>
                <a:buSzTx/>
                <a:buFontTx/>
                <a:buNone/>
              </a:pPr>
              <a:r>
                <a:rPr lang="fr-FR" sz="1400" dirty="0">
                  <a:latin typeface="Andalus" pitchFamily="18" charset="-78"/>
                  <a:ea typeface="ＭＳ Ｐゴシック" pitchFamily="34" charset="-128"/>
                  <a:cs typeface="Andalus" pitchFamily="18" charset="-78"/>
                </a:rPr>
                <a:t>R</a:t>
              </a:r>
              <a:r>
                <a:rPr lang="fr-FR" sz="1400" dirty="0">
                  <a:latin typeface="Times New Roman"/>
                  <a:ea typeface="ＭＳ Ｐゴシック" pitchFamily="34" charset="-128"/>
                  <a:cs typeface="Times New Roman"/>
                </a:rPr>
                <a:t>É</a:t>
              </a:r>
              <a:r>
                <a:rPr lang="fr-FR" sz="1400" dirty="0">
                  <a:latin typeface="Andalus" pitchFamily="18" charset="-78"/>
                  <a:ea typeface="ＭＳ Ｐゴシック" pitchFamily="34" charset="-128"/>
                  <a:cs typeface="Andalus" pitchFamily="18" charset="-78"/>
                </a:rPr>
                <a:t>SEAU IP</a:t>
              </a:r>
            </a:p>
          </p:txBody>
        </p:sp>
        <p:sp>
          <p:nvSpPr>
            <p:cNvPr id="19483" name="Cube 1572"/>
            <p:cNvSpPr>
              <a:spLocks noChangeArrowheads="1"/>
            </p:cNvSpPr>
            <p:nvPr/>
          </p:nvSpPr>
          <p:spPr bwMode="auto">
            <a:xfrm>
              <a:off x="1982864" y="2532536"/>
              <a:ext cx="1584176" cy="432048"/>
            </a:xfrm>
            <a:prstGeom prst="cube">
              <a:avLst>
                <a:gd name="adj" fmla="val 15699"/>
              </a:avLst>
            </a:prstGeom>
            <a:solidFill>
              <a:srgbClr val="E2E317"/>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TRANSPORT</a:t>
              </a:r>
            </a:p>
          </p:txBody>
        </p:sp>
        <p:sp>
          <p:nvSpPr>
            <p:cNvPr id="19484" name="Cube 1573"/>
            <p:cNvSpPr>
              <a:spLocks noChangeArrowheads="1"/>
            </p:cNvSpPr>
            <p:nvPr/>
          </p:nvSpPr>
          <p:spPr bwMode="auto">
            <a:xfrm>
              <a:off x="1982864" y="2100488"/>
              <a:ext cx="1584176" cy="432048"/>
            </a:xfrm>
            <a:prstGeom prst="cube">
              <a:avLst>
                <a:gd name="adj" fmla="val 15699"/>
              </a:avLst>
            </a:prstGeom>
            <a:solidFill>
              <a:srgbClr val="F48414"/>
            </a:solidFill>
            <a:ln w="9525" algn="ctr">
              <a:solidFill>
                <a:schemeClr val="tx1"/>
              </a:solidFill>
              <a:round/>
              <a:headEnd/>
              <a:tailEnd/>
            </a:ln>
          </p:spPr>
          <p:txBody>
            <a:bodyPr anchor="ctr"/>
            <a:lstStyle/>
            <a:p>
              <a:pPr algn="ctr" defTabSz="914400" eaLnBrk="0">
                <a:lnSpc>
                  <a:spcPct val="100000"/>
                </a:lnSpc>
                <a:buClrTx/>
                <a:buSzTx/>
                <a:buFontTx/>
                <a:buNone/>
              </a:pPr>
              <a:r>
                <a:rPr lang="fr-FR" sz="1400">
                  <a:latin typeface="Andalus" pitchFamily="18" charset="-78"/>
                  <a:ea typeface="ＭＳ Ｐゴシック" pitchFamily="34" charset="-128"/>
                  <a:cs typeface="Andalus" pitchFamily="18" charset="-78"/>
                </a:rPr>
                <a:t>APPLICATION</a:t>
              </a:r>
            </a:p>
          </p:txBody>
        </p:sp>
        <p:cxnSp>
          <p:nvCxnSpPr>
            <p:cNvPr id="19485" name="Connecteur en angle 6"/>
            <p:cNvCxnSpPr>
              <a:cxnSpLocks noChangeShapeType="1"/>
            </p:cNvCxnSpPr>
            <p:nvPr/>
          </p:nvCxnSpPr>
          <p:spPr bwMode="auto">
            <a:xfrm rot="16200000" flipH="1">
              <a:off x="3298059" y="2343647"/>
              <a:ext cx="898005" cy="648069"/>
            </a:xfrm>
            <a:prstGeom prst="bentConnector3">
              <a:avLst>
                <a:gd name="adj1" fmla="val 216199"/>
              </a:avLst>
            </a:prstGeom>
            <a:noFill/>
            <a:ln w="28575" algn="ctr">
              <a:solidFill>
                <a:srgbClr val="FF0000"/>
              </a:solidFill>
              <a:round/>
              <a:headEnd type="triangle" w="med" len="med"/>
              <a:tailEnd type="triangle" w="med" len="med"/>
            </a:ln>
          </p:spPr>
        </p:cxnSp>
        <p:cxnSp>
          <p:nvCxnSpPr>
            <p:cNvPr id="19486" name="Connecteur en angle 1579"/>
            <p:cNvCxnSpPr>
              <a:cxnSpLocks noChangeShapeType="1"/>
            </p:cNvCxnSpPr>
            <p:nvPr/>
          </p:nvCxnSpPr>
          <p:spPr bwMode="auto">
            <a:xfrm rot="5400000">
              <a:off x="5290033" y="2455330"/>
              <a:ext cx="864096" cy="586461"/>
            </a:xfrm>
            <a:prstGeom prst="bentConnector3">
              <a:avLst>
                <a:gd name="adj1" fmla="val 215421"/>
              </a:avLst>
            </a:prstGeom>
            <a:noFill/>
            <a:ln w="28575" algn="ctr">
              <a:solidFill>
                <a:srgbClr val="FF0000"/>
              </a:solidFill>
              <a:round/>
              <a:headEnd type="triangle" w="med" len="med"/>
              <a:tailEnd type="triangle" w="med" len="med"/>
            </a:ln>
          </p:spPr>
        </p:cxnSp>
      </p:grpSp>
      <p:sp>
        <p:nvSpPr>
          <p:cNvPr id="4" name="Titre 3"/>
          <p:cNvSpPr>
            <a:spLocks noGrp="1"/>
          </p:cNvSpPr>
          <p:nvPr>
            <p:ph type="title"/>
          </p:nvPr>
        </p:nvSpPr>
        <p:spPr/>
        <p:txBody>
          <a:bodyPr/>
          <a:lstStyle/>
          <a:p>
            <a:pPr>
              <a:buFont typeface="Times New Roman" pitchFamily="16" charset="0"/>
              <a:buNone/>
              <a:defRPr/>
            </a:pPr>
            <a:r>
              <a:rPr lang="fr-FR" dirty="0"/>
              <a:t>Modèle  OSI 5  couches</a:t>
            </a:r>
          </a:p>
        </p:txBody>
      </p:sp>
      <p:sp>
        <p:nvSpPr>
          <p:cNvPr id="19463" name="Line 12"/>
          <p:cNvSpPr>
            <a:spLocks noChangeShapeType="1"/>
          </p:cNvSpPr>
          <p:nvPr/>
        </p:nvSpPr>
        <p:spPr bwMode="auto">
          <a:xfrm flipH="1">
            <a:off x="5068888" y="1166813"/>
            <a:ext cx="7937" cy="3773487"/>
          </a:xfrm>
          <a:prstGeom prst="line">
            <a:avLst/>
          </a:prstGeom>
          <a:noFill/>
          <a:ln w="38100" cap="rnd">
            <a:solidFill>
              <a:srgbClr val="FF0000"/>
            </a:solidFill>
            <a:prstDash val="sysDot"/>
            <a:round/>
            <a:headEnd/>
            <a:tailEnd/>
          </a:ln>
        </p:spPr>
        <p:txBody>
          <a:bodyPr lIns="0" tIns="0" rIns="0" bIns="0" anchor="ctr"/>
          <a:lstStyle/>
          <a:p>
            <a:endParaRPr lang="fr-FR"/>
          </a:p>
        </p:txBody>
      </p:sp>
      <p:sp>
        <p:nvSpPr>
          <p:cNvPr id="16" name="Nuage 15"/>
          <p:cNvSpPr/>
          <p:nvPr/>
        </p:nvSpPr>
        <p:spPr bwMode="auto">
          <a:xfrm>
            <a:off x="1831975" y="890588"/>
            <a:ext cx="3241675" cy="1477962"/>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defTabSz="914400" eaLnBrk="0">
              <a:lnSpc>
                <a:spcPct val="100000"/>
              </a:lnSpc>
              <a:buClrTx/>
              <a:buSzTx/>
              <a:buFontTx/>
              <a:buNone/>
              <a:defRPr/>
            </a:pPr>
            <a:r>
              <a:rPr lang="fr-FR" sz="2400" dirty="0">
                <a:latin typeface="Andalus" panose="02020603050405020304" pitchFamily="18" charset="-78"/>
                <a:ea typeface="ＭＳ Ｐゴシック" pitchFamily="-128" charset="-128"/>
                <a:cs typeface="Andalus" panose="02020603050405020304" pitchFamily="18" charset="-78"/>
              </a:rPr>
              <a:t>Réseau A</a:t>
            </a:r>
          </a:p>
        </p:txBody>
      </p:sp>
      <p:sp>
        <p:nvSpPr>
          <p:cNvPr id="37" name="Nuage 36"/>
          <p:cNvSpPr/>
          <p:nvPr/>
        </p:nvSpPr>
        <p:spPr bwMode="auto">
          <a:xfrm flipH="1">
            <a:off x="5006975" y="854075"/>
            <a:ext cx="3241675" cy="1479550"/>
          </a:xfrm>
          <a:prstGeom prst="cloud">
            <a:avLst/>
          </a:prstGeom>
          <a:solidFill>
            <a:srgbClr val="00B050"/>
          </a:solidFill>
          <a:ln w="9525" cap="flat" cmpd="sng" algn="ctr">
            <a:solidFill>
              <a:schemeClr val="tx1"/>
            </a:solidFill>
            <a:prstDash val="solid"/>
            <a:round/>
            <a:headEnd type="none" w="med" len="med"/>
            <a:tailEnd type="none" w="med" len="med"/>
          </a:ln>
          <a:effectLst/>
        </p:spPr>
        <p:txBody>
          <a:bodyPr anchor="ctr"/>
          <a:lstStyle/>
          <a:p>
            <a:pPr algn="ctr" eaLnBrk="0">
              <a:buFont typeface="Times New Roman" pitchFamily="16" charset="0"/>
              <a:buNone/>
              <a:defRPr/>
            </a:pPr>
            <a:r>
              <a:rPr lang="fr-FR" sz="2400" dirty="0">
                <a:latin typeface="Andalus" panose="02020603050405020304" pitchFamily="18" charset="-78"/>
                <a:ea typeface="ＭＳ Ｐゴシック" pitchFamily="-128" charset="-128"/>
                <a:cs typeface="Andalus" panose="02020603050405020304" pitchFamily="18" charset="-78"/>
              </a:rPr>
              <a:t>Réseau B</a:t>
            </a:r>
          </a:p>
        </p:txBody>
      </p:sp>
      <p:grpSp>
        <p:nvGrpSpPr>
          <p:cNvPr id="19466" name="Groupe 19"/>
          <p:cNvGrpSpPr>
            <a:grpSpLocks/>
          </p:cNvGrpSpPr>
          <p:nvPr/>
        </p:nvGrpSpPr>
        <p:grpSpPr bwMode="auto">
          <a:xfrm>
            <a:off x="4356100" y="1131888"/>
            <a:ext cx="1371600" cy="817562"/>
            <a:chOff x="3711056" y="2278465"/>
            <a:chExt cx="1941064" cy="1074867"/>
          </a:xfrm>
        </p:grpSpPr>
        <p:sp>
          <p:nvSpPr>
            <p:cNvPr id="19467" name="Cylindre 17"/>
            <p:cNvSpPr>
              <a:spLocks noChangeArrowheads="1"/>
            </p:cNvSpPr>
            <p:nvPr/>
          </p:nvSpPr>
          <p:spPr bwMode="auto">
            <a:xfrm>
              <a:off x="3711056" y="2278465"/>
              <a:ext cx="1941064" cy="1074867"/>
            </a:xfrm>
            <a:prstGeom prst="can">
              <a:avLst>
                <a:gd name="adj" fmla="val 50000"/>
              </a:avLst>
            </a:prstGeom>
            <a:solidFill>
              <a:srgbClr val="0070C0"/>
            </a:solidFill>
            <a:ln w="9525" algn="ctr">
              <a:solidFill>
                <a:schemeClr val="tx1"/>
              </a:solidFill>
              <a:round/>
              <a:headEnd/>
              <a:tailEnd/>
            </a:ln>
          </p:spPr>
          <p:txBody>
            <a:bodyPr/>
            <a:lstStyle/>
            <a:p>
              <a:pPr algn="ctr" defTabSz="914400" eaLnBrk="0">
                <a:lnSpc>
                  <a:spcPct val="100000"/>
                </a:lnSpc>
                <a:buClrTx/>
                <a:buSzTx/>
                <a:buFontTx/>
                <a:buNone/>
              </a:pPr>
              <a:r>
                <a:rPr lang="fr-FR">
                  <a:latin typeface="Andalus" pitchFamily="18" charset="-78"/>
                  <a:ea typeface="ＭＳ Ｐゴシック" pitchFamily="34" charset="-128"/>
                  <a:cs typeface="Andalus" pitchFamily="18" charset="-78"/>
                </a:rPr>
                <a:t>PASSERELLE</a:t>
              </a:r>
            </a:p>
          </p:txBody>
        </p:sp>
        <p:sp>
          <p:nvSpPr>
            <p:cNvPr id="41" name="Double flèche verticale 40"/>
            <p:cNvSpPr/>
            <p:nvPr/>
          </p:nvSpPr>
          <p:spPr bwMode="auto">
            <a:xfrm rot="4019047">
              <a:off x="4501149" y="2056809"/>
              <a:ext cx="422300" cy="955983"/>
            </a:xfrm>
            <a:prstGeom prst="upDownArrow">
              <a:avLst>
                <a:gd name="adj1" fmla="val 53326"/>
                <a:gd name="adj2" fmla="val 24576"/>
              </a:avLst>
            </a:prstGeom>
            <a:solidFill>
              <a:schemeClr val="bg1">
                <a:lumMod val="95000"/>
              </a:schemeClr>
            </a:solidFill>
            <a:ln w="9525" cap="flat" cmpd="sng" algn="ctr">
              <a:solidFill>
                <a:schemeClr val="tx1"/>
              </a:solidFill>
              <a:prstDash val="solid"/>
              <a:round/>
              <a:headEnd type="none" w="med" len="med"/>
              <a:tailEnd type="none" w="med" len="med"/>
            </a:ln>
            <a:effectLst/>
            <a:scene3d>
              <a:camera prst="isometricOffAxis2Right"/>
              <a:lightRig rig="threePt" dir="t"/>
            </a:scene3d>
          </p:spPr>
          <p:txBody>
            <a:bodyPr/>
            <a:lstStyle/>
            <a:p>
              <a:pPr defTabSz="914400" eaLnBrk="0">
                <a:lnSpc>
                  <a:spcPct val="100000"/>
                </a:lnSpc>
                <a:buClrTx/>
                <a:buSzTx/>
                <a:buFontTx/>
                <a:buNone/>
                <a:defRPr/>
              </a:pPr>
              <a:endParaRPr lang="fr-FR" sz="2400" dirty="0">
                <a:latin typeface="Arial" charset="0"/>
                <a:ea typeface="ＭＳ Ｐゴシック" pitchFamily="-128" charset="-128"/>
              </a:endParaRPr>
            </a:p>
          </p:txBody>
        </p:sp>
        <p:sp>
          <p:nvSpPr>
            <p:cNvPr id="19" name="Double flèche verticale 18"/>
            <p:cNvSpPr/>
            <p:nvPr/>
          </p:nvSpPr>
          <p:spPr bwMode="auto">
            <a:xfrm rot="17243998">
              <a:off x="4526989" y="2006286"/>
              <a:ext cx="422300" cy="1024252"/>
            </a:xfrm>
            <a:prstGeom prst="upDownArrow">
              <a:avLst>
                <a:gd name="adj1" fmla="val 53326"/>
                <a:gd name="adj2" fmla="val 24576"/>
              </a:avLst>
            </a:prstGeom>
            <a:solidFill>
              <a:schemeClr val="bg1">
                <a:lumMod val="95000"/>
              </a:schemeClr>
            </a:solidFill>
            <a:ln w="9525" cap="flat" cmpd="sng" algn="ctr">
              <a:solidFill>
                <a:schemeClr val="tx1"/>
              </a:solidFill>
              <a:prstDash val="solid"/>
              <a:round/>
              <a:headEnd type="none" w="med" len="med"/>
              <a:tailEnd type="none" w="med" len="med"/>
            </a:ln>
            <a:effectLst/>
            <a:scene3d>
              <a:camera prst="isometricOffAxis1Left"/>
              <a:lightRig rig="threePt" dir="t"/>
            </a:scene3d>
          </p:spPr>
          <p:txBody>
            <a:bodyPr/>
            <a:lstStyle/>
            <a:p>
              <a:pPr defTabSz="914400" eaLnBrk="0">
                <a:lnSpc>
                  <a:spcPct val="100000"/>
                </a:lnSpc>
                <a:buClrTx/>
                <a:buSzTx/>
                <a:buFontTx/>
                <a:buNone/>
                <a:defRPr/>
              </a:pPr>
              <a:endParaRPr lang="fr-FR" sz="2400" dirty="0">
                <a:latin typeface="Arial" charset="0"/>
                <a:ea typeface="ＭＳ Ｐゴシック" pitchFamily="-128" charset="-128"/>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ChangeArrowheads="1"/>
          </p:cNvSpPr>
          <p:nvPr/>
        </p:nvSpPr>
        <p:spPr bwMode="auto">
          <a:xfrm>
            <a:off x="1835150" y="771525"/>
            <a:ext cx="7127875" cy="2962275"/>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b="1" dirty="0">
                <a:solidFill>
                  <a:srgbClr val="404040"/>
                </a:solidFill>
                <a:latin typeface="Andalus" pitchFamily="18" charset="-78"/>
              </a:rPr>
              <a:t>Définition de l'adresse MAC:</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2000" dirty="0">
              <a:solidFill>
                <a:srgbClr val="404040"/>
              </a:solidFill>
              <a:latin typeface="Andalus" pitchFamily="18" charset="-78"/>
            </a:endParaRP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Adresse MAC (</a:t>
            </a:r>
            <a:r>
              <a:rPr lang="fr-FR" sz="2000" b="1" i="1" dirty="0">
                <a:solidFill>
                  <a:srgbClr val="404040"/>
                </a:solidFill>
                <a:latin typeface="Andalus" pitchFamily="18" charset="-78"/>
              </a:rPr>
              <a:t>Media Access Control </a:t>
            </a:r>
            <a:r>
              <a:rPr lang="fr-FR" sz="2000" b="1" i="1" dirty="0" err="1">
                <a:solidFill>
                  <a:srgbClr val="404040"/>
                </a:solidFill>
                <a:latin typeface="Andalus" pitchFamily="18" charset="-78"/>
              </a:rPr>
              <a:t>address</a:t>
            </a:r>
            <a:r>
              <a:rPr lang="fr-FR" sz="2000" b="1" i="1" dirty="0">
                <a:solidFill>
                  <a:srgbClr val="404040"/>
                </a:solidFill>
                <a:latin typeface="Andalus" pitchFamily="18" charset="-78"/>
              </a:rPr>
              <a:t> ) </a:t>
            </a:r>
            <a:r>
              <a:rPr lang="fr-FR" sz="2000" dirty="0">
                <a:solidFill>
                  <a:srgbClr val="404040"/>
                </a:solidFill>
                <a:latin typeface="Andalus" pitchFamily="18" charset="-78"/>
              </a:rPr>
              <a:t>est un identifiant physique de niveau II du model OSI stocké dans une carte réseau ou une interface réseau similaire </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En théorie  cette adresse est unique</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Une adresse MAC est constituée de 6 octets et est généralement représentée sous la forme hexadécimale en séparant les octets par un double point ou un tiret.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2000" dirty="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         Par exemple </a:t>
            </a:r>
            <a:r>
              <a:rPr lang="fr-FR" sz="2000" dirty="0">
                <a:solidFill>
                  <a:srgbClr val="FF0000"/>
                </a:solidFill>
                <a:latin typeface="Andalus" pitchFamily="18" charset="-78"/>
              </a:rPr>
              <a:t>5E:FF:56</a:t>
            </a:r>
            <a:r>
              <a:rPr lang="fr-FR" sz="2000" dirty="0">
                <a:solidFill>
                  <a:srgbClr val="404040"/>
                </a:solidFill>
                <a:latin typeface="Andalus" pitchFamily="18" charset="-78"/>
              </a:rPr>
              <a:t>:</a:t>
            </a:r>
            <a:r>
              <a:rPr lang="fr-FR" sz="2000" dirty="0">
                <a:solidFill>
                  <a:schemeClr val="accent2"/>
                </a:solidFill>
                <a:latin typeface="Andalus" pitchFamily="18" charset="-78"/>
              </a:rPr>
              <a:t>A2:AF:15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2000" dirty="0">
              <a:solidFill>
                <a:srgbClr val="404040"/>
              </a:solidFill>
              <a:latin typeface="Andalus" pitchFamily="18" charset="-78"/>
            </a:endParaRPr>
          </a:p>
        </p:txBody>
      </p:sp>
      <p:sp>
        <p:nvSpPr>
          <p:cNvPr id="20483"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21507" name="Rectangle 3"/>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21508" name="Rectangle 4"/>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21509" name="Rectangle 5"/>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21510"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21511"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1908175" y="630238"/>
            <a:ext cx="5975350" cy="2962275"/>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595959"/>
                </a:solidFill>
                <a:latin typeface="Andalus" pitchFamily="18" charset="-78"/>
              </a:rPr>
              <a:t>Cartes réseau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595959"/>
              </a:solidFill>
              <a:latin typeface="Andalus" pitchFamily="18" charset="-78"/>
            </a:endParaRPr>
          </a:p>
        </p:txBody>
      </p:sp>
      <p:sp>
        <p:nvSpPr>
          <p:cNvPr id="21507"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22531" name="Rectangle 3"/>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22532" name="Rectangle 4"/>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22533" name="Rectangle 5"/>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22534"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22535"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21513" name="Picture 8"/>
          <p:cNvPicPr>
            <a:picLocks noChangeAspect="1" noChangeArrowheads="1"/>
          </p:cNvPicPr>
          <p:nvPr/>
        </p:nvPicPr>
        <p:blipFill>
          <a:blip r:embed="rId3" cstate="print"/>
          <a:srcRect/>
          <a:stretch>
            <a:fillRect/>
          </a:stretch>
        </p:blipFill>
        <p:spPr bwMode="auto">
          <a:xfrm>
            <a:off x="1763713" y="1274763"/>
            <a:ext cx="3619500" cy="1990725"/>
          </a:xfrm>
          <a:prstGeom prst="rect">
            <a:avLst/>
          </a:prstGeom>
          <a:noFill/>
          <a:ln w="9525">
            <a:noFill/>
            <a:round/>
            <a:headEnd/>
            <a:tailEnd/>
          </a:ln>
        </p:spPr>
      </p:pic>
      <p:pic>
        <p:nvPicPr>
          <p:cNvPr id="21514" name="Picture 9"/>
          <p:cNvPicPr>
            <a:picLocks noChangeAspect="1" noChangeArrowheads="1"/>
          </p:cNvPicPr>
          <p:nvPr/>
        </p:nvPicPr>
        <p:blipFill>
          <a:blip r:embed="rId4" cstate="print"/>
          <a:srcRect/>
          <a:stretch>
            <a:fillRect/>
          </a:stretch>
        </p:blipFill>
        <p:spPr bwMode="auto">
          <a:xfrm>
            <a:off x="4924425" y="411163"/>
            <a:ext cx="4219575" cy="2619375"/>
          </a:xfrm>
          <a:prstGeom prst="rect">
            <a:avLst/>
          </a:prstGeom>
          <a:noFill/>
          <a:ln w="9525">
            <a:noFill/>
            <a:round/>
            <a:headEnd/>
            <a:tailEnd/>
          </a:ln>
        </p:spPr>
      </p:pic>
      <p:pic>
        <p:nvPicPr>
          <p:cNvPr id="21515" name="Picture 10"/>
          <p:cNvPicPr>
            <a:picLocks noChangeAspect="1" noChangeArrowheads="1"/>
          </p:cNvPicPr>
          <p:nvPr/>
        </p:nvPicPr>
        <p:blipFill>
          <a:blip r:embed="rId5" cstate="print"/>
          <a:srcRect/>
          <a:stretch>
            <a:fillRect/>
          </a:stretch>
        </p:blipFill>
        <p:spPr bwMode="auto">
          <a:xfrm>
            <a:off x="6372225" y="2716213"/>
            <a:ext cx="2663825" cy="1997075"/>
          </a:xfrm>
          <a:prstGeom prst="rect">
            <a:avLst/>
          </a:prstGeom>
          <a:noFill/>
          <a:ln w="9525">
            <a:noFill/>
            <a:round/>
            <a:headEnd/>
            <a:tailEnd/>
          </a:ln>
        </p:spPr>
      </p:pic>
      <p:pic>
        <p:nvPicPr>
          <p:cNvPr id="21516" name="Picture 11"/>
          <p:cNvPicPr>
            <a:picLocks noChangeAspect="1" noChangeArrowheads="1"/>
          </p:cNvPicPr>
          <p:nvPr/>
        </p:nvPicPr>
        <p:blipFill>
          <a:blip r:embed="rId6" cstate="print"/>
          <a:srcRect/>
          <a:stretch>
            <a:fillRect/>
          </a:stretch>
        </p:blipFill>
        <p:spPr bwMode="auto">
          <a:xfrm>
            <a:off x="1908175" y="3292475"/>
            <a:ext cx="1841500" cy="1366838"/>
          </a:xfrm>
          <a:prstGeom prst="rect">
            <a:avLst/>
          </a:prstGeom>
          <a:noFill/>
          <a:ln w="9525">
            <a:noFill/>
            <a:round/>
            <a:headEnd/>
            <a:tailEnd/>
          </a:ln>
        </p:spPr>
      </p:pic>
      <p:pic>
        <p:nvPicPr>
          <p:cNvPr id="21517" name="Picture 12"/>
          <p:cNvPicPr>
            <a:picLocks noChangeAspect="1" noChangeArrowheads="1"/>
          </p:cNvPicPr>
          <p:nvPr/>
        </p:nvPicPr>
        <p:blipFill>
          <a:blip r:embed="rId7" cstate="print"/>
          <a:srcRect/>
          <a:stretch>
            <a:fillRect/>
          </a:stretch>
        </p:blipFill>
        <p:spPr bwMode="auto">
          <a:xfrm>
            <a:off x="179388" y="1924050"/>
            <a:ext cx="1511300" cy="1511300"/>
          </a:xfrm>
          <a:prstGeom prst="rect">
            <a:avLst/>
          </a:prstGeom>
          <a:noFill/>
          <a:ln w="9525">
            <a:noFill/>
            <a:round/>
            <a:headEnd/>
            <a:tailEnd/>
          </a:ln>
        </p:spPr>
      </p:pic>
      <p:pic>
        <p:nvPicPr>
          <p:cNvPr id="21518" name="Picture 13"/>
          <p:cNvPicPr>
            <a:picLocks noChangeAspect="1" noChangeArrowheads="1"/>
          </p:cNvPicPr>
          <p:nvPr/>
        </p:nvPicPr>
        <p:blipFill>
          <a:blip r:embed="rId8" cstate="print"/>
          <a:srcRect/>
          <a:stretch>
            <a:fillRect/>
          </a:stretch>
        </p:blipFill>
        <p:spPr bwMode="auto">
          <a:xfrm>
            <a:off x="4140200" y="2571750"/>
            <a:ext cx="2136775" cy="213677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23554" name="Rectangle 2"/>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23555" name="Rectangle 3"/>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23556" name="Rectangle 4"/>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23557"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23558"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22536" name="Rectangle 7"/>
          <p:cNvSpPr>
            <a:spLocks noChangeArrowheads="1"/>
          </p:cNvSpPr>
          <p:nvPr/>
        </p:nvSpPr>
        <p:spPr bwMode="auto">
          <a:xfrm>
            <a:off x="2339975" y="1255713"/>
            <a:ext cx="4103688" cy="904875"/>
          </a:xfrm>
          <a:prstGeom prst="rect">
            <a:avLst/>
          </a:prstGeom>
          <a:noFill/>
          <a:ln w="12600">
            <a:noFill/>
            <a:round/>
            <a:headEnd/>
            <a:tailEnd/>
          </a:ln>
        </p:spPr>
        <p:txBody>
          <a:bodyPr lIns="0" tIns="0" rIns="0" bIns="0" anchor="ctr"/>
          <a:lstStyle/>
          <a:p>
            <a:pPr marL="215900" indent="-215900">
              <a:lnSpc>
                <a:spcPct val="100000"/>
              </a:lnSpc>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Lst>
            </a:pPr>
            <a:r>
              <a:rPr lang="fr-FR" sz="1400" dirty="0">
                <a:solidFill>
                  <a:srgbClr val="000000"/>
                </a:solidFill>
                <a:latin typeface="Andalus" pitchFamily="18" charset="-78"/>
              </a:rPr>
              <a:t> Permettent la liaison cuivre point à point d’équipement sur le réseau local</a:t>
            </a:r>
          </a:p>
          <a:p>
            <a:pPr marL="215900" indent="-215900">
              <a:lnSpc>
                <a:spcPct val="100000"/>
              </a:lnSpc>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Lst>
            </a:pPr>
            <a:r>
              <a:rPr lang="fr-FR" sz="1400" dirty="0">
                <a:solidFill>
                  <a:srgbClr val="000000"/>
                </a:solidFill>
                <a:latin typeface="Andalus" pitchFamily="18" charset="-78"/>
              </a:rPr>
              <a:t>Ils permettent des débits allant de 10 Mb/s à 1Gb/s</a:t>
            </a:r>
          </a:p>
          <a:p>
            <a:pPr marL="215900" indent="-215900">
              <a:lnSpc>
                <a:spcPct val="100000"/>
              </a:lnSpc>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Lst>
            </a:pPr>
            <a:r>
              <a:rPr lang="fr-FR" sz="1400" dirty="0">
                <a:solidFill>
                  <a:srgbClr val="000000"/>
                </a:solidFill>
                <a:latin typeface="Andalus" pitchFamily="18" charset="-78"/>
              </a:rPr>
              <a:t>Utilisent des connecteurs RJ45</a:t>
            </a:r>
          </a:p>
        </p:txBody>
      </p:sp>
      <p:pic>
        <p:nvPicPr>
          <p:cNvPr id="22537" name="Picture 8"/>
          <p:cNvPicPr>
            <a:picLocks noChangeAspect="1" noChangeArrowheads="1"/>
          </p:cNvPicPr>
          <p:nvPr/>
        </p:nvPicPr>
        <p:blipFill>
          <a:blip r:embed="rId4" cstate="print"/>
          <a:srcRect r="34567"/>
          <a:stretch>
            <a:fillRect/>
          </a:stretch>
        </p:blipFill>
        <p:spPr bwMode="auto">
          <a:xfrm>
            <a:off x="0" y="1492250"/>
            <a:ext cx="1547813" cy="2232025"/>
          </a:xfrm>
          <a:prstGeom prst="rect">
            <a:avLst/>
          </a:prstGeom>
          <a:noFill/>
          <a:ln w="9525">
            <a:noFill/>
            <a:round/>
            <a:headEnd/>
            <a:tailEnd/>
          </a:ln>
        </p:spPr>
      </p:pic>
      <p:graphicFrame>
        <p:nvGraphicFramePr>
          <p:cNvPr id="23561" name="Group 9"/>
          <p:cNvGraphicFramePr>
            <a:graphicFrameLocks noGrp="1"/>
          </p:cNvGraphicFramePr>
          <p:nvPr/>
        </p:nvGraphicFramePr>
        <p:xfrm>
          <a:off x="2266950" y="2500313"/>
          <a:ext cx="6770688" cy="3060322"/>
        </p:xfrm>
        <a:graphic>
          <a:graphicData uri="http://schemas.openxmlformats.org/drawingml/2006/table">
            <a:tbl>
              <a:tblPr/>
              <a:tblGrid>
                <a:gridCol w="936625">
                  <a:extLst>
                    <a:ext uri="{9D8B030D-6E8A-4147-A177-3AD203B41FA5}">
                      <a16:colId xmlns:a16="http://schemas.microsoft.com/office/drawing/2014/main" val="20000"/>
                    </a:ext>
                  </a:extLst>
                </a:gridCol>
                <a:gridCol w="5834063">
                  <a:extLst>
                    <a:ext uri="{9D8B030D-6E8A-4147-A177-3AD203B41FA5}">
                      <a16:colId xmlns:a16="http://schemas.microsoft.com/office/drawing/2014/main" val="20001"/>
                    </a:ext>
                  </a:extLst>
                </a:gridCol>
              </a:tblGrid>
              <a:tr h="382588">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1" i="0" u="none" strike="noStrike" cap="none" normalizeH="0" baseline="0" dirty="0">
                          <a:ln>
                            <a:noFill/>
                          </a:ln>
                          <a:solidFill>
                            <a:srgbClr val="000000"/>
                          </a:solidFill>
                          <a:effectLst/>
                          <a:latin typeface="Andalus" charset="0"/>
                          <a:ea typeface="Microsoft YaHei" charset="-122"/>
                        </a:rPr>
                        <a:t>Type</a:t>
                      </a:r>
                    </a:p>
                  </a:txBody>
                  <a:tcPr horzOverflow="overflow">
                    <a:lnL>
                      <a:noFill/>
                    </a:lnL>
                    <a:lnR>
                      <a:noFill/>
                    </a:lnR>
                    <a:lnT>
                      <a:noFill/>
                    </a:lnT>
                    <a:lnB>
                      <a:noFill/>
                    </a:lnB>
                    <a:lnTlToBr>
                      <a:noFill/>
                    </a:lnTlToBr>
                    <a:lnBlToTr>
                      <a:noFill/>
                    </a:lnBlToTr>
                    <a:solidFill>
                      <a:srgbClr val="729FCF"/>
                    </a:solidFill>
                  </a:tcPr>
                </a:tc>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1" i="0" u="none" strike="noStrike" cap="none" normalizeH="0" baseline="0" dirty="0">
                          <a:ln>
                            <a:noFill/>
                          </a:ln>
                          <a:solidFill>
                            <a:srgbClr val="000000"/>
                          </a:solidFill>
                          <a:effectLst/>
                          <a:latin typeface="Andalus" charset="0"/>
                          <a:ea typeface="Microsoft YaHei" charset="-122"/>
                        </a:rPr>
                        <a:t>Composition </a:t>
                      </a:r>
                    </a:p>
                  </a:txBody>
                  <a:tcPr horzOverflow="overflow">
                    <a:lnL>
                      <a:noFill/>
                    </a:lnL>
                    <a:lnR>
                      <a:noFill/>
                    </a:lnR>
                    <a:lnT>
                      <a:noFill/>
                    </a:lnT>
                    <a:lnB>
                      <a:noFill/>
                    </a:lnB>
                    <a:lnTlToBr>
                      <a:noFill/>
                    </a:lnTlToBr>
                    <a:lnBlToTr>
                      <a:noFill/>
                    </a:lnBlToTr>
                    <a:solidFill>
                      <a:srgbClr val="729FCF"/>
                    </a:solidFill>
                  </a:tcPr>
                </a:tc>
                <a:extLst>
                  <a:ext uri="{0D108BD9-81ED-4DB2-BD59-A6C34878D82A}">
                    <a16:rowId xmlns:a16="http://schemas.microsoft.com/office/drawing/2014/main" val="10000"/>
                  </a:ext>
                </a:extLst>
              </a:tr>
              <a:tr h="382588">
                <a:tc>
                  <a:txBody>
                    <a:bodyPr/>
                    <a:lstStyle/>
                    <a:p>
                      <a:pPr marL="0" marR="0" lvl="0" indent="0" algn="ctr"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0" i="0" u="none" strike="noStrike" cap="none" normalizeH="0" baseline="0" dirty="0">
                          <a:ln>
                            <a:noFill/>
                          </a:ln>
                          <a:solidFill>
                            <a:srgbClr val="000000"/>
                          </a:solidFill>
                          <a:effectLst/>
                          <a:latin typeface="Andalus" charset="0"/>
                          <a:ea typeface="Microsoft YaHei" charset="-122"/>
                        </a:rPr>
                        <a:t>UTP</a:t>
                      </a:r>
                    </a:p>
                  </a:txBody>
                  <a:tcPr horzOverflow="overflow">
                    <a:lnL>
                      <a:noFill/>
                    </a:lnL>
                    <a:lnR>
                      <a:noFill/>
                    </a:lnR>
                    <a:lnT>
                      <a:noFill/>
                    </a:lnT>
                    <a:lnB>
                      <a:noFill/>
                    </a:lnB>
                    <a:lnTlToBr>
                      <a:noFill/>
                    </a:lnTlToBr>
                    <a:lnBlToTr>
                      <a:noFill/>
                    </a:lnBlToTr>
                    <a:solidFill>
                      <a:srgbClr val="729FCF"/>
                    </a:solidFill>
                  </a:tcPr>
                </a:tc>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Câble à 4 paires torsadées sans écran.</a:t>
                      </a:r>
                    </a:p>
                  </a:txBody>
                  <a:tcPr horzOverflow="overflow">
                    <a:lnL>
                      <a:noFill/>
                    </a:lnL>
                    <a:lnR>
                      <a:noFill/>
                    </a:lnR>
                    <a:lnT>
                      <a:noFill/>
                    </a:lnT>
                    <a:lnB>
                      <a:noFill/>
                    </a:lnB>
                    <a:lnTlToBr>
                      <a:noFill/>
                    </a:lnTlToBr>
                    <a:lnBlToTr>
                      <a:noFill/>
                    </a:lnBlToTr>
                    <a:solidFill>
                      <a:srgbClr val="729FCF"/>
                    </a:solidFill>
                  </a:tcPr>
                </a:tc>
                <a:extLst>
                  <a:ext uri="{0D108BD9-81ED-4DB2-BD59-A6C34878D82A}">
                    <a16:rowId xmlns:a16="http://schemas.microsoft.com/office/drawing/2014/main" val="10001"/>
                  </a:ext>
                </a:extLst>
              </a:tr>
              <a:tr h="382588">
                <a:tc>
                  <a:txBody>
                    <a:bodyPr/>
                    <a:lstStyle/>
                    <a:p>
                      <a:pPr marL="0" marR="0" lvl="0" indent="0" algn="ctr"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0" i="0" u="none" strike="noStrike" cap="none" normalizeH="0" baseline="0" dirty="0">
                          <a:ln>
                            <a:noFill/>
                          </a:ln>
                          <a:solidFill>
                            <a:srgbClr val="000000"/>
                          </a:solidFill>
                          <a:effectLst/>
                          <a:latin typeface="Andalus" charset="0"/>
                          <a:ea typeface="Microsoft YaHei" charset="-122"/>
                        </a:rPr>
                        <a:t>FTP</a:t>
                      </a:r>
                    </a:p>
                  </a:txBody>
                  <a:tcPr horzOverflow="overflow">
                    <a:lnL>
                      <a:noFill/>
                    </a:lnL>
                    <a:lnR>
                      <a:noFill/>
                    </a:lnR>
                    <a:lnT>
                      <a:noFill/>
                    </a:lnT>
                    <a:lnB>
                      <a:noFill/>
                    </a:lnB>
                    <a:lnTlToBr>
                      <a:noFill/>
                    </a:lnTlToBr>
                    <a:lnBlToTr>
                      <a:noFill/>
                    </a:lnBlToTr>
                    <a:solidFill>
                      <a:srgbClr val="729FCF"/>
                    </a:solidFill>
                  </a:tcPr>
                </a:tc>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Câble à 4 paires torsadées avec écran global (feuille d’aluminium).</a:t>
                      </a:r>
                    </a:p>
                  </a:txBody>
                  <a:tcPr horzOverflow="overflow">
                    <a:lnL>
                      <a:noFill/>
                    </a:lnL>
                    <a:lnR>
                      <a:noFill/>
                    </a:lnR>
                    <a:lnT>
                      <a:noFill/>
                    </a:lnT>
                    <a:lnB>
                      <a:noFill/>
                    </a:lnB>
                    <a:lnTlToBr>
                      <a:noFill/>
                    </a:lnTlToBr>
                    <a:lnBlToTr>
                      <a:noFill/>
                    </a:lnBlToTr>
                    <a:solidFill>
                      <a:srgbClr val="729FCF"/>
                    </a:solidFill>
                  </a:tcPr>
                </a:tc>
                <a:extLst>
                  <a:ext uri="{0D108BD9-81ED-4DB2-BD59-A6C34878D82A}">
                    <a16:rowId xmlns:a16="http://schemas.microsoft.com/office/drawing/2014/main" val="10002"/>
                  </a:ext>
                </a:extLst>
              </a:tr>
              <a:tr h="382588">
                <a:tc>
                  <a:txBody>
                    <a:bodyPr/>
                    <a:lstStyle/>
                    <a:p>
                      <a:pPr marL="0" marR="0" lvl="0" indent="0" algn="ctr"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0" i="0" u="none" strike="noStrike" cap="none" normalizeH="0" baseline="0" dirty="0">
                          <a:ln>
                            <a:noFill/>
                          </a:ln>
                          <a:solidFill>
                            <a:srgbClr val="000000"/>
                          </a:solidFill>
                          <a:effectLst/>
                          <a:latin typeface="Andalus" charset="0"/>
                          <a:ea typeface="Microsoft YaHei" charset="-122"/>
                        </a:rPr>
                        <a:t>STP</a:t>
                      </a:r>
                    </a:p>
                  </a:txBody>
                  <a:tcPr horzOverflow="overflow">
                    <a:lnL>
                      <a:noFill/>
                    </a:lnL>
                    <a:lnR>
                      <a:noFill/>
                    </a:lnR>
                    <a:lnT>
                      <a:noFill/>
                    </a:lnT>
                    <a:lnB>
                      <a:noFill/>
                    </a:lnB>
                    <a:lnTlToBr>
                      <a:noFill/>
                    </a:lnTlToBr>
                    <a:lnBlToTr>
                      <a:noFill/>
                    </a:lnBlToTr>
                    <a:solidFill>
                      <a:srgbClr val="729FCF"/>
                    </a:solidFill>
                  </a:tcPr>
                </a:tc>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Câble à 4 paires torsadées avec écran global ( tresse en cuivre étamé).</a:t>
                      </a:r>
                    </a:p>
                  </a:txBody>
                  <a:tcPr horzOverflow="overflow">
                    <a:lnL>
                      <a:noFill/>
                    </a:lnL>
                    <a:lnR>
                      <a:noFill/>
                    </a:lnR>
                    <a:lnT>
                      <a:noFill/>
                    </a:lnT>
                    <a:lnB>
                      <a:noFill/>
                    </a:lnB>
                    <a:lnTlToBr>
                      <a:noFill/>
                    </a:lnTlToBr>
                    <a:lnBlToTr>
                      <a:noFill/>
                    </a:lnBlToTr>
                    <a:solidFill>
                      <a:srgbClr val="729FCF"/>
                    </a:solidFill>
                  </a:tcPr>
                </a:tc>
                <a:extLst>
                  <a:ext uri="{0D108BD9-81ED-4DB2-BD59-A6C34878D82A}">
                    <a16:rowId xmlns:a16="http://schemas.microsoft.com/office/drawing/2014/main" val="10003"/>
                  </a:ext>
                </a:extLst>
              </a:tr>
              <a:tr h="558800">
                <a:tc>
                  <a:txBody>
                    <a:bodyPr/>
                    <a:lstStyle/>
                    <a:p>
                      <a:pPr marL="0" marR="0" lvl="0" indent="0" algn="ctr"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0" i="0" u="none" strike="noStrike" cap="none" normalizeH="0" baseline="0" dirty="0">
                          <a:ln>
                            <a:noFill/>
                          </a:ln>
                          <a:solidFill>
                            <a:srgbClr val="000000"/>
                          </a:solidFill>
                          <a:effectLst/>
                          <a:latin typeface="Andalus" charset="0"/>
                          <a:ea typeface="Microsoft YaHei" charset="-122"/>
                        </a:rPr>
                        <a:t>SSTP</a:t>
                      </a:r>
                    </a:p>
                  </a:txBody>
                  <a:tcPr horzOverflow="overflow">
                    <a:lnL>
                      <a:noFill/>
                    </a:lnL>
                    <a:lnR>
                      <a:noFill/>
                    </a:lnR>
                    <a:lnT>
                      <a:noFill/>
                    </a:lnT>
                    <a:lnB>
                      <a:noFill/>
                    </a:lnB>
                    <a:lnTlToBr>
                      <a:noFill/>
                    </a:lnTlToBr>
                    <a:lnBlToTr>
                      <a:noFill/>
                    </a:lnBlToTr>
                    <a:solidFill>
                      <a:srgbClr val="729FCF"/>
                    </a:solidFill>
                  </a:tcPr>
                </a:tc>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Câble à 4 paires torsadées avec écran par paire (feuille d’aluminium) et écran global</a:t>
                      </a:r>
                    </a:p>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 tresse en cuivre étamé).</a:t>
                      </a:r>
                    </a:p>
                  </a:txBody>
                  <a:tcPr horzOverflow="overflow">
                    <a:lnL>
                      <a:noFill/>
                    </a:lnL>
                    <a:lnR>
                      <a:noFill/>
                    </a:lnR>
                    <a:lnT>
                      <a:noFill/>
                    </a:lnT>
                    <a:lnB>
                      <a:noFill/>
                    </a:lnB>
                    <a:lnTlToBr>
                      <a:noFill/>
                    </a:lnTlToBr>
                    <a:lnBlToTr>
                      <a:noFill/>
                    </a:lnBlToTr>
                    <a:solidFill>
                      <a:srgbClr val="729FCF"/>
                    </a:solidFill>
                  </a:tcPr>
                </a:tc>
                <a:extLst>
                  <a:ext uri="{0D108BD9-81ED-4DB2-BD59-A6C34878D82A}">
                    <a16:rowId xmlns:a16="http://schemas.microsoft.com/office/drawing/2014/main" val="10004"/>
                  </a:ext>
                </a:extLst>
              </a:tr>
              <a:tr h="558800">
                <a:tc>
                  <a:txBody>
                    <a:bodyPr/>
                    <a:lstStyle/>
                    <a:p>
                      <a:pPr marL="0" marR="0" lvl="0" indent="0" algn="ctr"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500" b="0" i="0" u="none" strike="noStrike" cap="none" normalizeH="0" baseline="0" dirty="0">
                          <a:ln>
                            <a:noFill/>
                          </a:ln>
                          <a:solidFill>
                            <a:srgbClr val="000000"/>
                          </a:solidFill>
                          <a:effectLst/>
                          <a:latin typeface="Andalus" charset="0"/>
                          <a:ea typeface="Microsoft YaHei" charset="-122"/>
                        </a:rPr>
                        <a:t>SFTP</a:t>
                      </a:r>
                    </a:p>
                  </a:txBody>
                  <a:tcPr horzOverflow="overflow">
                    <a:lnL>
                      <a:noFill/>
                    </a:lnL>
                    <a:lnR>
                      <a:noFill/>
                    </a:lnR>
                    <a:lnT>
                      <a:noFill/>
                    </a:lnT>
                    <a:lnB>
                      <a:noFill/>
                    </a:lnB>
                    <a:lnTlToBr>
                      <a:noFill/>
                    </a:lnTlToBr>
                    <a:lnBlToTr>
                      <a:noFill/>
                    </a:lnBlToTr>
                    <a:solidFill>
                      <a:srgbClr val="729FCF"/>
                    </a:solidFill>
                  </a:tcPr>
                </a:tc>
                <a:tc>
                  <a:txBody>
                    <a:bodyPr/>
                    <a:lstStyle/>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Câble à 4 paires torsadées avec écran global (feuille d’aluminium et tresse en cuivre</a:t>
                      </a:r>
                    </a:p>
                    <a:p>
                      <a:pPr marL="0" marR="0" lvl="0" indent="0" algn="l" defTabSz="449263" rtl="0" eaLnBrk="1" fontAlgn="base" latinLnBrk="0" hangingPunct="0">
                        <a:lnSpc>
                          <a:spcPct val="127000"/>
                        </a:lnSpc>
                        <a:spcBef>
                          <a:spcPct val="0"/>
                        </a:spcBef>
                        <a:spcAft>
                          <a:spcPct val="0"/>
                        </a:spcAft>
                        <a:buClr>
                          <a:srgbClr val="000000"/>
                        </a:buClr>
                        <a:buSzPct val="100000"/>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kumimoji="0" lang="fr-FR" sz="1200" b="0" i="0" u="none" strike="noStrike" cap="none" normalizeH="0" baseline="0" dirty="0">
                          <a:ln>
                            <a:noFill/>
                          </a:ln>
                          <a:solidFill>
                            <a:srgbClr val="000000"/>
                          </a:solidFill>
                          <a:effectLst/>
                          <a:latin typeface="Andalus" charset="0"/>
                          <a:ea typeface="Microsoft YaHei" charset="-122"/>
                        </a:rPr>
                        <a:t>étamé ).</a:t>
                      </a:r>
                    </a:p>
                  </a:txBody>
                  <a:tcPr horzOverflow="overflow">
                    <a:lnL>
                      <a:noFill/>
                    </a:lnL>
                    <a:lnR>
                      <a:noFill/>
                    </a:lnR>
                    <a:lnT>
                      <a:noFill/>
                    </a:lnT>
                    <a:lnB>
                      <a:noFill/>
                    </a:lnB>
                    <a:lnTlToBr>
                      <a:noFill/>
                    </a:lnTlToBr>
                    <a:lnBlToTr>
                      <a:noFill/>
                    </a:lnBlToTr>
                    <a:solidFill>
                      <a:srgbClr val="729FCF"/>
                    </a:solidFill>
                  </a:tcPr>
                </a:tc>
                <a:extLst>
                  <a:ext uri="{0D108BD9-81ED-4DB2-BD59-A6C34878D82A}">
                    <a16:rowId xmlns:a16="http://schemas.microsoft.com/office/drawing/2014/main" val="10005"/>
                  </a:ext>
                </a:extLst>
              </a:tr>
            </a:tbl>
          </a:graphicData>
        </a:graphic>
      </p:graphicFrame>
      <p:pic>
        <p:nvPicPr>
          <p:cNvPr id="22551" name="Picture 22"/>
          <p:cNvPicPr>
            <a:picLocks noChangeAspect="1" noChangeArrowheads="1"/>
          </p:cNvPicPr>
          <p:nvPr/>
        </p:nvPicPr>
        <p:blipFill>
          <a:blip r:embed="rId5" cstate="print"/>
          <a:srcRect/>
          <a:stretch>
            <a:fillRect/>
          </a:stretch>
        </p:blipFill>
        <p:spPr bwMode="auto">
          <a:xfrm>
            <a:off x="7632700" y="0"/>
            <a:ext cx="1511300" cy="1231900"/>
          </a:xfrm>
          <a:prstGeom prst="rect">
            <a:avLst/>
          </a:prstGeom>
          <a:noFill/>
          <a:ln w="9525">
            <a:noFill/>
            <a:round/>
            <a:headEnd/>
            <a:tailEnd/>
          </a:ln>
        </p:spPr>
      </p:pic>
      <p:pic>
        <p:nvPicPr>
          <p:cNvPr id="22552" name="Picture 23"/>
          <p:cNvPicPr>
            <a:picLocks noChangeAspect="1" noChangeArrowheads="1"/>
          </p:cNvPicPr>
          <p:nvPr/>
        </p:nvPicPr>
        <p:blipFill>
          <a:blip r:embed="rId6" cstate="print"/>
          <a:srcRect/>
          <a:stretch>
            <a:fillRect/>
          </a:stretch>
        </p:blipFill>
        <p:spPr bwMode="auto">
          <a:xfrm>
            <a:off x="7143750" y="842963"/>
            <a:ext cx="1998663" cy="1295400"/>
          </a:xfrm>
          <a:prstGeom prst="rect">
            <a:avLst/>
          </a:prstGeom>
          <a:noFill/>
          <a:ln w="9525">
            <a:noFill/>
            <a:round/>
            <a:headEnd/>
            <a:tailEnd/>
          </a:ln>
        </p:spPr>
      </p:pic>
      <p:pic>
        <p:nvPicPr>
          <p:cNvPr id="22553" name="Picture 24"/>
          <p:cNvPicPr>
            <a:picLocks noChangeAspect="1" noChangeArrowheads="1"/>
          </p:cNvPicPr>
          <p:nvPr/>
        </p:nvPicPr>
        <p:blipFill>
          <a:blip r:embed="rId7" cstate="print"/>
          <a:srcRect/>
          <a:stretch>
            <a:fillRect/>
          </a:stretch>
        </p:blipFill>
        <p:spPr bwMode="auto">
          <a:xfrm rot="1260000">
            <a:off x="6915150" y="1839913"/>
            <a:ext cx="2132013" cy="933450"/>
          </a:xfrm>
          <a:prstGeom prst="rect">
            <a:avLst/>
          </a:prstGeom>
          <a:noFill/>
          <a:ln w="9525">
            <a:noFill/>
            <a:round/>
            <a:headEnd/>
            <a:tailEnd/>
          </a:ln>
        </p:spPr>
      </p:pic>
      <p:pic>
        <p:nvPicPr>
          <p:cNvPr id="22554" name="Picture 25"/>
          <p:cNvPicPr>
            <a:picLocks noChangeAspect="1" noChangeArrowheads="1"/>
          </p:cNvPicPr>
          <p:nvPr/>
        </p:nvPicPr>
        <p:blipFill>
          <a:blip r:embed="rId8" cstate="print"/>
          <a:srcRect/>
          <a:stretch>
            <a:fillRect/>
          </a:stretch>
        </p:blipFill>
        <p:spPr bwMode="auto">
          <a:xfrm rot="-480000">
            <a:off x="7053263" y="2349500"/>
            <a:ext cx="2112962" cy="1676400"/>
          </a:xfrm>
          <a:prstGeom prst="rect">
            <a:avLst/>
          </a:prstGeom>
          <a:noFill/>
          <a:ln w="9525">
            <a:noFill/>
            <a:round/>
            <a:headEnd/>
            <a:tailEnd/>
          </a:ln>
        </p:spPr>
      </p:pic>
      <p:pic>
        <p:nvPicPr>
          <p:cNvPr id="22555" name="Picture 26"/>
          <p:cNvPicPr>
            <a:picLocks noChangeAspect="1" noChangeArrowheads="1"/>
          </p:cNvPicPr>
          <p:nvPr/>
        </p:nvPicPr>
        <p:blipFill>
          <a:blip r:embed="rId9" cstate="print"/>
          <a:srcRect t="30190"/>
          <a:stretch>
            <a:fillRect/>
          </a:stretch>
        </p:blipFill>
        <p:spPr bwMode="auto">
          <a:xfrm rot="1740000">
            <a:off x="747713" y="3302000"/>
            <a:ext cx="1579562" cy="1550988"/>
          </a:xfrm>
          <a:prstGeom prst="rect">
            <a:avLst/>
          </a:prstGeom>
          <a:noFill/>
          <a:ln w="9525">
            <a:noFill/>
            <a:round/>
            <a:headEnd/>
            <a:tailEnd/>
          </a:ln>
        </p:spPr>
      </p:pic>
      <p:sp>
        <p:nvSpPr>
          <p:cNvPr id="22556" name="Rectangle 27"/>
          <p:cNvSpPr>
            <a:spLocks noChangeArrowheads="1"/>
          </p:cNvSpPr>
          <p:nvPr/>
        </p:nvSpPr>
        <p:spPr bwMode="auto">
          <a:xfrm>
            <a:off x="6588125" y="339725"/>
            <a:ext cx="1727200" cy="439738"/>
          </a:xfrm>
          <a:prstGeom prst="rect">
            <a:avLst/>
          </a:prstGeom>
          <a:noFill/>
          <a:ln w="9525">
            <a:noFill/>
            <a:round/>
            <a:headEnd/>
            <a:tailEnd/>
          </a:ln>
        </p:spPr>
        <p:txBody>
          <a:bodyPr lIns="90000" tIns="45000" rIns="90000" bIns="45000"/>
          <a:lstStyle/>
          <a:p>
            <a:pPr algn="ctr">
              <a:lnSpc>
                <a:spcPct val="100000"/>
              </a:lnSpc>
              <a:tabLst>
                <a:tab pos="449263" algn="l"/>
                <a:tab pos="898525" algn="l"/>
                <a:tab pos="1347788" algn="l"/>
              </a:tabLst>
            </a:pPr>
            <a:r>
              <a:rPr lang="fr-FR" sz="1200">
                <a:solidFill>
                  <a:srgbClr val="2D2D8A"/>
                </a:solidFill>
                <a:latin typeface="Andalus" pitchFamily="18" charset="-78"/>
              </a:rPr>
              <a:t>Câble UTP </a:t>
            </a:r>
          </a:p>
          <a:p>
            <a:pPr algn="ctr">
              <a:lnSpc>
                <a:spcPct val="100000"/>
              </a:lnSpc>
              <a:tabLst>
                <a:tab pos="449263" algn="l"/>
                <a:tab pos="898525" algn="l"/>
                <a:tab pos="1347788" algn="l"/>
              </a:tabLst>
            </a:pPr>
            <a:r>
              <a:rPr lang="fr-FR" sz="1100" i="1">
                <a:solidFill>
                  <a:srgbClr val="2D2D8A"/>
                </a:solidFill>
                <a:latin typeface="Andalus" pitchFamily="18" charset="-78"/>
              </a:rPr>
              <a:t>Unshielded Twisted Pair</a:t>
            </a:r>
          </a:p>
        </p:txBody>
      </p:sp>
      <p:sp>
        <p:nvSpPr>
          <p:cNvPr id="22557" name="Rectangle 28"/>
          <p:cNvSpPr>
            <a:spLocks noChangeArrowheads="1"/>
          </p:cNvSpPr>
          <p:nvPr/>
        </p:nvSpPr>
        <p:spPr bwMode="auto">
          <a:xfrm>
            <a:off x="6156325" y="915988"/>
            <a:ext cx="1943100" cy="455612"/>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sz="1200">
                <a:solidFill>
                  <a:srgbClr val="2D2D8A"/>
                </a:solidFill>
                <a:latin typeface="Andalus" pitchFamily="18" charset="-78"/>
              </a:rPr>
              <a:t>Câble FTP </a:t>
            </a:r>
          </a:p>
          <a:p>
            <a:pPr>
              <a:lnSpc>
                <a:spcPct val="100000"/>
              </a:lnSpc>
              <a:tabLst>
                <a:tab pos="449263" algn="l"/>
                <a:tab pos="898525" algn="l"/>
                <a:tab pos="1347788" algn="l"/>
                <a:tab pos="1797050" algn="l"/>
              </a:tabLst>
            </a:pPr>
            <a:r>
              <a:rPr lang="fr-FR" sz="1200" i="1">
                <a:solidFill>
                  <a:srgbClr val="2D2D8A"/>
                </a:solidFill>
                <a:latin typeface="Andalus" pitchFamily="18" charset="-78"/>
              </a:rPr>
              <a:t>Folded Twisted Pair</a:t>
            </a:r>
          </a:p>
        </p:txBody>
      </p:sp>
      <p:sp>
        <p:nvSpPr>
          <p:cNvPr id="22558" name="Rectangle 29"/>
          <p:cNvSpPr>
            <a:spLocks noChangeArrowheads="1"/>
          </p:cNvSpPr>
          <p:nvPr/>
        </p:nvSpPr>
        <p:spPr bwMode="auto">
          <a:xfrm>
            <a:off x="6300788" y="1708150"/>
            <a:ext cx="2087562" cy="273050"/>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sz="1200">
                <a:solidFill>
                  <a:srgbClr val="2D2D8A"/>
                </a:solidFill>
                <a:latin typeface="Andalus" pitchFamily="18" charset="-78"/>
              </a:rPr>
              <a:t>Câble STP </a:t>
            </a:r>
            <a:r>
              <a:rPr lang="fr-FR" sz="1100" i="1">
                <a:solidFill>
                  <a:srgbClr val="2D2D8A"/>
                </a:solidFill>
                <a:latin typeface="Andalus" pitchFamily="18" charset="-78"/>
              </a:rPr>
              <a:t>Shielded Twisted Pair</a:t>
            </a:r>
          </a:p>
        </p:txBody>
      </p:sp>
      <p:sp>
        <p:nvSpPr>
          <p:cNvPr id="22559" name="Rectangle 30"/>
          <p:cNvSpPr>
            <a:spLocks noChangeArrowheads="1"/>
          </p:cNvSpPr>
          <p:nvPr/>
        </p:nvSpPr>
        <p:spPr bwMode="auto">
          <a:xfrm>
            <a:off x="6516688" y="2284413"/>
            <a:ext cx="1223962" cy="273050"/>
          </a:xfrm>
          <a:prstGeom prst="rect">
            <a:avLst/>
          </a:prstGeom>
          <a:noFill/>
          <a:ln w="9525">
            <a:noFill/>
            <a:round/>
            <a:headEnd/>
            <a:tailEnd/>
          </a:ln>
        </p:spPr>
        <p:txBody>
          <a:bodyPr lIns="90000" tIns="45000" rIns="90000" bIns="45000"/>
          <a:lstStyle/>
          <a:p>
            <a:pPr>
              <a:lnSpc>
                <a:spcPct val="100000"/>
              </a:lnSpc>
              <a:tabLst>
                <a:tab pos="449263" algn="l"/>
                <a:tab pos="898525" algn="l"/>
              </a:tabLst>
            </a:pPr>
            <a:r>
              <a:rPr lang="fr-FR" sz="1200">
                <a:solidFill>
                  <a:srgbClr val="2D2D8A"/>
                </a:solidFill>
                <a:latin typeface="Andalus" pitchFamily="18" charset="-78"/>
              </a:rPr>
              <a:t>Câble SSTP</a:t>
            </a:r>
          </a:p>
        </p:txBody>
      </p:sp>
      <p:sp>
        <p:nvSpPr>
          <p:cNvPr id="22560" name="Rectangle 31"/>
          <p:cNvSpPr>
            <a:spLocks noChangeArrowheads="1"/>
          </p:cNvSpPr>
          <p:nvPr/>
        </p:nvSpPr>
        <p:spPr bwMode="auto">
          <a:xfrm>
            <a:off x="0" y="3795713"/>
            <a:ext cx="1690688" cy="638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Lst>
            </a:pPr>
            <a:r>
              <a:rPr lang="fr-FR" sz="1200">
                <a:solidFill>
                  <a:srgbClr val="2D2D8A"/>
                </a:solidFill>
                <a:latin typeface="Andalus" pitchFamily="18" charset="-78"/>
              </a:rPr>
              <a:t>Câble SFTP</a:t>
            </a:r>
          </a:p>
          <a:p>
            <a:pPr>
              <a:lnSpc>
                <a:spcPct val="100000"/>
              </a:lnSpc>
              <a:tabLst>
                <a:tab pos="449263" algn="l"/>
                <a:tab pos="898525" algn="l"/>
                <a:tab pos="1347788" algn="l"/>
              </a:tabLst>
            </a:pPr>
            <a:r>
              <a:rPr lang="fr-FR" sz="1200">
                <a:solidFill>
                  <a:srgbClr val="2D2D8A"/>
                </a:solidFill>
                <a:latin typeface="Andalus" pitchFamily="18" charset="-78"/>
              </a:rPr>
              <a:t> </a:t>
            </a:r>
            <a:r>
              <a:rPr lang="fr-FR" sz="1200" i="1">
                <a:solidFill>
                  <a:srgbClr val="2D2D8A"/>
                </a:solidFill>
                <a:latin typeface="Andalus" pitchFamily="18" charset="-78"/>
              </a:rPr>
              <a:t>Shielded Folded Twisted Pair</a:t>
            </a:r>
          </a:p>
        </p:txBody>
      </p:sp>
      <p:sp>
        <p:nvSpPr>
          <p:cNvPr id="22561" name="Rectangle 32"/>
          <p:cNvSpPr>
            <a:spLocks noChangeArrowheads="1"/>
          </p:cNvSpPr>
          <p:nvPr/>
        </p:nvSpPr>
        <p:spPr bwMode="auto">
          <a:xfrm>
            <a:off x="1908175" y="630238"/>
            <a:ext cx="5975350" cy="2962275"/>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595959"/>
                </a:solidFill>
                <a:latin typeface="Andalus" pitchFamily="18" charset="-78"/>
              </a:rPr>
              <a:t>Les paires torsadées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1"/>
          <p:cNvSpPr>
            <a:spLocks noChangeShapeType="1"/>
          </p:cNvSpPr>
          <p:nvPr/>
        </p:nvSpPr>
        <p:spPr bwMode="auto">
          <a:xfrm>
            <a:off x="2195513" y="4371975"/>
            <a:ext cx="2016125" cy="1588"/>
          </a:xfrm>
          <a:prstGeom prst="line">
            <a:avLst/>
          </a:prstGeom>
          <a:noFill/>
          <a:ln w="9525">
            <a:noFill/>
            <a:round/>
            <a:headEnd/>
            <a:tailEnd/>
          </a:ln>
        </p:spPr>
        <p:txBody>
          <a:bodyPr/>
          <a:lstStyle/>
          <a:p>
            <a:endParaRPr lang="fr-FR"/>
          </a:p>
        </p:txBody>
      </p:sp>
      <p:sp>
        <p:nvSpPr>
          <p:cNvPr id="23555"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24579" name="Rectangle 3"/>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24580" name="Rectangle 4"/>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24581" name="Rectangle 5"/>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24582"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24583"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23561" name="Picture 8"/>
          <p:cNvPicPr>
            <a:picLocks noChangeAspect="1" noChangeArrowheads="1"/>
          </p:cNvPicPr>
          <p:nvPr/>
        </p:nvPicPr>
        <p:blipFill>
          <a:blip r:embed="rId3" cstate="print"/>
          <a:srcRect r="34567"/>
          <a:stretch>
            <a:fillRect/>
          </a:stretch>
        </p:blipFill>
        <p:spPr bwMode="auto">
          <a:xfrm>
            <a:off x="0" y="1492250"/>
            <a:ext cx="1547813" cy="2232025"/>
          </a:xfrm>
          <a:prstGeom prst="rect">
            <a:avLst/>
          </a:prstGeom>
          <a:noFill/>
          <a:ln w="9525">
            <a:noFill/>
            <a:round/>
            <a:headEnd/>
            <a:tailEnd/>
          </a:ln>
        </p:spPr>
      </p:pic>
      <p:sp>
        <p:nvSpPr>
          <p:cNvPr id="23562" name="Rectangle 9"/>
          <p:cNvSpPr>
            <a:spLocks noChangeArrowheads="1"/>
          </p:cNvSpPr>
          <p:nvPr/>
        </p:nvSpPr>
        <p:spPr bwMode="auto">
          <a:xfrm>
            <a:off x="2051050" y="1203325"/>
            <a:ext cx="6840538" cy="2284413"/>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b="1">
                <a:solidFill>
                  <a:srgbClr val="595959"/>
                </a:solidFill>
                <a:latin typeface="Andalus" pitchFamily="18" charset="-78"/>
              </a:rPr>
              <a:t>Les règles des longueurs :</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a:solidFill>
                <a:srgbClr val="000000"/>
              </a:solidFill>
            </a:endParaRPr>
          </a:p>
          <a:p>
            <a:pPr marL="215900" indent="-215900">
              <a:lnSpc>
                <a:spcPct val="100000"/>
              </a:lnSpc>
              <a:buClr>
                <a:srgbClr val="595959"/>
              </a:buClr>
              <a:buSzPct val="74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a:solidFill>
                  <a:srgbClr val="595959"/>
                </a:solidFill>
                <a:latin typeface="Andalus" pitchFamily="18" charset="-78"/>
              </a:rPr>
              <a:t>La longueur du câble entre le poste de travail et la prise murale doit être au plus de 5m.</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a:solidFill>
                <a:srgbClr val="000000"/>
              </a:solidFill>
            </a:endParaRPr>
          </a:p>
          <a:p>
            <a:pPr marL="215900" indent="-215900">
              <a:lnSpc>
                <a:spcPct val="100000"/>
              </a:lnSpc>
              <a:buClr>
                <a:srgbClr val="595959"/>
              </a:buClr>
              <a:buSzPct val="74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a:solidFill>
                  <a:srgbClr val="595959"/>
                </a:solidFill>
                <a:latin typeface="Andalus" pitchFamily="18" charset="-78"/>
              </a:rPr>
              <a:t>La longueur du câblage horizontal doit être au plus de 90 m.</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a:solidFill>
                <a:srgbClr val="000000"/>
              </a:solidFill>
            </a:endParaRPr>
          </a:p>
          <a:p>
            <a:pPr marL="215900" indent="-215900">
              <a:lnSpc>
                <a:spcPct val="100000"/>
              </a:lnSpc>
              <a:buClr>
                <a:srgbClr val="595959"/>
              </a:buClr>
              <a:buSzPct val="74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a:solidFill>
                  <a:srgbClr val="595959"/>
                </a:solidFill>
                <a:latin typeface="Andalus" pitchFamily="18" charset="-78"/>
              </a:rPr>
              <a:t>La longueur du câble de brassage doit être au plus de 5m.</a:t>
            </a:r>
          </a:p>
        </p:txBody>
      </p:sp>
      <p:sp>
        <p:nvSpPr>
          <p:cNvPr id="23563" name="Line 10"/>
          <p:cNvSpPr>
            <a:spLocks noChangeShapeType="1"/>
          </p:cNvSpPr>
          <p:nvPr/>
        </p:nvSpPr>
        <p:spPr bwMode="auto">
          <a:xfrm>
            <a:off x="4283075" y="4371975"/>
            <a:ext cx="2016125" cy="1588"/>
          </a:xfrm>
          <a:prstGeom prst="line">
            <a:avLst/>
          </a:prstGeom>
          <a:noFill/>
          <a:ln w="9525">
            <a:noFill/>
            <a:round/>
            <a:headEnd/>
            <a:tailEnd/>
          </a:ln>
        </p:spPr>
        <p:txBody>
          <a:bodyPr/>
          <a:lstStyle/>
          <a:p>
            <a:endParaRPr lang="fr-FR"/>
          </a:p>
        </p:txBody>
      </p:sp>
      <p:cxnSp>
        <p:nvCxnSpPr>
          <p:cNvPr id="23564" name="AutoShape 11"/>
          <p:cNvCxnSpPr>
            <a:cxnSpLocks noChangeShapeType="1"/>
          </p:cNvCxnSpPr>
          <p:nvPr/>
        </p:nvCxnSpPr>
        <p:spPr bwMode="auto">
          <a:xfrm>
            <a:off x="4500563" y="4227513"/>
            <a:ext cx="1582737" cy="1587"/>
          </a:xfrm>
          <a:prstGeom prst="straightConnector1">
            <a:avLst/>
          </a:prstGeom>
          <a:noFill/>
          <a:ln w="9360">
            <a:solidFill>
              <a:srgbClr val="24247E"/>
            </a:solidFill>
            <a:round/>
            <a:headEnd type="arrow" w="med" len="med"/>
            <a:tailEnd type="arrow" w="med" len="med"/>
          </a:ln>
        </p:spPr>
      </p:cxnSp>
      <p:pic>
        <p:nvPicPr>
          <p:cNvPr id="23565" name="Picture 12"/>
          <p:cNvPicPr>
            <a:picLocks noChangeAspect="1" noChangeArrowheads="1"/>
          </p:cNvPicPr>
          <p:nvPr/>
        </p:nvPicPr>
        <p:blipFill>
          <a:blip r:embed="rId5" cstate="print"/>
          <a:srcRect/>
          <a:stretch>
            <a:fillRect/>
          </a:stretch>
        </p:blipFill>
        <p:spPr bwMode="auto">
          <a:xfrm>
            <a:off x="3635375" y="3940175"/>
            <a:ext cx="863600" cy="863600"/>
          </a:xfrm>
          <a:prstGeom prst="rect">
            <a:avLst/>
          </a:prstGeom>
          <a:noFill/>
          <a:ln w="9525">
            <a:noFill/>
            <a:round/>
            <a:headEnd/>
            <a:tailEnd/>
          </a:ln>
        </p:spPr>
      </p:pic>
      <p:pic>
        <p:nvPicPr>
          <p:cNvPr id="23566" name="Picture 13"/>
          <p:cNvPicPr>
            <a:picLocks noChangeAspect="1" noChangeArrowheads="1"/>
          </p:cNvPicPr>
          <p:nvPr/>
        </p:nvPicPr>
        <p:blipFill>
          <a:blip r:embed="rId6" cstate="print"/>
          <a:srcRect/>
          <a:stretch>
            <a:fillRect/>
          </a:stretch>
        </p:blipFill>
        <p:spPr bwMode="auto">
          <a:xfrm>
            <a:off x="5940425" y="3867150"/>
            <a:ext cx="1535113" cy="1150938"/>
          </a:xfrm>
          <a:prstGeom prst="rect">
            <a:avLst/>
          </a:prstGeom>
          <a:noFill/>
          <a:ln w="9525">
            <a:noFill/>
            <a:round/>
            <a:headEnd/>
            <a:tailEnd/>
          </a:ln>
        </p:spPr>
      </p:pic>
      <p:sp>
        <p:nvSpPr>
          <p:cNvPr id="23567" name="Rectangle 14"/>
          <p:cNvSpPr>
            <a:spLocks noChangeArrowheads="1"/>
          </p:cNvSpPr>
          <p:nvPr/>
        </p:nvSpPr>
        <p:spPr bwMode="auto">
          <a:xfrm>
            <a:off x="4808538" y="3992563"/>
            <a:ext cx="985837" cy="303212"/>
          </a:xfrm>
          <a:prstGeom prst="rect">
            <a:avLst/>
          </a:prstGeom>
          <a:noFill/>
          <a:ln w="9525">
            <a:noFill/>
            <a:round/>
            <a:headEnd/>
            <a:tailEnd/>
          </a:ln>
        </p:spPr>
        <p:txBody>
          <a:bodyPr wrap="none" lIns="90000" tIns="45000" rIns="90000" bIns="45000"/>
          <a:lstStyle/>
          <a:p>
            <a:pPr>
              <a:lnSpc>
                <a:spcPct val="100000"/>
              </a:lnSpc>
              <a:tabLst>
                <a:tab pos="449263" algn="l"/>
                <a:tab pos="898525" algn="l"/>
              </a:tabLst>
            </a:pPr>
            <a:r>
              <a:rPr lang="fr-FR" sz="1400">
                <a:solidFill>
                  <a:srgbClr val="000000"/>
                </a:solidFill>
                <a:latin typeface="Andalus" pitchFamily="18" charset="-78"/>
              </a:rPr>
              <a:t>90 m MAX</a:t>
            </a:r>
          </a:p>
        </p:txBody>
      </p:sp>
      <p:pic>
        <p:nvPicPr>
          <p:cNvPr id="23568" name="Picture 15"/>
          <p:cNvPicPr>
            <a:picLocks noChangeAspect="1" noChangeArrowheads="1"/>
          </p:cNvPicPr>
          <p:nvPr/>
        </p:nvPicPr>
        <p:blipFill>
          <a:blip r:embed="rId7" cstate="print"/>
          <a:srcRect/>
          <a:stretch>
            <a:fillRect/>
          </a:stretch>
        </p:blipFill>
        <p:spPr bwMode="auto">
          <a:xfrm>
            <a:off x="1763713" y="3867150"/>
            <a:ext cx="992187" cy="863600"/>
          </a:xfrm>
          <a:prstGeom prst="rect">
            <a:avLst/>
          </a:prstGeom>
          <a:noFill/>
          <a:ln w="9525">
            <a:noFill/>
            <a:round/>
            <a:headEnd/>
            <a:tailEnd/>
          </a:ln>
        </p:spPr>
      </p:pic>
      <p:cxnSp>
        <p:nvCxnSpPr>
          <p:cNvPr id="23569" name="AutoShape 16"/>
          <p:cNvCxnSpPr>
            <a:cxnSpLocks noChangeShapeType="1"/>
          </p:cNvCxnSpPr>
          <p:nvPr/>
        </p:nvCxnSpPr>
        <p:spPr bwMode="auto">
          <a:xfrm>
            <a:off x="2827338" y="4227513"/>
            <a:ext cx="735012" cy="1587"/>
          </a:xfrm>
          <a:prstGeom prst="straightConnector1">
            <a:avLst/>
          </a:prstGeom>
          <a:noFill/>
          <a:ln w="9360">
            <a:solidFill>
              <a:srgbClr val="24247E"/>
            </a:solidFill>
            <a:round/>
            <a:headEnd type="arrow" w="med" len="med"/>
            <a:tailEnd type="arrow" w="med" len="med"/>
          </a:ln>
        </p:spPr>
      </p:cxnSp>
      <p:sp>
        <p:nvSpPr>
          <p:cNvPr id="23570" name="Rectangle 17"/>
          <p:cNvSpPr>
            <a:spLocks noChangeArrowheads="1"/>
          </p:cNvSpPr>
          <p:nvPr/>
        </p:nvSpPr>
        <p:spPr bwMode="auto">
          <a:xfrm>
            <a:off x="2773363" y="3992563"/>
            <a:ext cx="885825" cy="303212"/>
          </a:xfrm>
          <a:prstGeom prst="rect">
            <a:avLst/>
          </a:prstGeom>
          <a:noFill/>
          <a:ln w="9525">
            <a:noFill/>
            <a:round/>
            <a:headEnd/>
            <a:tailEnd/>
          </a:ln>
        </p:spPr>
        <p:txBody>
          <a:bodyPr wrap="none" lIns="90000" tIns="45000" rIns="90000" bIns="45000"/>
          <a:lstStyle/>
          <a:p>
            <a:pPr>
              <a:lnSpc>
                <a:spcPct val="100000"/>
              </a:lnSpc>
              <a:tabLst>
                <a:tab pos="449263" algn="l"/>
              </a:tabLst>
            </a:pPr>
            <a:r>
              <a:rPr lang="fr-FR" sz="1400">
                <a:solidFill>
                  <a:srgbClr val="000000"/>
                </a:solidFill>
                <a:latin typeface="Andalus" pitchFamily="18" charset="-78"/>
              </a:rPr>
              <a:t>5 m MAX</a:t>
            </a:r>
          </a:p>
        </p:txBody>
      </p:sp>
      <p:pic>
        <p:nvPicPr>
          <p:cNvPr id="23571" name="Picture 18"/>
          <p:cNvPicPr>
            <a:picLocks noChangeAspect="1" noChangeArrowheads="1"/>
          </p:cNvPicPr>
          <p:nvPr/>
        </p:nvPicPr>
        <p:blipFill>
          <a:blip r:embed="rId8" cstate="print"/>
          <a:srcRect/>
          <a:stretch>
            <a:fillRect/>
          </a:stretch>
        </p:blipFill>
        <p:spPr bwMode="auto">
          <a:xfrm rot="-9300000">
            <a:off x="6442075" y="3711575"/>
            <a:ext cx="1582738" cy="1344613"/>
          </a:xfrm>
          <a:prstGeom prst="rect">
            <a:avLst/>
          </a:prstGeom>
          <a:noFill/>
          <a:ln w="9525">
            <a:noFill/>
            <a:round/>
            <a:headEnd/>
            <a:tailEnd/>
          </a:ln>
        </p:spPr>
      </p:pic>
      <p:sp>
        <p:nvSpPr>
          <p:cNvPr id="23572" name="Rectangle 19"/>
          <p:cNvSpPr>
            <a:spLocks noChangeArrowheads="1"/>
          </p:cNvSpPr>
          <p:nvPr/>
        </p:nvSpPr>
        <p:spPr bwMode="auto">
          <a:xfrm>
            <a:off x="7742238" y="3940175"/>
            <a:ext cx="885825" cy="303213"/>
          </a:xfrm>
          <a:prstGeom prst="rect">
            <a:avLst/>
          </a:prstGeom>
          <a:noFill/>
          <a:ln w="9525">
            <a:noFill/>
            <a:round/>
            <a:headEnd/>
            <a:tailEnd/>
          </a:ln>
        </p:spPr>
        <p:txBody>
          <a:bodyPr wrap="none" lIns="90000" tIns="45000" rIns="90000" bIns="45000"/>
          <a:lstStyle/>
          <a:p>
            <a:pPr>
              <a:lnSpc>
                <a:spcPct val="100000"/>
              </a:lnSpc>
              <a:tabLst>
                <a:tab pos="449263" algn="l"/>
              </a:tabLst>
            </a:pPr>
            <a:r>
              <a:rPr lang="fr-FR" sz="1400">
                <a:solidFill>
                  <a:srgbClr val="000000"/>
                </a:solidFill>
                <a:latin typeface="Andalus" pitchFamily="18" charset="-78"/>
              </a:rPr>
              <a:t>5 m MAX</a:t>
            </a:r>
          </a:p>
        </p:txBody>
      </p:sp>
      <p:sp>
        <p:nvSpPr>
          <p:cNvPr id="23573" name="Rectangle 20"/>
          <p:cNvSpPr>
            <a:spLocks noChangeArrowheads="1"/>
          </p:cNvSpPr>
          <p:nvPr/>
        </p:nvSpPr>
        <p:spPr bwMode="auto">
          <a:xfrm>
            <a:off x="1908175" y="630238"/>
            <a:ext cx="5975350" cy="2962275"/>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595959"/>
                </a:solidFill>
                <a:latin typeface="Andalus" pitchFamily="18" charset="-78"/>
              </a:rPr>
              <a:t>Les paires torsadées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25602" name="Rectangle 2"/>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25603" name="Rectangle 3"/>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25604" name="Rectangle 4"/>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25605"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25606"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24584" name="Picture 7"/>
          <p:cNvPicPr>
            <a:picLocks noChangeAspect="1" noChangeArrowheads="1"/>
          </p:cNvPicPr>
          <p:nvPr/>
        </p:nvPicPr>
        <p:blipFill>
          <a:blip r:embed="rId3" cstate="print"/>
          <a:srcRect b="34235"/>
          <a:stretch>
            <a:fillRect/>
          </a:stretch>
        </p:blipFill>
        <p:spPr bwMode="auto">
          <a:xfrm>
            <a:off x="6702425" y="339725"/>
            <a:ext cx="2441575" cy="1871663"/>
          </a:xfrm>
          <a:prstGeom prst="rect">
            <a:avLst/>
          </a:prstGeom>
          <a:noFill/>
          <a:ln w="9525">
            <a:noFill/>
            <a:round/>
            <a:headEnd/>
            <a:tailEnd/>
          </a:ln>
        </p:spPr>
      </p:pic>
      <p:pic>
        <p:nvPicPr>
          <p:cNvPr id="24585" name="Picture 8"/>
          <p:cNvPicPr>
            <a:picLocks noChangeAspect="1" noChangeArrowheads="1"/>
          </p:cNvPicPr>
          <p:nvPr/>
        </p:nvPicPr>
        <p:blipFill>
          <a:blip r:embed="rId4" cstate="print"/>
          <a:srcRect r="34567"/>
          <a:stretch>
            <a:fillRect/>
          </a:stretch>
        </p:blipFill>
        <p:spPr bwMode="auto">
          <a:xfrm>
            <a:off x="0" y="1492250"/>
            <a:ext cx="1547813" cy="2232025"/>
          </a:xfrm>
          <a:prstGeom prst="rect">
            <a:avLst/>
          </a:prstGeom>
          <a:noFill/>
          <a:ln w="9525">
            <a:noFill/>
            <a:round/>
            <a:headEnd/>
            <a:tailEnd/>
          </a:ln>
        </p:spPr>
      </p:pic>
      <p:pic>
        <p:nvPicPr>
          <p:cNvPr id="24586" name="Picture 9"/>
          <p:cNvPicPr>
            <a:picLocks noChangeAspect="1" noChangeArrowheads="1"/>
          </p:cNvPicPr>
          <p:nvPr/>
        </p:nvPicPr>
        <p:blipFill>
          <a:blip r:embed="rId5" cstate="print"/>
          <a:srcRect/>
          <a:stretch>
            <a:fillRect/>
          </a:stretch>
        </p:blipFill>
        <p:spPr bwMode="auto">
          <a:xfrm>
            <a:off x="1979613" y="1131590"/>
            <a:ext cx="1247775" cy="1871662"/>
          </a:xfrm>
          <a:prstGeom prst="rect">
            <a:avLst/>
          </a:prstGeom>
          <a:noFill/>
          <a:ln w="9525">
            <a:noFill/>
            <a:round/>
            <a:headEnd/>
            <a:tailEnd/>
          </a:ln>
        </p:spPr>
      </p:pic>
      <p:pic>
        <p:nvPicPr>
          <p:cNvPr id="24587" name="Picture 10"/>
          <p:cNvPicPr>
            <a:picLocks noChangeAspect="1" noChangeArrowheads="1"/>
          </p:cNvPicPr>
          <p:nvPr/>
        </p:nvPicPr>
        <p:blipFill>
          <a:blip r:embed="rId6" cstate="print"/>
          <a:srcRect/>
          <a:stretch>
            <a:fillRect/>
          </a:stretch>
        </p:blipFill>
        <p:spPr bwMode="auto">
          <a:xfrm>
            <a:off x="7092950" y="2355850"/>
            <a:ext cx="1825625" cy="1878013"/>
          </a:xfrm>
          <a:prstGeom prst="rect">
            <a:avLst/>
          </a:prstGeom>
          <a:noFill/>
          <a:ln w="9525">
            <a:noFill/>
            <a:round/>
            <a:headEnd/>
            <a:tailEnd/>
          </a:ln>
        </p:spPr>
      </p:pic>
      <p:pic>
        <p:nvPicPr>
          <p:cNvPr id="24588" name="Picture 11"/>
          <p:cNvPicPr>
            <a:picLocks noChangeAspect="1" noChangeArrowheads="1"/>
          </p:cNvPicPr>
          <p:nvPr/>
        </p:nvPicPr>
        <p:blipFill>
          <a:blip r:embed="rId7" cstate="print"/>
          <a:srcRect l="48169" t="7446" b="47755"/>
          <a:stretch>
            <a:fillRect/>
          </a:stretch>
        </p:blipFill>
        <p:spPr bwMode="auto">
          <a:xfrm>
            <a:off x="3276600" y="1203027"/>
            <a:ext cx="1238250" cy="1295400"/>
          </a:xfrm>
          <a:prstGeom prst="rect">
            <a:avLst/>
          </a:prstGeom>
          <a:noFill/>
          <a:ln w="9525">
            <a:noFill/>
            <a:round/>
            <a:headEnd/>
            <a:tailEnd/>
          </a:ln>
        </p:spPr>
      </p:pic>
      <p:pic>
        <p:nvPicPr>
          <p:cNvPr id="24589" name="Picture 12"/>
          <p:cNvPicPr>
            <a:picLocks noChangeAspect="1" noChangeArrowheads="1"/>
          </p:cNvPicPr>
          <p:nvPr/>
        </p:nvPicPr>
        <p:blipFill>
          <a:blip r:embed="rId8" cstate="print"/>
          <a:srcRect/>
          <a:stretch>
            <a:fillRect/>
          </a:stretch>
        </p:blipFill>
        <p:spPr bwMode="auto">
          <a:xfrm>
            <a:off x="4643438" y="1203027"/>
            <a:ext cx="1727200" cy="1522413"/>
          </a:xfrm>
          <a:prstGeom prst="rect">
            <a:avLst/>
          </a:prstGeom>
          <a:noFill/>
          <a:ln w="9525">
            <a:noFill/>
            <a:round/>
            <a:headEnd/>
            <a:tailEnd/>
          </a:ln>
        </p:spPr>
      </p:pic>
      <p:pic>
        <p:nvPicPr>
          <p:cNvPr id="24590" name="Picture 13"/>
          <p:cNvPicPr>
            <a:picLocks noChangeAspect="1" noChangeArrowheads="1"/>
          </p:cNvPicPr>
          <p:nvPr/>
        </p:nvPicPr>
        <p:blipFill>
          <a:blip r:embed="rId9" cstate="print"/>
          <a:srcRect/>
          <a:stretch>
            <a:fillRect/>
          </a:stretch>
        </p:blipFill>
        <p:spPr bwMode="auto">
          <a:xfrm>
            <a:off x="5724128" y="2499742"/>
            <a:ext cx="1511300" cy="1627187"/>
          </a:xfrm>
          <a:prstGeom prst="rect">
            <a:avLst/>
          </a:prstGeom>
          <a:noFill/>
          <a:ln w="9525">
            <a:noFill/>
            <a:round/>
            <a:headEnd/>
            <a:tailEnd/>
          </a:ln>
        </p:spPr>
      </p:pic>
      <p:sp>
        <p:nvSpPr>
          <p:cNvPr id="24591" name="Rectangle 14"/>
          <p:cNvSpPr>
            <a:spLocks noChangeArrowheads="1"/>
          </p:cNvSpPr>
          <p:nvPr/>
        </p:nvSpPr>
        <p:spPr bwMode="auto">
          <a:xfrm>
            <a:off x="2051050" y="3435350"/>
            <a:ext cx="4572000" cy="1306513"/>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r>
              <a:rPr lang="fr-FR" sz="1600" dirty="0">
                <a:solidFill>
                  <a:srgbClr val="000000"/>
                </a:solidFill>
                <a:latin typeface="Andalus" pitchFamily="18" charset="-78"/>
              </a:rPr>
              <a:t>Règles à respecter :</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Lst>
            </a:pPr>
            <a:r>
              <a:rPr lang="fr-FR" sz="1600" dirty="0">
                <a:solidFill>
                  <a:srgbClr val="000000"/>
                </a:solidFill>
                <a:latin typeface="Andalus" pitchFamily="18" charset="-78"/>
              </a:rPr>
              <a:t>Ne pas dénuder le câble sur plus de 20mm.</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Lst>
            </a:pPr>
            <a:r>
              <a:rPr lang="fr-FR" sz="1600" dirty="0">
                <a:solidFill>
                  <a:srgbClr val="000000"/>
                </a:solidFill>
                <a:latin typeface="Andalus" pitchFamily="18" charset="-78"/>
              </a:rPr>
              <a:t>Ne pas </a:t>
            </a:r>
            <a:r>
              <a:rPr lang="fr-FR" sz="1600" dirty="0" err="1">
                <a:solidFill>
                  <a:srgbClr val="000000"/>
                </a:solidFill>
                <a:latin typeface="Andalus" pitchFamily="18" charset="-78"/>
              </a:rPr>
              <a:t>détorsader</a:t>
            </a:r>
            <a:r>
              <a:rPr lang="fr-FR" sz="1600" dirty="0">
                <a:solidFill>
                  <a:srgbClr val="000000"/>
                </a:solidFill>
                <a:latin typeface="Andalus" pitchFamily="18" charset="-78"/>
              </a:rPr>
              <a:t> les paires sur plus de 13mm.</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Lst>
            </a:pPr>
            <a:r>
              <a:rPr lang="fr-FR" sz="1600" dirty="0">
                <a:solidFill>
                  <a:srgbClr val="000000"/>
                </a:solidFill>
                <a:latin typeface="Andalus" pitchFamily="18" charset="-78"/>
              </a:rPr>
              <a:t>Couper droit</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Lst>
            </a:pPr>
            <a:r>
              <a:rPr lang="fr-FR" sz="1600" dirty="0">
                <a:solidFill>
                  <a:srgbClr val="000000"/>
                </a:solidFill>
                <a:latin typeface="Andalus" pitchFamily="18" charset="-78"/>
              </a:rPr>
              <a:t>Disposer les fils dans l’ordre des couleurs.</a:t>
            </a:r>
          </a:p>
        </p:txBody>
      </p:sp>
      <p:sp>
        <p:nvSpPr>
          <p:cNvPr id="24592" name="Rectangle 15"/>
          <p:cNvSpPr>
            <a:spLocks noChangeArrowheads="1"/>
          </p:cNvSpPr>
          <p:nvPr/>
        </p:nvSpPr>
        <p:spPr bwMode="auto">
          <a:xfrm>
            <a:off x="1908175" y="630238"/>
            <a:ext cx="5975350" cy="2962275"/>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595959"/>
                </a:solidFill>
                <a:latin typeface="Andalus" pitchFamily="18" charset="-78"/>
              </a:rPr>
              <a:t>Les paires torsadées </a:t>
            </a:r>
            <a:r>
              <a:rPr lang="fr-FR" i="1">
                <a:solidFill>
                  <a:srgbClr val="595959"/>
                </a:solidFill>
                <a:latin typeface="Andalus" pitchFamily="18" charset="-78"/>
              </a:rPr>
              <a:t>câblage des RJ45</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 &amp; II du model OSI</a:t>
            </a:r>
          </a:p>
        </p:txBody>
      </p:sp>
      <p:grpSp>
        <p:nvGrpSpPr>
          <p:cNvPr id="25603" name="Groupe 7"/>
          <p:cNvGrpSpPr>
            <a:grpSpLocks/>
          </p:cNvGrpSpPr>
          <p:nvPr/>
        </p:nvGrpSpPr>
        <p:grpSpPr bwMode="auto">
          <a:xfrm>
            <a:off x="107950" y="214313"/>
            <a:ext cx="1368425" cy="1196975"/>
            <a:chOff x="1212850" y="812800"/>
            <a:chExt cx="4851400" cy="4109442"/>
          </a:xfrm>
        </p:grpSpPr>
        <p:sp>
          <p:nvSpPr>
            <p:cNvPr id="9"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0"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1" name="Rectangle 5"/>
            <p:cNvSpPr>
              <a:spLocks/>
            </p:cNvSpPr>
            <p:nvPr/>
          </p:nvSpPr>
          <p:spPr bwMode="auto">
            <a:xfrm>
              <a:off x="1212850" y="2545992"/>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sp>
          <p:nvSpPr>
            <p:cNvPr id="12" name="Rectangle 6"/>
            <p:cNvSpPr>
              <a:spLocks/>
            </p:cNvSpPr>
            <p:nvPr/>
          </p:nvSpPr>
          <p:spPr bwMode="auto">
            <a:xfrm>
              <a:off x="1212850" y="1618620"/>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3" name="Rectangle 7"/>
            <p:cNvSpPr>
              <a:spLocks/>
            </p:cNvSpPr>
            <p:nvPr/>
          </p:nvSpPr>
          <p:spPr bwMode="auto">
            <a:xfrm>
              <a:off x="1212850" y="812800"/>
              <a:ext cx="4851399"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graphicFrame>
        <p:nvGraphicFramePr>
          <p:cNvPr id="15" name="Group 3"/>
          <p:cNvGraphicFramePr>
            <a:graphicFrameLocks noGrp="1"/>
          </p:cNvGraphicFramePr>
          <p:nvPr/>
        </p:nvGraphicFramePr>
        <p:xfrm>
          <a:off x="2339752" y="1491630"/>
          <a:ext cx="5983864" cy="2875405"/>
        </p:xfrm>
        <a:graphic>
          <a:graphicData uri="http://schemas.openxmlformats.org/drawingml/2006/table">
            <a:tbl>
              <a:tblPr>
                <a:tableStyleId>{616DA210-FB5B-4158-B5E0-FEB733F419BA}</a:tableStyleId>
              </a:tblPr>
              <a:tblGrid>
                <a:gridCol w="1495966">
                  <a:extLst>
                    <a:ext uri="{9D8B030D-6E8A-4147-A177-3AD203B41FA5}">
                      <a16:colId xmlns:a16="http://schemas.microsoft.com/office/drawing/2014/main" val="20000"/>
                    </a:ext>
                  </a:extLst>
                </a:gridCol>
                <a:gridCol w="1495966">
                  <a:extLst>
                    <a:ext uri="{9D8B030D-6E8A-4147-A177-3AD203B41FA5}">
                      <a16:colId xmlns:a16="http://schemas.microsoft.com/office/drawing/2014/main" val="20001"/>
                    </a:ext>
                  </a:extLst>
                </a:gridCol>
                <a:gridCol w="1495966">
                  <a:extLst>
                    <a:ext uri="{9D8B030D-6E8A-4147-A177-3AD203B41FA5}">
                      <a16:colId xmlns:a16="http://schemas.microsoft.com/office/drawing/2014/main" val="20002"/>
                    </a:ext>
                  </a:extLst>
                </a:gridCol>
                <a:gridCol w="1495966">
                  <a:extLst>
                    <a:ext uri="{9D8B030D-6E8A-4147-A177-3AD203B41FA5}">
                      <a16:colId xmlns:a16="http://schemas.microsoft.com/office/drawing/2014/main" val="20003"/>
                    </a:ext>
                  </a:extLst>
                </a:gridCol>
              </a:tblGrid>
              <a:tr h="3313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solidFill>
                              <a:sysClr val="windowText" lastClr="000000"/>
                            </a:solidFill>
                          </a:ln>
                          <a:effectLst/>
                          <a:latin typeface="Andalus" pitchFamily="18" charset="-78"/>
                          <a:cs typeface="Andalus" pitchFamily="18" charset="-78"/>
                        </a:rPr>
                        <a:t>CAT 5</a:t>
                      </a:r>
                      <a:endParaRPr kumimoji="0" lang="fr-FR" sz="18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solidFill>
                              <a:sysClr val="windowText" lastClr="000000"/>
                            </a:solidFill>
                          </a:ln>
                          <a:effectLst/>
                          <a:latin typeface="Andalus" pitchFamily="18" charset="-78"/>
                          <a:cs typeface="Andalus" pitchFamily="18" charset="-78"/>
                        </a:rPr>
                        <a:t>CAT 6</a:t>
                      </a:r>
                      <a:endParaRPr kumimoji="0" lang="fr-FR" sz="18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solidFill>
                              <a:sysClr val="windowText" lastClr="000000"/>
                            </a:solidFill>
                          </a:ln>
                          <a:effectLst/>
                          <a:latin typeface="Andalus" pitchFamily="18" charset="-78"/>
                          <a:cs typeface="Andalus" pitchFamily="18" charset="-78"/>
                        </a:rPr>
                        <a:t>CAT7</a:t>
                      </a:r>
                      <a:endParaRPr kumimoji="0" lang="fr-FR" sz="18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extLst>
                  <a:ext uri="{0D108BD9-81ED-4DB2-BD59-A6C34878D82A}">
                    <a16:rowId xmlns:a16="http://schemas.microsoft.com/office/drawing/2014/main" val="10000"/>
                  </a:ext>
                </a:extLst>
              </a:tr>
              <a:tr h="536014">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10 Base T</a:t>
                      </a:r>
                      <a:br>
                        <a:rPr kumimoji="0" lang="fr-FR" sz="1400" b="0" u="none" strike="noStrike" cap="none" normalizeH="0" baseline="0" noProof="0" dirty="0">
                          <a:ln>
                            <a:solidFill>
                              <a:sysClr val="windowText" lastClr="000000"/>
                            </a:solidFill>
                          </a:ln>
                          <a:effectLst/>
                          <a:latin typeface="Andalus" pitchFamily="18" charset="-78"/>
                          <a:cs typeface="Andalus" pitchFamily="18" charset="-78"/>
                        </a:rPr>
                      </a:b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10 Mb/s</a:t>
                      </a:r>
                      <a:endParaRPr kumimoji="0" lang="fr-FR" sz="16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1"/>
                  </a:ext>
                </a:extLst>
              </a:tr>
              <a:tr h="660327">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100 Base TX</a:t>
                      </a:r>
                      <a:br>
                        <a:rPr kumimoji="0" lang="fr-FR" sz="1400" b="0" u="none" strike="noStrike" cap="none" normalizeH="0" baseline="0" noProof="0" dirty="0">
                          <a:ln>
                            <a:solidFill>
                              <a:sysClr val="windowText" lastClr="000000"/>
                            </a:solidFill>
                          </a:ln>
                          <a:effectLst/>
                          <a:latin typeface="Andalus" pitchFamily="18" charset="-78"/>
                          <a:cs typeface="Andalus" pitchFamily="18" charset="-78"/>
                        </a:rPr>
                      </a:b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100 Mb/s</a:t>
                      </a:r>
                      <a:endParaRPr kumimoji="0" lang="fr-FR" sz="16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OUI</a:t>
                      </a:r>
                      <a:b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b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(100m env.)</a:t>
                      </a:r>
                      <a:endParaRPr kumimoji="0" lang="fr-FR" sz="1800" b="0" i="0" u="none" strike="noStrike" cap="none" normalizeH="0" baseline="0" noProof="0" dirty="0">
                        <a:ln>
                          <a:noFill/>
                        </a:ln>
                        <a:solidFill>
                          <a:schemeClr val="accent6">
                            <a:lumMod val="75000"/>
                          </a:schemeClr>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2"/>
                  </a:ext>
                </a:extLst>
              </a:tr>
              <a:tr h="600636">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1000 Base T</a:t>
                      </a:r>
                      <a:br>
                        <a:rPr kumimoji="0" lang="fr-FR" sz="1400" b="0" u="none" strike="noStrike" cap="none" normalizeH="0" baseline="0" noProof="0" dirty="0">
                          <a:ln>
                            <a:solidFill>
                              <a:sysClr val="windowText" lastClr="000000"/>
                            </a:solidFill>
                          </a:ln>
                          <a:effectLst/>
                          <a:latin typeface="Andalus" pitchFamily="18" charset="-78"/>
                          <a:cs typeface="Andalus" pitchFamily="18" charset="-78"/>
                        </a:rPr>
                      </a:b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1Gb/s</a:t>
                      </a:r>
                      <a:endParaRPr kumimoji="0" lang="fr-FR" sz="16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OUI </a:t>
                      </a:r>
                      <a:b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b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(10m max.)</a:t>
                      </a:r>
                      <a:endParaRPr kumimoji="0" lang="fr-FR" sz="1800" b="0" i="0" u="none" strike="noStrike" cap="none" normalizeH="0" baseline="0" noProof="0" dirty="0">
                        <a:ln>
                          <a:noFill/>
                        </a:ln>
                        <a:solidFill>
                          <a:schemeClr val="accent6">
                            <a:lumMod val="75000"/>
                          </a:schemeClr>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OUI</a:t>
                      </a:r>
                      <a:b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b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(-100m env.)</a:t>
                      </a:r>
                      <a:endParaRPr kumimoji="0" lang="fr-FR" sz="1800" b="0" i="0" u="none" strike="noStrike" cap="none" normalizeH="0" baseline="0" noProof="0" dirty="0">
                        <a:ln>
                          <a:noFill/>
                        </a:ln>
                        <a:solidFill>
                          <a:schemeClr val="accent6">
                            <a:lumMod val="75000"/>
                          </a:schemeClr>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OUI</a:t>
                      </a:r>
                      <a:b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br>
                      <a:r>
                        <a:rPr kumimoji="0" lang="fr-FR" sz="1600" b="0" u="none" strike="noStrike" cap="none" normalizeH="0" baseline="0" noProof="0" dirty="0">
                          <a:ln>
                            <a:noFill/>
                          </a:ln>
                          <a:solidFill>
                            <a:schemeClr val="accent6">
                              <a:lumMod val="75000"/>
                            </a:schemeClr>
                          </a:solidFill>
                          <a:effectLst/>
                          <a:latin typeface="Andalus" pitchFamily="18" charset="-78"/>
                          <a:cs typeface="Andalus" pitchFamily="18" charset="-78"/>
                        </a:rPr>
                        <a:t>(+100m env.)</a:t>
                      </a:r>
                      <a:endParaRPr kumimoji="0" lang="fr-FR" sz="1800" b="0" i="0" u="none" strike="noStrike" cap="none" normalizeH="0" baseline="0" noProof="0" dirty="0">
                        <a:ln>
                          <a:noFill/>
                        </a:ln>
                        <a:solidFill>
                          <a:schemeClr val="accent6">
                            <a:lumMod val="75000"/>
                          </a:schemeClr>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3"/>
                  </a:ext>
                </a:extLst>
              </a:tr>
              <a:tr h="415798">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VDI Téléphone</a:t>
                      </a:r>
                      <a:endParaRPr kumimoji="0" lang="fr-FR" sz="16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4"/>
                  </a:ext>
                </a:extLst>
              </a:tr>
              <a:tr h="331315">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400" b="0" u="none" strike="noStrike" cap="none" normalizeH="0" baseline="0" noProof="0" dirty="0">
                          <a:ln>
                            <a:solidFill>
                              <a:sysClr val="windowText" lastClr="000000"/>
                            </a:solidFill>
                          </a:ln>
                          <a:effectLst/>
                          <a:latin typeface="Andalus" pitchFamily="18" charset="-78"/>
                          <a:cs typeface="Andalus" pitchFamily="18" charset="-78"/>
                        </a:rPr>
                        <a:t>VDI UHF</a:t>
                      </a:r>
                      <a:endParaRPr kumimoji="0" lang="fr-FR" sz="1600" b="0" i="0" u="none" strike="noStrike" cap="none" normalizeH="0" baseline="0" noProof="0" dirty="0">
                        <a:ln>
                          <a:solidFill>
                            <a:sysClr val="windowText" lastClr="000000"/>
                          </a:solid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FF0000"/>
                          </a:solidFill>
                          <a:effectLst/>
                          <a:latin typeface="Andalus" pitchFamily="18" charset="-78"/>
                          <a:cs typeface="Andalus" pitchFamily="18" charset="-78"/>
                        </a:rPr>
                        <a:t>NON</a:t>
                      </a:r>
                      <a:endParaRPr kumimoji="0" lang="fr-FR" sz="18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FF0000"/>
                          </a:solidFill>
                          <a:effectLst/>
                          <a:latin typeface="Andalus" pitchFamily="18" charset="-78"/>
                          <a:cs typeface="Andalus" pitchFamily="18" charset="-78"/>
                        </a:rPr>
                        <a:t>NON</a:t>
                      </a:r>
                      <a:endParaRPr kumimoji="0" lang="fr-FR" sz="18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solidFill>
                            <a:srgbClr val="00B050"/>
                          </a:solidFill>
                          <a:effectLst/>
                          <a:latin typeface="Andalus" pitchFamily="18" charset="-78"/>
                          <a:cs typeface="Andalus" pitchFamily="18" charset="-78"/>
                        </a:rPr>
                        <a:t>OUI</a:t>
                      </a:r>
                      <a:endParaRPr kumimoji="0" lang="fr-FR" sz="1800" b="0" i="0" u="none" strike="noStrike" cap="none" normalizeH="0" baseline="0" noProof="0" dirty="0">
                        <a:ln>
                          <a:noFill/>
                        </a:ln>
                        <a:solidFill>
                          <a:srgbClr val="00B050"/>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5"/>
                  </a:ext>
                </a:extLst>
              </a:tr>
            </a:tbl>
          </a:graphicData>
        </a:graphic>
      </p:graphicFrame>
      <p:pic>
        <p:nvPicPr>
          <p:cNvPr id="25605" name="Picture 6" descr="http://media.ldlc.com/ld3/300/2005/LD0000477938.jpg"/>
          <p:cNvPicPr>
            <a:picLocks noChangeAspect="1" noChangeArrowheads="1"/>
          </p:cNvPicPr>
          <p:nvPr/>
        </p:nvPicPr>
        <p:blipFill>
          <a:blip r:embed="rId3" cstate="print">
            <a:clrChange>
              <a:clrFrom>
                <a:srgbClr val="FFFFFF"/>
              </a:clrFrom>
              <a:clrTo>
                <a:srgbClr val="FFFFFF">
                  <a:alpha val="0"/>
                </a:srgbClr>
              </a:clrTo>
            </a:clrChange>
          </a:blip>
          <a:srcRect l="34579"/>
          <a:stretch>
            <a:fillRect/>
          </a:stretch>
        </p:blipFill>
        <p:spPr bwMode="auto">
          <a:xfrm>
            <a:off x="0" y="1492250"/>
            <a:ext cx="1547813" cy="2232025"/>
          </a:xfrm>
          <a:prstGeom prst="rect">
            <a:avLst/>
          </a:prstGeom>
          <a:noFill/>
          <a:ln w="9525">
            <a:noFill/>
            <a:miter lim="800000"/>
            <a:headEnd/>
            <a:tailEnd/>
          </a:ln>
        </p:spPr>
      </p:pic>
      <p:sp>
        <p:nvSpPr>
          <p:cNvPr id="14" name="Espace réservé du contenu 4"/>
          <p:cNvSpPr txBox="1">
            <a:spLocks/>
          </p:cNvSpPr>
          <p:nvPr/>
        </p:nvSpPr>
        <p:spPr>
          <a:xfrm>
            <a:off x="1908175" y="630238"/>
            <a:ext cx="5976938"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dirty="0">
                <a:solidFill>
                  <a:schemeClr val="tx1">
                    <a:lumMod val="65000"/>
                    <a:lumOff val="35000"/>
                  </a:schemeClr>
                </a:solidFill>
              </a:rPr>
              <a:t>Les paires torsadées </a:t>
            </a:r>
            <a:r>
              <a:rPr lang="fr-FR" i="1" dirty="0">
                <a:solidFill>
                  <a:schemeClr val="tx1">
                    <a:lumMod val="65000"/>
                    <a:lumOff val="35000"/>
                  </a:schemeClr>
                </a:solidFill>
              </a:rPr>
              <a:t>les débits &amp; les catégories</a:t>
            </a:r>
          </a:p>
          <a:p>
            <a:pPr>
              <a:buFont typeface="Arial" panose="020B0604020202020204" pitchFamily="34" charset="0"/>
              <a:buChar char="•"/>
              <a:defRPr/>
            </a:pPr>
            <a:endParaRPr lang="fr-FR" kern="0" dirty="0">
              <a:solidFill>
                <a:schemeClr val="tx1">
                  <a:lumMod val="65000"/>
                  <a:lumOff val="3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9388" y="1779588"/>
            <a:ext cx="2447925" cy="2232025"/>
          </a:xfrm>
          <a:prstGeom prst="rect">
            <a:avLst/>
          </a:prstGeom>
          <a:noFill/>
          <a:ln w="9525">
            <a:noFill/>
            <a:miter lim="800000"/>
            <a:headEnd/>
            <a:tailEnd/>
          </a:ln>
        </p:spPr>
      </p:pic>
      <p:sp>
        <p:nvSpPr>
          <p:cNvPr id="5" name="Espace réservé du contenu 4"/>
          <p:cNvSpPr>
            <a:spLocks noGrp="1"/>
          </p:cNvSpPr>
          <p:nvPr>
            <p:ph sz="half" idx="2"/>
          </p:nvPr>
        </p:nvSpPr>
        <p:spPr>
          <a:xfrm>
            <a:off x="2771775" y="1058863"/>
            <a:ext cx="5976938" cy="2963862"/>
          </a:xfrm>
        </p:spPr>
        <p:txBody>
          <a:bodyPr>
            <a:normAutofit fontScale="92500"/>
          </a:bodyPr>
          <a:lstStyle/>
          <a:p>
            <a:pPr marL="0" indent="0">
              <a:buFont typeface="Wingdings" panose="05000000000000000000" pitchFamily="2" charset="2"/>
              <a:buNone/>
              <a:defRPr/>
            </a:pPr>
            <a:r>
              <a:rPr lang="fr-FR" sz="1800" dirty="0"/>
              <a:t>Le hub est un simple </a:t>
            </a:r>
            <a:r>
              <a:rPr lang="fr-FR" sz="1800" b="1" dirty="0">
                <a:solidFill>
                  <a:srgbClr val="FF0000"/>
                </a:solidFill>
              </a:rPr>
              <a:t>concentrateur </a:t>
            </a:r>
            <a:r>
              <a:rPr lang="fr-FR" sz="1800" dirty="0"/>
              <a:t>: </a:t>
            </a:r>
          </a:p>
          <a:p>
            <a:pPr>
              <a:buFont typeface="Wingdings" panose="05000000000000000000" pitchFamily="2" charset="2"/>
              <a:buBlip>
                <a:blip r:embed="rId3"/>
              </a:buBlip>
              <a:defRPr/>
            </a:pPr>
            <a:r>
              <a:rPr lang="fr-FR" sz="1800" dirty="0"/>
              <a:t>Il reçoit les données par un de ses ports et les retransmet à </a:t>
            </a:r>
            <a:r>
              <a:rPr lang="fr-FR" sz="1800" b="1" u="sng" dirty="0">
                <a:effectLst>
                  <a:outerShdw blurRad="38100" dist="38100" dir="2700000" algn="tl">
                    <a:srgbClr val="000000">
                      <a:alpha val="43137"/>
                    </a:srgbClr>
                  </a:outerShdw>
                </a:effectLst>
              </a:rPr>
              <a:t>l’ensemble</a:t>
            </a:r>
            <a:r>
              <a:rPr lang="fr-FR" sz="1800" dirty="0"/>
              <a:t> des ordinateurs qui lui sont connectés.</a:t>
            </a:r>
            <a:r>
              <a:rPr lang="fr-FR" sz="1800" b="1" dirty="0"/>
              <a:t> </a:t>
            </a:r>
          </a:p>
          <a:p>
            <a:pPr marL="0" indent="0">
              <a:buFont typeface="Wingdings" panose="05000000000000000000" pitchFamily="2" charset="2"/>
              <a:buNone/>
              <a:defRPr/>
            </a:pPr>
            <a:endParaRPr lang="fr-FR" sz="1800" b="1" dirty="0"/>
          </a:p>
          <a:p>
            <a:pPr>
              <a:buFont typeface="Wingdings" panose="05000000000000000000" pitchFamily="2" charset="2"/>
              <a:buBlip>
                <a:blip r:embed="rId3"/>
              </a:buBlip>
              <a:defRPr/>
            </a:pPr>
            <a:r>
              <a:rPr lang="fr-FR" sz="1800" dirty="0"/>
              <a:t>Il est incapable de filtrer les données et envoie tout ce qu'il reçoit sans distinction aucune.</a:t>
            </a:r>
          </a:p>
          <a:p>
            <a:pPr marL="0" indent="0">
              <a:buFont typeface="Wingdings" panose="05000000000000000000" pitchFamily="2" charset="2"/>
              <a:buNone/>
              <a:defRPr/>
            </a:pPr>
            <a:endParaRPr lang="fr-FR" sz="1800" dirty="0"/>
          </a:p>
          <a:p>
            <a:pPr>
              <a:buFont typeface="Wingdings" panose="05000000000000000000" pitchFamily="2" charset="2"/>
              <a:buBlip>
                <a:blip r:embed="rId3"/>
              </a:buBlip>
              <a:defRPr/>
            </a:pPr>
            <a:r>
              <a:rPr lang="fr-FR" sz="1800" dirty="0"/>
              <a:t>Le hub sert aussi de rehausseur de signal et permet de rétablir le signal réseau lorsque se dernier se perd.</a:t>
            </a:r>
          </a:p>
          <a:p>
            <a:pPr>
              <a:defRPr/>
            </a:pPr>
            <a:endParaRPr lang="fr-FR" dirty="0"/>
          </a:p>
        </p:txBody>
      </p:sp>
      <p:sp>
        <p:nvSpPr>
          <p:cNvPr id="4" name="Titre 3"/>
          <p:cNvSpPr>
            <a:spLocks noGrp="1"/>
          </p:cNvSpPr>
          <p:nvPr>
            <p:ph type="title"/>
          </p:nvPr>
        </p:nvSpPr>
        <p:spPr/>
        <p:txBody>
          <a:bodyPr/>
          <a:lstStyle/>
          <a:p>
            <a:pPr>
              <a:buFont typeface="Times New Roman" pitchFamily="16" charset="0"/>
              <a:buNone/>
              <a:defRPr/>
            </a:pPr>
            <a:r>
              <a:rPr lang="fr-FR" dirty="0"/>
              <a:t>Couche I &amp; II du model OSI</a:t>
            </a:r>
          </a:p>
        </p:txBody>
      </p:sp>
      <p:sp>
        <p:nvSpPr>
          <p:cNvPr id="32" name="Flèche vers le bas 31"/>
          <p:cNvSpPr/>
          <p:nvPr/>
        </p:nvSpPr>
        <p:spPr bwMode="auto">
          <a:xfrm>
            <a:off x="1403648" y="2427734"/>
            <a:ext cx="85904" cy="700313"/>
          </a:xfrm>
          <a:prstGeom prst="downArrow">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3" name="Flèche vers le bas 32"/>
          <p:cNvSpPr/>
          <p:nvPr/>
        </p:nvSpPr>
        <p:spPr bwMode="auto">
          <a:xfrm rot="5400000">
            <a:off x="810344" y="2877022"/>
            <a:ext cx="87539" cy="773139"/>
          </a:xfrm>
          <a:prstGeom prst="downArrow">
            <a:avLst/>
          </a:prstGeom>
          <a:solidFill>
            <a:srgbClr val="00B050"/>
          </a:solidFill>
          <a:ln w="6350">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4" name="Flèche vers le bas 33"/>
          <p:cNvSpPr/>
          <p:nvPr/>
        </p:nvSpPr>
        <p:spPr bwMode="auto">
          <a:xfrm>
            <a:off x="1691680" y="3291830"/>
            <a:ext cx="85904" cy="393926"/>
          </a:xfrm>
          <a:prstGeom prst="downArrow">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5" name="Flèche vers le bas 34"/>
          <p:cNvSpPr/>
          <p:nvPr/>
        </p:nvSpPr>
        <p:spPr bwMode="auto">
          <a:xfrm rot="5400000">
            <a:off x="1639067" y="3560467"/>
            <a:ext cx="87539" cy="558378"/>
          </a:xfrm>
          <a:prstGeom prst="downArrow">
            <a:avLst/>
          </a:prstGeom>
          <a:solidFill>
            <a:srgbClr val="00B050"/>
          </a:solidFill>
          <a:ln w="6350">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18" name="Flèche vers le bas 17"/>
          <p:cNvSpPr/>
          <p:nvPr/>
        </p:nvSpPr>
        <p:spPr bwMode="auto">
          <a:xfrm>
            <a:off x="395536" y="2427734"/>
            <a:ext cx="85904" cy="700313"/>
          </a:xfrm>
          <a:prstGeom prst="downArrow">
            <a:avLst/>
          </a:prstGeom>
          <a:solidFill>
            <a:schemeClr val="accent2"/>
          </a:solidFill>
          <a:ln w="6350">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19" name="Flèche vers le bas 18"/>
          <p:cNvSpPr/>
          <p:nvPr/>
        </p:nvSpPr>
        <p:spPr bwMode="auto">
          <a:xfrm flipV="1">
            <a:off x="1403648" y="2571750"/>
            <a:ext cx="80903" cy="639865"/>
          </a:xfrm>
          <a:prstGeom prst="downArrow">
            <a:avLst/>
          </a:prstGeom>
          <a:solidFill>
            <a:schemeClr val="accent6"/>
          </a:solidFill>
          <a:ln w="6350">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0" name="Flèche vers le bas 19"/>
          <p:cNvSpPr/>
          <p:nvPr/>
        </p:nvSpPr>
        <p:spPr bwMode="auto">
          <a:xfrm flipV="1">
            <a:off x="1691680" y="3291830"/>
            <a:ext cx="72008" cy="432048"/>
          </a:xfrm>
          <a:prstGeom prst="downArrow">
            <a:avLst/>
          </a:prstGeom>
          <a:solidFill>
            <a:schemeClr val="accent6"/>
          </a:solidFill>
          <a:ln w="6350">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1" name="Flèche vers le bas 20"/>
          <p:cNvSpPr/>
          <p:nvPr/>
        </p:nvSpPr>
        <p:spPr bwMode="auto">
          <a:xfrm rot="5400000" flipV="1">
            <a:off x="1628515" y="3643029"/>
            <a:ext cx="72009" cy="377726"/>
          </a:xfrm>
          <a:prstGeom prst="downArrow">
            <a:avLst/>
          </a:prstGeom>
          <a:solidFill>
            <a:schemeClr val="accent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a:buFont typeface="Times New Roman" pitchFamily="16" charset="0"/>
              <a:buNone/>
              <a:defRPr/>
            </a:pPr>
            <a:endParaRPr lang="fr-FR" sz="2400" dirty="0">
              <a:solidFill>
                <a:schemeClr val="tx1"/>
              </a:solidFill>
              <a:ea typeface="ＭＳ Ｐゴシック" pitchFamily="-128" charset="-128"/>
            </a:endParaRPr>
          </a:p>
        </p:txBody>
      </p:sp>
      <p:grpSp>
        <p:nvGrpSpPr>
          <p:cNvPr id="27677" name="Groupe 21"/>
          <p:cNvGrpSpPr>
            <a:grpSpLocks/>
          </p:cNvGrpSpPr>
          <p:nvPr/>
        </p:nvGrpSpPr>
        <p:grpSpPr bwMode="auto">
          <a:xfrm>
            <a:off x="107950" y="214313"/>
            <a:ext cx="1368425" cy="1196975"/>
            <a:chOff x="1212850" y="812800"/>
            <a:chExt cx="4851400" cy="4109442"/>
          </a:xfrm>
        </p:grpSpPr>
        <p:sp>
          <p:nvSpPr>
            <p:cNvPr id="2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2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25" name="Rectangle 5"/>
            <p:cNvSpPr>
              <a:spLocks/>
            </p:cNvSpPr>
            <p:nvPr/>
          </p:nvSpPr>
          <p:spPr bwMode="auto">
            <a:xfrm>
              <a:off x="1212850" y="2545992"/>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sp>
          <p:nvSpPr>
            <p:cNvPr id="26" name="Rectangle 6"/>
            <p:cNvSpPr>
              <a:spLocks/>
            </p:cNvSpPr>
            <p:nvPr/>
          </p:nvSpPr>
          <p:spPr bwMode="auto">
            <a:xfrm>
              <a:off x="1212850" y="1618620"/>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27" name="Rectangle 7"/>
            <p:cNvSpPr>
              <a:spLocks/>
            </p:cNvSpPr>
            <p:nvPr/>
          </p:nvSpPr>
          <p:spPr bwMode="auto">
            <a:xfrm>
              <a:off x="1212850" y="812800"/>
              <a:ext cx="4851399"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28" name="Espace réservé du contenu 4"/>
          <p:cNvSpPr txBox="1">
            <a:spLocks/>
          </p:cNvSpPr>
          <p:nvPr/>
        </p:nvSpPr>
        <p:spPr>
          <a:xfrm>
            <a:off x="1908175" y="630238"/>
            <a:ext cx="5976938"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b="1" dirty="0">
                <a:solidFill>
                  <a:schemeClr val="tx1">
                    <a:lumMod val="65000"/>
                    <a:lumOff val="35000"/>
                  </a:schemeClr>
                </a:solidFill>
              </a:rPr>
              <a:t>Les Hub</a:t>
            </a:r>
          </a:p>
          <a:p>
            <a:pPr>
              <a:buFont typeface="Arial" panose="020B0604020202020204" pitchFamily="34" charset="0"/>
              <a:buChar char="•"/>
              <a:defRPr/>
            </a:pPr>
            <a:endParaRPr lang="fr-FR" kern="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par>
                                <p:cTn id="12" presetID="22" presetClass="entr" presetSubtype="1"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up)">
                                      <p:cBhvr>
                                        <p:cTn id="14" dur="500"/>
                                        <p:tgtEl>
                                          <p:spTgt spid="34"/>
                                        </p:tgtEl>
                                      </p:cBhvr>
                                    </p:animEffect>
                                  </p:childTnLst>
                                </p:cTn>
                              </p:par>
                              <p:par>
                                <p:cTn id="15" presetID="22" presetClass="entr" presetSubtype="2"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righ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par>
                                <p:cTn id="23" presetID="1" presetClass="exit" presetSubtype="0" fill="hold"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0" y="1275606"/>
            <a:ext cx="9144000" cy="615950"/>
          </a:xfrm>
          <a:prstGeom prst="rect">
            <a:avLst/>
          </a:prstGeom>
          <a:noFill/>
          <a:ln w="9525">
            <a:noFill/>
            <a:round/>
            <a:headEnd/>
            <a:tailEnd/>
          </a:ln>
        </p:spPr>
        <p:txBody>
          <a:bodyPr lIns="90000" tIns="45000" rIns="90000" bIns="45000"/>
          <a:lstStyle/>
          <a:p>
            <a:pPr algn="ct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fr-FR" sz="3700" dirty="0">
                <a:ln w="0"/>
                <a:solidFill>
                  <a:schemeClr val="accent1"/>
                </a:solidFill>
                <a:effectLst>
                  <a:outerShdw blurRad="38100" dist="25400" dir="5400000" algn="ctr" rotWithShape="0">
                    <a:srgbClr val="6E747A">
                      <a:alpha val="43000"/>
                    </a:srgbClr>
                  </a:outerShdw>
                </a:effectLst>
                <a:latin typeface="Andalus" pitchFamily="18" charset="-78"/>
              </a:rPr>
              <a:t>Le</a:t>
            </a:r>
            <a:r>
              <a:rPr lang="fr-FR" sz="3700" dirty="0">
                <a:solidFill>
                  <a:srgbClr val="000000"/>
                </a:solidFill>
                <a:latin typeface="Andalus" pitchFamily="18" charset="-78"/>
              </a:rPr>
              <a:t> </a:t>
            </a:r>
            <a:r>
              <a:rPr lang="fr-FR" sz="37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ndalus" pitchFamily="18" charset="-78"/>
              </a:rPr>
              <a:t>réseau</a:t>
            </a:r>
            <a:r>
              <a:rPr lang="fr-FR" sz="3700" dirty="0">
                <a:solidFill>
                  <a:srgbClr val="000000"/>
                </a:solidFill>
                <a:latin typeface="Andalus" pitchFamily="18" charset="-78"/>
              </a:rPr>
              <a:t> </a:t>
            </a:r>
            <a:r>
              <a:rPr lang="fr-FR" sz="3700" b="1" spc="50" dirty="0">
                <a:ln w="0"/>
                <a:solidFill>
                  <a:schemeClr val="bg2"/>
                </a:solidFill>
                <a:effectLst>
                  <a:innerShdw blurRad="63500" dist="50800" dir="13500000">
                    <a:srgbClr val="000000">
                      <a:alpha val="50000"/>
                    </a:srgbClr>
                  </a:innerShdw>
                </a:effectLst>
                <a:latin typeface="Andalus" pitchFamily="18" charset="-78"/>
              </a:rPr>
              <a:t>informatique</a:t>
            </a:r>
            <a:endParaRPr lang="fr-FR" sz="3700" dirty="0">
              <a:solidFill>
                <a:srgbClr val="000000"/>
              </a:solidFill>
              <a:latin typeface="Andalus" pitchFamily="18" charset="-78"/>
            </a:endParaRPr>
          </a:p>
        </p:txBody>
      </p:sp>
      <p:sp>
        <p:nvSpPr>
          <p:cNvPr id="9220" name="Rectangle 3"/>
          <p:cNvSpPr>
            <a:spLocks noChangeArrowheads="1"/>
          </p:cNvSpPr>
          <p:nvPr/>
        </p:nvSpPr>
        <p:spPr bwMode="auto">
          <a:xfrm>
            <a:off x="2835275" y="2903538"/>
            <a:ext cx="6097588" cy="1363662"/>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cstate="print"/>
          <a:srcRect/>
          <a:stretch>
            <a:fillRect/>
          </a:stretch>
        </p:blipFill>
        <p:spPr bwMode="auto">
          <a:xfrm>
            <a:off x="1025525" y="555625"/>
            <a:ext cx="4843463" cy="4157663"/>
          </a:xfrm>
          <a:prstGeom prst="rect">
            <a:avLst/>
          </a:prstGeom>
          <a:noFill/>
          <a:ln w="9525">
            <a:noFill/>
            <a:round/>
            <a:headEnd/>
            <a:tailEnd/>
          </a:ln>
        </p:spPr>
      </p:pic>
      <p:pic>
        <p:nvPicPr>
          <p:cNvPr id="28675" name="Picture 2"/>
          <p:cNvPicPr>
            <a:picLocks noChangeAspect="1" noChangeArrowheads="1"/>
          </p:cNvPicPr>
          <p:nvPr/>
        </p:nvPicPr>
        <p:blipFill>
          <a:blip r:embed="rId4" cstate="print"/>
          <a:srcRect l="14856" t="31149" r="16730" b="9958"/>
          <a:stretch>
            <a:fillRect/>
          </a:stretch>
        </p:blipFill>
        <p:spPr bwMode="auto">
          <a:xfrm>
            <a:off x="1744663" y="1852613"/>
            <a:ext cx="3311525" cy="2447925"/>
          </a:xfrm>
          <a:prstGeom prst="rect">
            <a:avLst/>
          </a:prstGeom>
          <a:noFill/>
          <a:ln w="9525">
            <a:noFill/>
            <a:round/>
            <a:headEnd/>
            <a:tailEnd/>
          </a:ln>
        </p:spPr>
      </p:pic>
      <p:sp>
        <p:nvSpPr>
          <p:cNvPr id="28676" name="Line 3"/>
          <p:cNvSpPr>
            <a:spLocks noChangeShapeType="1"/>
          </p:cNvSpPr>
          <p:nvPr/>
        </p:nvSpPr>
        <p:spPr bwMode="auto">
          <a:xfrm flipH="1">
            <a:off x="1741488" y="3003550"/>
            <a:ext cx="3316287" cy="1588"/>
          </a:xfrm>
          <a:prstGeom prst="line">
            <a:avLst/>
          </a:prstGeom>
          <a:noFill/>
          <a:ln w="9525">
            <a:noFill/>
            <a:round/>
            <a:headEnd/>
            <a:tailEnd/>
          </a:ln>
        </p:spPr>
        <p:txBody>
          <a:bodyPr/>
          <a:lstStyle/>
          <a:p>
            <a:endParaRPr lang="fr-FR"/>
          </a:p>
        </p:txBody>
      </p:sp>
      <p:sp>
        <p:nvSpPr>
          <p:cNvPr id="28677" name="AutoShape 4"/>
          <p:cNvSpPr>
            <a:spLocks noChangeArrowheads="1"/>
          </p:cNvSpPr>
          <p:nvPr/>
        </p:nvSpPr>
        <p:spPr bwMode="auto">
          <a:xfrm>
            <a:off x="1960563" y="2427288"/>
            <a:ext cx="709612" cy="355600"/>
          </a:xfrm>
          <a:custGeom>
            <a:avLst/>
            <a:gdLst>
              <a:gd name="T0" fmla="*/ 709612 w 709612"/>
              <a:gd name="T1" fmla="*/ 177800 h 355600"/>
              <a:gd name="T2" fmla="*/ 354806 w 709612"/>
              <a:gd name="T3" fmla="*/ 355600 h 355600"/>
              <a:gd name="T4" fmla="*/ 0 w 709612"/>
              <a:gd name="T5" fmla="*/ 177800 h 355600"/>
              <a:gd name="T6" fmla="*/ 354806 w 709612"/>
              <a:gd name="T7" fmla="*/ 0 h 355600"/>
              <a:gd name="T8" fmla="*/ 0 60000 65536"/>
              <a:gd name="T9" fmla="*/ 5898240 60000 65536"/>
              <a:gd name="T10" fmla="*/ 11796480 60000 65536"/>
              <a:gd name="T11" fmla="*/ 17694720 60000 65536"/>
              <a:gd name="T12" fmla="*/ 0 w 709612"/>
              <a:gd name="T13" fmla="*/ 0 h 355600"/>
              <a:gd name="T14" fmla="*/ 709612 w 709612"/>
              <a:gd name="T15" fmla="*/ 355600 h 355600"/>
            </a:gdLst>
            <a:ahLst/>
            <a:cxnLst>
              <a:cxn ang="T8">
                <a:pos x="T0" y="T1"/>
              </a:cxn>
              <a:cxn ang="T9">
                <a:pos x="T2" y="T3"/>
              </a:cxn>
              <a:cxn ang="T10">
                <a:pos x="T4" y="T5"/>
              </a:cxn>
              <a:cxn ang="T11">
                <a:pos x="T6" y="T7"/>
              </a:cxn>
            </a:cxnLst>
            <a:rect l="T12" t="T13" r="T14" b="T15"/>
            <a:pathLst>
              <a:path w="709612" h="3556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sp>
        <p:nvSpPr>
          <p:cNvPr id="28678" name="Rectangle 5"/>
          <p:cNvSpPr>
            <a:spLocks noChangeArrowheads="1"/>
          </p:cNvSpPr>
          <p:nvPr/>
        </p:nvSpPr>
        <p:spPr bwMode="auto">
          <a:xfrm>
            <a:off x="2033588" y="2316163"/>
            <a:ext cx="647700" cy="395287"/>
          </a:xfrm>
          <a:prstGeom prst="rect">
            <a:avLst/>
          </a:prstGeom>
          <a:noFill/>
          <a:ln w="9525">
            <a:noFill/>
            <a:round/>
            <a:headEnd/>
            <a:tailEnd/>
          </a:ln>
        </p:spPr>
        <p:txBody>
          <a:bodyPr lIns="90000" tIns="45000" rIns="90000" bIns="45000"/>
          <a:lstStyle/>
          <a:p>
            <a:pPr>
              <a:lnSpc>
                <a:spcPct val="100000"/>
              </a:lnSpc>
              <a:tabLst>
                <a:tab pos="449263" algn="l"/>
              </a:tabLst>
            </a:pPr>
            <a:r>
              <a:rPr lang="fr-FR" sz="1000" b="1">
                <a:solidFill>
                  <a:srgbClr val="FFC000"/>
                </a:solidFill>
                <a:latin typeface="Andalus" pitchFamily="18" charset="-78"/>
              </a:rPr>
              <a:t>Internet CPL</a:t>
            </a:r>
          </a:p>
        </p:txBody>
      </p:sp>
      <p:pic>
        <p:nvPicPr>
          <p:cNvPr id="28679" name="Picture 6"/>
          <p:cNvPicPr>
            <a:picLocks noChangeAspect="1" noChangeArrowheads="1"/>
          </p:cNvPicPr>
          <p:nvPr/>
        </p:nvPicPr>
        <p:blipFill>
          <a:blip r:embed="rId5" cstate="print"/>
          <a:srcRect/>
          <a:stretch>
            <a:fillRect/>
          </a:stretch>
        </p:blipFill>
        <p:spPr bwMode="auto">
          <a:xfrm>
            <a:off x="1889125" y="2139950"/>
            <a:ext cx="287338" cy="314325"/>
          </a:xfrm>
          <a:prstGeom prst="rect">
            <a:avLst/>
          </a:prstGeom>
          <a:noFill/>
          <a:ln w="9525">
            <a:noFill/>
            <a:round/>
            <a:headEnd/>
            <a:tailEnd/>
          </a:ln>
        </p:spPr>
      </p:pic>
      <p:sp>
        <p:nvSpPr>
          <p:cNvPr id="28680" name="AutoShape 7"/>
          <p:cNvSpPr>
            <a:spLocks noChangeArrowheads="1"/>
          </p:cNvSpPr>
          <p:nvPr/>
        </p:nvSpPr>
        <p:spPr bwMode="auto">
          <a:xfrm>
            <a:off x="3257550" y="2395538"/>
            <a:ext cx="709613" cy="355600"/>
          </a:xfrm>
          <a:custGeom>
            <a:avLst/>
            <a:gdLst>
              <a:gd name="T0" fmla="*/ 709613 w 709613"/>
              <a:gd name="T1" fmla="*/ 177800 h 355600"/>
              <a:gd name="T2" fmla="*/ 354807 w 709613"/>
              <a:gd name="T3" fmla="*/ 355600 h 355600"/>
              <a:gd name="T4" fmla="*/ 0 w 709613"/>
              <a:gd name="T5" fmla="*/ 177800 h 355600"/>
              <a:gd name="T6" fmla="*/ 354807 w 709613"/>
              <a:gd name="T7" fmla="*/ 0 h 355600"/>
              <a:gd name="T8" fmla="*/ 0 60000 65536"/>
              <a:gd name="T9" fmla="*/ 5898240 60000 65536"/>
              <a:gd name="T10" fmla="*/ 11796480 60000 65536"/>
              <a:gd name="T11" fmla="*/ 17694720 60000 65536"/>
              <a:gd name="T12" fmla="*/ 0 w 709613"/>
              <a:gd name="T13" fmla="*/ 0 h 355600"/>
              <a:gd name="T14" fmla="*/ 709613 w 709613"/>
              <a:gd name="T15" fmla="*/ 355600 h 355600"/>
            </a:gdLst>
            <a:ahLst/>
            <a:cxnLst>
              <a:cxn ang="T8">
                <a:pos x="T0" y="T1"/>
              </a:cxn>
              <a:cxn ang="T9">
                <a:pos x="T2" y="T3"/>
              </a:cxn>
              <a:cxn ang="T10">
                <a:pos x="T4" y="T5"/>
              </a:cxn>
              <a:cxn ang="T11">
                <a:pos x="T6" y="T7"/>
              </a:cxn>
            </a:cxnLst>
            <a:rect l="T12" t="T13" r="T14" b="T15"/>
            <a:pathLst>
              <a:path w="709613" h="3556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sp>
        <p:nvSpPr>
          <p:cNvPr id="28681" name="Rectangle 8"/>
          <p:cNvSpPr>
            <a:spLocks noChangeArrowheads="1"/>
          </p:cNvSpPr>
          <p:nvPr/>
        </p:nvSpPr>
        <p:spPr bwMode="auto">
          <a:xfrm>
            <a:off x="2752725" y="2716213"/>
            <a:ext cx="1223963" cy="242887"/>
          </a:xfrm>
          <a:prstGeom prst="rect">
            <a:avLst/>
          </a:prstGeom>
          <a:noFill/>
          <a:ln w="9525">
            <a:noFill/>
            <a:round/>
            <a:headEnd/>
            <a:tailEnd/>
          </a:ln>
        </p:spPr>
        <p:txBody>
          <a:bodyPr lIns="90000" tIns="45000" rIns="90000" bIns="45000"/>
          <a:lstStyle/>
          <a:p>
            <a:pPr>
              <a:lnSpc>
                <a:spcPct val="100000"/>
              </a:lnSpc>
              <a:tabLst>
                <a:tab pos="449263" algn="l"/>
                <a:tab pos="898525" algn="l"/>
              </a:tabLst>
            </a:pPr>
            <a:r>
              <a:rPr lang="fr-FR" sz="1000" b="1">
                <a:solidFill>
                  <a:srgbClr val="FFC000"/>
                </a:solidFill>
                <a:latin typeface="Andalus" pitchFamily="18" charset="-78"/>
              </a:rPr>
              <a:t>Téléphonie IP CPL</a:t>
            </a:r>
          </a:p>
        </p:txBody>
      </p:sp>
      <p:pic>
        <p:nvPicPr>
          <p:cNvPr id="28682" name="Picture 9"/>
          <p:cNvPicPr>
            <a:picLocks noChangeAspect="1" noChangeArrowheads="1"/>
          </p:cNvPicPr>
          <p:nvPr/>
        </p:nvPicPr>
        <p:blipFill>
          <a:blip r:embed="rId6" cstate="print"/>
          <a:srcRect/>
          <a:stretch>
            <a:fillRect/>
          </a:stretch>
        </p:blipFill>
        <p:spPr bwMode="auto">
          <a:xfrm>
            <a:off x="2914650" y="2068513"/>
            <a:ext cx="628650" cy="503237"/>
          </a:xfrm>
          <a:prstGeom prst="rect">
            <a:avLst/>
          </a:prstGeom>
          <a:noFill/>
          <a:ln w="9525">
            <a:noFill/>
            <a:round/>
            <a:headEnd/>
            <a:tailEnd/>
          </a:ln>
        </p:spPr>
      </p:pic>
      <p:sp>
        <p:nvSpPr>
          <p:cNvPr id="28683" name="AutoShape 10"/>
          <p:cNvSpPr>
            <a:spLocks noChangeArrowheads="1"/>
          </p:cNvSpPr>
          <p:nvPr/>
        </p:nvSpPr>
        <p:spPr bwMode="auto">
          <a:xfrm flipH="1">
            <a:off x="3976688" y="2430463"/>
            <a:ext cx="647700" cy="355600"/>
          </a:xfrm>
          <a:custGeom>
            <a:avLst/>
            <a:gdLst>
              <a:gd name="T0" fmla="*/ 647700 w 647700"/>
              <a:gd name="T1" fmla="*/ 177800 h 355600"/>
              <a:gd name="T2" fmla="*/ 323850 w 647700"/>
              <a:gd name="T3" fmla="*/ 355600 h 355600"/>
              <a:gd name="T4" fmla="*/ 0 w 647700"/>
              <a:gd name="T5" fmla="*/ 177800 h 355600"/>
              <a:gd name="T6" fmla="*/ 323850 w 647700"/>
              <a:gd name="T7" fmla="*/ 0 h 355600"/>
              <a:gd name="T8" fmla="*/ 0 60000 65536"/>
              <a:gd name="T9" fmla="*/ 5898240 60000 65536"/>
              <a:gd name="T10" fmla="*/ 11796480 60000 65536"/>
              <a:gd name="T11" fmla="*/ 17694720 60000 65536"/>
              <a:gd name="T12" fmla="*/ 0 w 647700"/>
              <a:gd name="T13" fmla="*/ 0 h 355600"/>
              <a:gd name="T14" fmla="*/ 647700 w 647700"/>
              <a:gd name="T15" fmla="*/ 355600 h 355600"/>
            </a:gdLst>
            <a:ahLst/>
            <a:cxnLst>
              <a:cxn ang="T8">
                <a:pos x="T0" y="T1"/>
              </a:cxn>
              <a:cxn ang="T9">
                <a:pos x="T2" y="T3"/>
              </a:cxn>
              <a:cxn ang="T10">
                <a:pos x="T4" y="T5"/>
              </a:cxn>
              <a:cxn ang="T11">
                <a:pos x="T6" y="T7"/>
              </a:cxn>
            </a:cxnLst>
            <a:rect l="T12" t="T13" r="T14" b="T15"/>
            <a:pathLst>
              <a:path w="647700" h="3556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pic>
        <p:nvPicPr>
          <p:cNvPr id="28684" name="Picture 11"/>
          <p:cNvPicPr>
            <a:picLocks noChangeAspect="1" noChangeArrowheads="1"/>
          </p:cNvPicPr>
          <p:nvPr/>
        </p:nvPicPr>
        <p:blipFill>
          <a:blip r:embed="rId7" cstate="print"/>
          <a:srcRect/>
          <a:stretch>
            <a:fillRect/>
          </a:stretch>
        </p:blipFill>
        <p:spPr bwMode="auto">
          <a:xfrm>
            <a:off x="4121150" y="1852613"/>
            <a:ext cx="973138" cy="863600"/>
          </a:xfrm>
          <a:prstGeom prst="rect">
            <a:avLst/>
          </a:prstGeom>
          <a:noFill/>
          <a:ln w="9525">
            <a:noFill/>
            <a:round/>
            <a:headEnd/>
            <a:tailEnd/>
          </a:ln>
        </p:spPr>
      </p:pic>
      <p:sp>
        <p:nvSpPr>
          <p:cNvPr id="28685" name="AutoShape 12"/>
          <p:cNvSpPr>
            <a:spLocks noChangeArrowheads="1"/>
          </p:cNvSpPr>
          <p:nvPr/>
        </p:nvSpPr>
        <p:spPr bwMode="auto">
          <a:xfrm flipH="1">
            <a:off x="3976688" y="3795713"/>
            <a:ext cx="790575" cy="355600"/>
          </a:xfrm>
          <a:custGeom>
            <a:avLst/>
            <a:gdLst>
              <a:gd name="T0" fmla="*/ 790575 w 790575"/>
              <a:gd name="T1" fmla="*/ 177800 h 355600"/>
              <a:gd name="T2" fmla="*/ 395288 w 790575"/>
              <a:gd name="T3" fmla="*/ 355600 h 355600"/>
              <a:gd name="T4" fmla="*/ 0 w 790575"/>
              <a:gd name="T5" fmla="*/ 177800 h 355600"/>
              <a:gd name="T6" fmla="*/ 395288 w 790575"/>
              <a:gd name="T7" fmla="*/ 0 h 355600"/>
              <a:gd name="T8" fmla="*/ 0 60000 65536"/>
              <a:gd name="T9" fmla="*/ 5898240 60000 65536"/>
              <a:gd name="T10" fmla="*/ 11796480 60000 65536"/>
              <a:gd name="T11" fmla="*/ 17694720 60000 65536"/>
              <a:gd name="T12" fmla="*/ 0 w 790575"/>
              <a:gd name="T13" fmla="*/ 0 h 355600"/>
              <a:gd name="T14" fmla="*/ 790575 w 790575"/>
              <a:gd name="T15" fmla="*/ 355600 h 355600"/>
            </a:gdLst>
            <a:ahLst/>
            <a:cxnLst>
              <a:cxn ang="T8">
                <a:pos x="T0" y="T1"/>
              </a:cxn>
              <a:cxn ang="T9">
                <a:pos x="T2" y="T3"/>
              </a:cxn>
              <a:cxn ang="T10">
                <a:pos x="T4" y="T5"/>
              </a:cxn>
              <a:cxn ang="T11">
                <a:pos x="T6" y="T7"/>
              </a:cxn>
            </a:cxnLst>
            <a:rect l="T12" t="T13" r="T14" b="T15"/>
            <a:pathLst>
              <a:path w="790575" h="3556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sp>
        <p:nvSpPr>
          <p:cNvPr id="28686" name="Rectangle 13"/>
          <p:cNvSpPr>
            <a:spLocks noChangeArrowheads="1"/>
          </p:cNvSpPr>
          <p:nvPr/>
        </p:nvSpPr>
        <p:spPr bwMode="auto">
          <a:xfrm>
            <a:off x="4049713" y="3117850"/>
            <a:ext cx="1223962" cy="242888"/>
          </a:xfrm>
          <a:prstGeom prst="rect">
            <a:avLst/>
          </a:prstGeom>
          <a:noFill/>
          <a:ln w="9525">
            <a:noFill/>
            <a:round/>
            <a:headEnd/>
            <a:tailEnd/>
          </a:ln>
        </p:spPr>
        <p:txBody>
          <a:bodyPr lIns="90000" tIns="45000" rIns="90000" bIns="45000"/>
          <a:lstStyle/>
          <a:p>
            <a:pPr>
              <a:lnSpc>
                <a:spcPct val="100000"/>
              </a:lnSpc>
              <a:tabLst>
                <a:tab pos="449263" algn="l"/>
                <a:tab pos="898525" algn="l"/>
              </a:tabLst>
            </a:pPr>
            <a:r>
              <a:rPr lang="fr-FR" sz="1000" b="1">
                <a:solidFill>
                  <a:srgbClr val="FFC000"/>
                </a:solidFill>
                <a:latin typeface="Andalus" pitchFamily="18" charset="-78"/>
              </a:rPr>
              <a:t>VIDEO  CPL</a:t>
            </a:r>
          </a:p>
        </p:txBody>
      </p:sp>
      <p:sp>
        <p:nvSpPr>
          <p:cNvPr id="28687" name="AutoShape 14"/>
          <p:cNvSpPr>
            <a:spLocks noChangeArrowheads="1"/>
          </p:cNvSpPr>
          <p:nvPr/>
        </p:nvSpPr>
        <p:spPr bwMode="auto">
          <a:xfrm>
            <a:off x="3400425" y="3795713"/>
            <a:ext cx="655638" cy="355600"/>
          </a:xfrm>
          <a:custGeom>
            <a:avLst/>
            <a:gdLst>
              <a:gd name="T0" fmla="*/ 655638 w 655638"/>
              <a:gd name="T1" fmla="*/ 177800 h 355600"/>
              <a:gd name="T2" fmla="*/ 327819 w 655638"/>
              <a:gd name="T3" fmla="*/ 355600 h 355600"/>
              <a:gd name="T4" fmla="*/ 0 w 655638"/>
              <a:gd name="T5" fmla="*/ 177800 h 355600"/>
              <a:gd name="T6" fmla="*/ 327819 w 655638"/>
              <a:gd name="T7" fmla="*/ 0 h 355600"/>
              <a:gd name="T8" fmla="*/ 0 60000 65536"/>
              <a:gd name="T9" fmla="*/ 5898240 60000 65536"/>
              <a:gd name="T10" fmla="*/ 11796480 60000 65536"/>
              <a:gd name="T11" fmla="*/ 17694720 60000 65536"/>
              <a:gd name="T12" fmla="*/ 0 w 655638"/>
              <a:gd name="T13" fmla="*/ 0 h 355600"/>
              <a:gd name="T14" fmla="*/ 655638 w 655638"/>
              <a:gd name="T15" fmla="*/ 355600 h 355600"/>
            </a:gdLst>
            <a:ahLst/>
            <a:cxnLst>
              <a:cxn ang="T8">
                <a:pos x="T0" y="T1"/>
              </a:cxn>
              <a:cxn ang="T9">
                <a:pos x="T2" y="T3"/>
              </a:cxn>
              <a:cxn ang="T10">
                <a:pos x="T4" y="T5"/>
              </a:cxn>
              <a:cxn ang="T11">
                <a:pos x="T6" y="T7"/>
              </a:cxn>
            </a:cxnLst>
            <a:rect l="T12" t="T13" r="T14" b="T15"/>
            <a:pathLst>
              <a:path w="655638" h="3556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sp>
        <p:nvSpPr>
          <p:cNvPr id="28688" name="Rectangle 15"/>
          <p:cNvSpPr>
            <a:spLocks noChangeArrowheads="1"/>
          </p:cNvSpPr>
          <p:nvPr/>
        </p:nvSpPr>
        <p:spPr bwMode="auto">
          <a:xfrm>
            <a:off x="3184525" y="3117850"/>
            <a:ext cx="1223963" cy="242888"/>
          </a:xfrm>
          <a:prstGeom prst="rect">
            <a:avLst/>
          </a:prstGeom>
          <a:noFill/>
          <a:ln w="9525">
            <a:noFill/>
            <a:round/>
            <a:headEnd/>
            <a:tailEnd/>
          </a:ln>
        </p:spPr>
        <p:txBody>
          <a:bodyPr lIns="90000" tIns="45000" rIns="90000" bIns="45000"/>
          <a:lstStyle/>
          <a:p>
            <a:pPr>
              <a:lnSpc>
                <a:spcPct val="100000"/>
              </a:lnSpc>
              <a:tabLst>
                <a:tab pos="449263" algn="l"/>
                <a:tab pos="898525" algn="l"/>
              </a:tabLst>
            </a:pPr>
            <a:r>
              <a:rPr lang="fr-FR" sz="1000" b="1">
                <a:solidFill>
                  <a:srgbClr val="FFC000"/>
                </a:solidFill>
                <a:latin typeface="Andalus" pitchFamily="18" charset="-78"/>
              </a:rPr>
              <a:t>WIFI  CPL</a:t>
            </a:r>
          </a:p>
        </p:txBody>
      </p:sp>
      <p:sp>
        <p:nvSpPr>
          <p:cNvPr id="28689" name="AutoShape 16"/>
          <p:cNvSpPr>
            <a:spLocks noChangeArrowheads="1"/>
          </p:cNvSpPr>
          <p:nvPr/>
        </p:nvSpPr>
        <p:spPr bwMode="auto">
          <a:xfrm>
            <a:off x="2033588" y="3292475"/>
            <a:ext cx="655637" cy="355600"/>
          </a:xfrm>
          <a:custGeom>
            <a:avLst/>
            <a:gdLst>
              <a:gd name="T0" fmla="*/ 655637 w 655637"/>
              <a:gd name="T1" fmla="*/ 177800 h 355600"/>
              <a:gd name="T2" fmla="*/ 327819 w 655637"/>
              <a:gd name="T3" fmla="*/ 355600 h 355600"/>
              <a:gd name="T4" fmla="*/ 0 w 655637"/>
              <a:gd name="T5" fmla="*/ 177800 h 355600"/>
              <a:gd name="T6" fmla="*/ 327819 w 655637"/>
              <a:gd name="T7" fmla="*/ 0 h 355600"/>
              <a:gd name="T8" fmla="*/ 0 60000 65536"/>
              <a:gd name="T9" fmla="*/ 5898240 60000 65536"/>
              <a:gd name="T10" fmla="*/ 11796480 60000 65536"/>
              <a:gd name="T11" fmla="*/ 17694720 60000 65536"/>
              <a:gd name="T12" fmla="*/ 0 w 655637"/>
              <a:gd name="T13" fmla="*/ 0 h 355600"/>
              <a:gd name="T14" fmla="*/ 655637 w 655637"/>
              <a:gd name="T15" fmla="*/ 355600 h 355600"/>
            </a:gdLst>
            <a:ahLst/>
            <a:cxnLst>
              <a:cxn ang="T8">
                <a:pos x="T0" y="T1"/>
              </a:cxn>
              <a:cxn ang="T9">
                <a:pos x="T2" y="T3"/>
              </a:cxn>
              <a:cxn ang="T10">
                <a:pos x="T4" y="T5"/>
              </a:cxn>
              <a:cxn ang="T11">
                <a:pos x="T6" y="T7"/>
              </a:cxn>
            </a:cxnLst>
            <a:rect l="T12" t="T13" r="T14" b="T15"/>
            <a:pathLst>
              <a:path w="655637" h="3556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pic>
        <p:nvPicPr>
          <p:cNvPr id="28690" name="Picture 17"/>
          <p:cNvPicPr>
            <a:picLocks noChangeAspect="1" noChangeArrowheads="1"/>
          </p:cNvPicPr>
          <p:nvPr/>
        </p:nvPicPr>
        <p:blipFill>
          <a:blip r:embed="rId8" cstate="print"/>
          <a:srcRect/>
          <a:stretch>
            <a:fillRect/>
          </a:stretch>
        </p:blipFill>
        <p:spPr bwMode="auto">
          <a:xfrm>
            <a:off x="1817688" y="3148013"/>
            <a:ext cx="608012" cy="503237"/>
          </a:xfrm>
          <a:prstGeom prst="rect">
            <a:avLst/>
          </a:prstGeom>
          <a:noFill/>
          <a:ln w="9525">
            <a:noFill/>
            <a:round/>
            <a:headEnd/>
            <a:tailEnd/>
          </a:ln>
        </p:spPr>
      </p:pic>
      <p:sp>
        <p:nvSpPr>
          <p:cNvPr id="28691" name="Rectangle 18"/>
          <p:cNvSpPr>
            <a:spLocks noChangeArrowheads="1"/>
          </p:cNvSpPr>
          <p:nvPr/>
        </p:nvSpPr>
        <p:spPr bwMode="auto">
          <a:xfrm>
            <a:off x="2105025" y="3003550"/>
            <a:ext cx="1008063" cy="395288"/>
          </a:xfrm>
          <a:prstGeom prst="rect">
            <a:avLst/>
          </a:prstGeom>
          <a:noFill/>
          <a:ln w="9525">
            <a:noFill/>
            <a:round/>
            <a:headEnd/>
            <a:tailEnd/>
          </a:ln>
        </p:spPr>
        <p:txBody>
          <a:bodyPr lIns="90000" tIns="45000" rIns="90000" bIns="45000"/>
          <a:lstStyle/>
          <a:p>
            <a:pPr>
              <a:lnSpc>
                <a:spcPct val="100000"/>
              </a:lnSpc>
              <a:tabLst>
                <a:tab pos="449263" algn="l"/>
                <a:tab pos="898525" algn="l"/>
              </a:tabLst>
            </a:pPr>
            <a:r>
              <a:rPr lang="fr-FR" sz="1000" b="1">
                <a:solidFill>
                  <a:srgbClr val="FFC000"/>
                </a:solidFill>
                <a:latin typeface="Andalus" pitchFamily="18" charset="-78"/>
              </a:rPr>
              <a:t>Caméra</a:t>
            </a:r>
          </a:p>
          <a:p>
            <a:pPr>
              <a:lnSpc>
                <a:spcPct val="100000"/>
              </a:lnSpc>
              <a:tabLst>
                <a:tab pos="449263" algn="l"/>
                <a:tab pos="898525" algn="l"/>
              </a:tabLst>
            </a:pPr>
            <a:r>
              <a:rPr lang="fr-FR" sz="1000" b="1">
                <a:solidFill>
                  <a:srgbClr val="FFC000"/>
                </a:solidFill>
                <a:latin typeface="Andalus" pitchFamily="18" charset="-78"/>
              </a:rPr>
              <a:t> CPL</a:t>
            </a:r>
          </a:p>
        </p:txBody>
      </p:sp>
      <p:sp>
        <p:nvSpPr>
          <p:cNvPr id="28692" name="Line 19"/>
          <p:cNvSpPr>
            <a:spLocks noChangeShapeType="1"/>
          </p:cNvSpPr>
          <p:nvPr/>
        </p:nvSpPr>
        <p:spPr bwMode="auto">
          <a:xfrm>
            <a:off x="2681288" y="1924050"/>
            <a:ext cx="1587" cy="2232025"/>
          </a:xfrm>
          <a:prstGeom prst="line">
            <a:avLst/>
          </a:prstGeom>
          <a:noFill/>
          <a:ln w="9525">
            <a:noFill/>
            <a:round/>
            <a:headEnd/>
            <a:tailEnd/>
          </a:ln>
        </p:spPr>
        <p:txBody>
          <a:bodyPr/>
          <a:lstStyle/>
          <a:p>
            <a:endParaRPr lang="fr-FR"/>
          </a:p>
        </p:txBody>
      </p:sp>
      <p:sp>
        <p:nvSpPr>
          <p:cNvPr id="28693" name="Line 20"/>
          <p:cNvSpPr>
            <a:spLocks noChangeShapeType="1"/>
          </p:cNvSpPr>
          <p:nvPr/>
        </p:nvSpPr>
        <p:spPr bwMode="auto">
          <a:xfrm>
            <a:off x="3976688" y="1924050"/>
            <a:ext cx="1587" cy="2232025"/>
          </a:xfrm>
          <a:prstGeom prst="line">
            <a:avLst/>
          </a:prstGeom>
          <a:noFill/>
          <a:ln w="9525">
            <a:noFill/>
            <a:round/>
            <a:headEnd/>
            <a:tailEnd/>
          </a:ln>
        </p:spPr>
        <p:txBody>
          <a:bodyPr/>
          <a:lstStyle/>
          <a:p>
            <a:endParaRPr lang="fr-FR"/>
          </a:p>
        </p:txBody>
      </p:sp>
      <p:pic>
        <p:nvPicPr>
          <p:cNvPr id="28694" name="Picture 21"/>
          <p:cNvPicPr>
            <a:picLocks noChangeAspect="1" noChangeArrowheads="1"/>
          </p:cNvPicPr>
          <p:nvPr/>
        </p:nvPicPr>
        <p:blipFill>
          <a:blip r:embed="rId9" cstate="print"/>
          <a:srcRect/>
          <a:stretch>
            <a:fillRect/>
          </a:stretch>
        </p:blipFill>
        <p:spPr bwMode="auto">
          <a:xfrm>
            <a:off x="4192588" y="3292475"/>
            <a:ext cx="790575" cy="790575"/>
          </a:xfrm>
          <a:prstGeom prst="rect">
            <a:avLst/>
          </a:prstGeom>
          <a:noFill/>
          <a:ln w="9525">
            <a:noFill/>
            <a:round/>
            <a:headEnd/>
            <a:tailEnd/>
          </a:ln>
        </p:spPr>
      </p:pic>
      <p:pic>
        <p:nvPicPr>
          <p:cNvPr id="28695" name="Picture 22"/>
          <p:cNvPicPr>
            <a:picLocks noChangeAspect="1" noChangeArrowheads="1"/>
          </p:cNvPicPr>
          <p:nvPr/>
        </p:nvPicPr>
        <p:blipFill>
          <a:blip r:embed="rId10" cstate="print"/>
          <a:srcRect/>
          <a:stretch>
            <a:fillRect/>
          </a:stretch>
        </p:blipFill>
        <p:spPr bwMode="auto">
          <a:xfrm>
            <a:off x="2824163" y="3076575"/>
            <a:ext cx="1008062" cy="1008063"/>
          </a:xfrm>
          <a:prstGeom prst="rect">
            <a:avLst/>
          </a:prstGeom>
          <a:noFill/>
          <a:ln w="9525">
            <a:noFill/>
            <a:round/>
            <a:headEnd/>
            <a:tailEnd/>
          </a:ln>
        </p:spPr>
      </p:pic>
      <p:sp>
        <p:nvSpPr>
          <p:cNvPr id="28696" name="AutoShape 23"/>
          <p:cNvSpPr>
            <a:spLocks noChangeArrowheads="1"/>
          </p:cNvSpPr>
          <p:nvPr/>
        </p:nvSpPr>
        <p:spPr bwMode="auto">
          <a:xfrm flipH="1" flipV="1">
            <a:off x="1816100" y="3722688"/>
            <a:ext cx="655638" cy="431800"/>
          </a:xfrm>
          <a:custGeom>
            <a:avLst/>
            <a:gdLst>
              <a:gd name="T0" fmla="*/ 655638 w 655638"/>
              <a:gd name="T1" fmla="*/ 215900 h 431800"/>
              <a:gd name="T2" fmla="*/ 327819 w 655638"/>
              <a:gd name="T3" fmla="*/ 431800 h 431800"/>
              <a:gd name="T4" fmla="*/ 0 w 655638"/>
              <a:gd name="T5" fmla="*/ 215900 h 431800"/>
              <a:gd name="T6" fmla="*/ 327819 w 655638"/>
              <a:gd name="T7" fmla="*/ 0 h 431800"/>
              <a:gd name="T8" fmla="*/ 0 60000 65536"/>
              <a:gd name="T9" fmla="*/ 5898240 60000 65536"/>
              <a:gd name="T10" fmla="*/ 11796480 60000 65536"/>
              <a:gd name="T11" fmla="*/ 17694720 60000 65536"/>
              <a:gd name="T12" fmla="*/ 0 w 655638"/>
              <a:gd name="T13" fmla="*/ 0 h 431800"/>
              <a:gd name="T14" fmla="*/ 655638 w 655638"/>
              <a:gd name="T15" fmla="*/ 431800 h 431800"/>
            </a:gdLst>
            <a:ahLst/>
            <a:cxnLst>
              <a:cxn ang="T8">
                <a:pos x="T0" y="T1"/>
              </a:cxn>
              <a:cxn ang="T9">
                <a:pos x="T2" y="T3"/>
              </a:cxn>
              <a:cxn ang="T10">
                <a:pos x="T4" y="T5"/>
              </a:cxn>
              <a:cxn ang="T11">
                <a:pos x="T6" y="T7"/>
              </a:cxn>
            </a:cxnLst>
            <a:rect l="T12" t="T13" r="T14" b="T15"/>
            <a:pathLst>
              <a:path w="655638" h="431800">
                <a:moveTo>
                  <a:pt x="7938" y="0"/>
                </a:moveTo>
                <a:cubicBezTo>
                  <a:pt x="3969" y="84931"/>
                  <a:pt x="0" y="169862"/>
                  <a:pt x="7938" y="200025"/>
                </a:cubicBezTo>
                <a:cubicBezTo>
                  <a:pt x="15876" y="230188"/>
                  <a:pt x="41275" y="176212"/>
                  <a:pt x="55563" y="180975"/>
                </a:cubicBezTo>
                <a:cubicBezTo>
                  <a:pt x="69851" y="185738"/>
                  <a:pt x="79376" y="230187"/>
                  <a:pt x="93663" y="228600"/>
                </a:cubicBezTo>
                <a:cubicBezTo>
                  <a:pt x="107950" y="227013"/>
                  <a:pt x="120651" y="171450"/>
                  <a:pt x="141288" y="171450"/>
                </a:cubicBezTo>
                <a:cubicBezTo>
                  <a:pt x="161925" y="171450"/>
                  <a:pt x="200026" y="225425"/>
                  <a:pt x="217488" y="228600"/>
                </a:cubicBezTo>
                <a:cubicBezTo>
                  <a:pt x="234951" y="231775"/>
                  <a:pt x="234951" y="200025"/>
                  <a:pt x="246063" y="190500"/>
                </a:cubicBezTo>
                <a:cubicBezTo>
                  <a:pt x="257176" y="180975"/>
                  <a:pt x="273051" y="166688"/>
                  <a:pt x="284163" y="171450"/>
                </a:cubicBezTo>
                <a:cubicBezTo>
                  <a:pt x="295275" y="176212"/>
                  <a:pt x="304801" y="212725"/>
                  <a:pt x="312738" y="219075"/>
                </a:cubicBezTo>
                <a:cubicBezTo>
                  <a:pt x="320675" y="225425"/>
                  <a:pt x="274638" y="211138"/>
                  <a:pt x="331788" y="209550"/>
                </a:cubicBezTo>
                <a:cubicBezTo>
                  <a:pt x="388938" y="207963"/>
                  <a:pt x="655638" y="209550"/>
                  <a:pt x="655638" y="209550"/>
                </a:cubicBezTo>
              </a:path>
            </a:pathLst>
          </a:custGeom>
          <a:noFill/>
          <a:ln w="38160">
            <a:solidFill>
              <a:srgbClr val="FFC000"/>
            </a:solidFill>
            <a:round/>
            <a:headEnd/>
            <a:tailEnd/>
          </a:ln>
        </p:spPr>
        <p:txBody>
          <a:bodyPr wrap="none" anchor="ctr"/>
          <a:lstStyle/>
          <a:p>
            <a:endParaRPr lang="fr-FR"/>
          </a:p>
        </p:txBody>
      </p:sp>
      <p:sp>
        <p:nvSpPr>
          <p:cNvPr id="30744" name="AutoShape 24"/>
          <p:cNvSpPr>
            <a:spLocks noChangeArrowheads="1"/>
          </p:cNvSpPr>
          <p:nvPr/>
        </p:nvSpPr>
        <p:spPr bwMode="auto">
          <a:xfrm>
            <a:off x="809625" y="3967163"/>
            <a:ext cx="1931988" cy="261937"/>
          </a:xfrm>
          <a:custGeom>
            <a:avLst/>
            <a:gdLst>
              <a:gd name="G0" fmla="+- 5366 0 0"/>
              <a:gd name="G1" fmla="+- 727 0 0"/>
            </a:gdLst>
            <a:ahLst/>
            <a:cxnLst>
              <a:cxn ang="0">
                <a:pos x="r" y="vc"/>
              </a:cxn>
              <a:cxn ang="5400000">
                <a:pos x="hc" y="b"/>
              </a:cxn>
              <a:cxn ang="10800000">
                <a:pos x="l" y="vc"/>
              </a:cxn>
              <a:cxn ang="16200000">
                <a:pos x="hc" y="t"/>
              </a:cxn>
            </a:cxnLst>
            <a:rect l="0" t="0" r="0" b="0"/>
            <a:pathLst>
              <a:path>
                <a:moveTo>
                  <a:pt x="0" y="166687"/>
                </a:moveTo>
                <a:cubicBezTo>
                  <a:pt x="19844" y="83343"/>
                  <a:pt x="39688" y="0"/>
                  <a:pt x="76200" y="14287"/>
                </a:cubicBezTo>
                <a:cubicBezTo>
                  <a:pt x="112712" y="28574"/>
                  <a:pt x="174625" y="242887"/>
                  <a:pt x="219075" y="252412"/>
                </a:cubicBezTo>
                <a:cubicBezTo>
                  <a:pt x="263525" y="261937"/>
                  <a:pt x="303213" y="80962"/>
                  <a:pt x="342900" y="71437"/>
                </a:cubicBezTo>
                <a:cubicBezTo>
                  <a:pt x="382588" y="61912"/>
                  <a:pt x="415925" y="193675"/>
                  <a:pt x="457200" y="195262"/>
                </a:cubicBezTo>
                <a:cubicBezTo>
                  <a:pt x="498475" y="196849"/>
                  <a:pt x="549275" y="82549"/>
                  <a:pt x="590550" y="80962"/>
                </a:cubicBezTo>
                <a:cubicBezTo>
                  <a:pt x="631825" y="79375"/>
                  <a:pt x="668338" y="187324"/>
                  <a:pt x="704850" y="185737"/>
                </a:cubicBezTo>
                <a:cubicBezTo>
                  <a:pt x="741362" y="184150"/>
                  <a:pt x="784225" y="76199"/>
                  <a:pt x="809625" y="71437"/>
                </a:cubicBezTo>
                <a:cubicBezTo>
                  <a:pt x="835025" y="66675"/>
                  <a:pt x="857250" y="157162"/>
                  <a:pt x="857250" y="157162"/>
                </a:cubicBezTo>
                <a:lnTo>
                  <a:pt x="1781175" y="166687"/>
                </a:lnTo>
                <a:cubicBezTo>
                  <a:pt x="1931987" y="168274"/>
                  <a:pt x="1847056" y="167480"/>
                  <a:pt x="1762125" y="166687"/>
                </a:cubicBezTo>
              </a:path>
            </a:pathLst>
          </a:custGeom>
          <a:noFill/>
          <a:ln w="38160" cap="flat">
            <a:solidFill>
              <a:srgbClr val="F79646"/>
            </a:solidFill>
            <a:round/>
            <a:headEnd/>
            <a:tailEn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28698" name="Line 25"/>
          <p:cNvSpPr>
            <a:spLocks noChangeShapeType="1"/>
          </p:cNvSpPr>
          <p:nvPr/>
        </p:nvSpPr>
        <p:spPr bwMode="auto">
          <a:xfrm>
            <a:off x="881063" y="3724275"/>
            <a:ext cx="720725" cy="1588"/>
          </a:xfrm>
          <a:prstGeom prst="line">
            <a:avLst/>
          </a:prstGeom>
          <a:noFill/>
          <a:ln w="28440">
            <a:solidFill>
              <a:srgbClr val="00B050"/>
            </a:solidFill>
            <a:round/>
            <a:headEnd/>
            <a:tailEnd/>
          </a:ln>
        </p:spPr>
        <p:txBody>
          <a:bodyPr/>
          <a:lstStyle/>
          <a:p>
            <a:endParaRPr lang="fr-FR"/>
          </a:p>
        </p:txBody>
      </p:sp>
      <p:pic>
        <p:nvPicPr>
          <p:cNvPr id="28699" name="Picture 26"/>
          <p:cNvPicPr>
            <a:picLocks noChangeAspect="1" noChangeArrowheads="1"/>
          </p:cNvPicPr>
          <p:nvPr/>
        </p:nvPicPr>
        <p:blipFill>
          <a:blip r:embed="rId11" cstate="print"/>
          <a:srcRect/>
          <a:stretch>
            <a:fillRect/>
          </a:stretch>
        </p:blipFill>
        <p:spPr bwMode="auto">
          <a:xfrm>
            <a:off x="1312863" y="3508375"/>
            <a:ext cx="654050" cy="503238"/>
          </a:xfrm>
          <a:prstGeom prst="rect">
            <a:avLst/>
          </a:prstGeom>
          <a:noFill/>
          <a:ln w="9525">
            <a:noFill/>
            <a:round/>
            <a:headEnd/>
            <a:tailEnd/>
          </a:ln>
        </p:spPr>
      </p:pic>
      <p:pic>
        <p:nvPicPr>
          <p:cNvPr id="28700" name="Picture 27"/>
          <p:cNvPicPr>
            <a:picLocks noChangeAspect="1" noChangeArrowheads="1"/>
          </p:cNvPicPr>
          <p:nvPr/>
        </p:nvPicPr>
        <p:blipFill>
          <a:blip r:embed="rId12" cstate="print"/>
          <a:srcRect/>
          <a:stretch>
            <a:fillRect/>
          </a:stretch>
        </p:blipFill>
        <p:spPr bwMode="auto">
          <a:xfrm>
            <a:off x="592138" y="3508375"/>
            <a:ext cx="431800" cy="431800"/>
          </a:xfrm>
          <a:prstGeom prst="rect">
            <a:avLst/>
          </a:prstGeom>
          <a:noFill/>
          <a:ln w="9525">
            <a:noFill/>
            <a:round/>
            <a:headEnd/>
            <a:tailEnd/>
          </a:ln>
        </p:spPr>
      </p:pic>
      <p:sp>
        <p:nvSpPr>
          <p:cNvPr id="28701" name="Rectangle 28"/>
          <p:cNvSpPr>
            <a:spLocks noChangeArrowheads="1"/>
          </p:cNvSpPr>
          <p:nvPr/>
        </p:nvSpPr>
        <p:spPr bwMode="auto">
          <a:xfrm>
            <a:off x="449263" y="4011613"/>
            <a:ext cx="1223962" cy="242887"/>
          </a:xfrm>
          <a:prstGeom prst="rect">
            <a:avLst/>
          </a:prstGeom>
          <a:noFill/>
          <a:ln w="9525">
            <a:noFill/>
            <a:round/>
            <a:headEnd/>
            <a:tailEnd/>
          </a:ln>
        </p:spPr>
        <p:txBody>
          <a:bodyPr lIns="90000" tIns="45000" rIns="90000" bIns="45000"/>
          <a:lstStyle/>
          <a:p>
            <a:pPr>
              <a:lnSpc>
                <a:spcPct val="100000"/>
              </a:lnSpc>
              <a:tabLst>
                <a:tab pos="449263" algn="l"/>
                <a:tab pos="898525" algn="l"/>
              </a:tabLst>
            </a:pPr>
            <a:r>
              <a:rPr lang="fr-FR" sz="1000" b="1">
                <a:solidFill>
                  <a:srgbClr val="002060"/>
                </a:solidFill>
                <a:latin typeface="Andalus" pitchFamily="18" charset="-78"/>
              </a:rPr>
              <a:t>EDF</a:t>
            </a:r>
          </a:p>
        </p:txBody>
      </p:sp>
      <p:sp>
        <p:nvSpPr>
          <p:cNvPr id="28702" name="Rectangle 29"/>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28703" name="Picture 30"/>
          <p:cNvPicPr>
            <a:picLocks noChangeAspect="1" noChangeArrowheads="1"/>
          </p:cNvPicPr>
          <p:nvPr/>
        </p:nvPicPr>
        <p:blipFill>
          <a:blip r:embed="rId13" cstate="print"/>
          <a:srcRect/>
          <a:stretch>
            <a:fillRect/>
          </a:stretch>
        </p:blipFill>
        <p:spPr bwMode="auto">
          <a:xfrm>
            <a:off x="5435600" y="339725"/>
            <a:ext cx="3706813" cy="2498725"/>
          </a:xfrm>
          <a:prstGeom prst="rect">
            <a:avLst/>
          </a:prstGeom>
          <a:noFill/>
          <a:ln w="9525">
            <a:noFill/>
            <a:round/>
            <a:headEnd/>
            <a:tailEnd/>
          </a:ln>
        </p:spPr>
      </p:pic>
      <p:pic>
        <p:nvPicPr>
          <p:cNvPr id="28704" name="Picture 31"/>
          <p:cNvPicPr>
            <a:picLocks noChangeAspect="1" noChangeArrowheads="1"/>
          </p:cNvPicPr>
          <p:nvPr/>
        </p:nvPicPr>
        <p:blipFill>
          <a:blip r:embed="rId14" cstate="print"/>
          <a:srcRect/>
          <a:stretch>
            <a:fillRect/>
          </a:stretch>
        </p:blipFill>
        <p:spPr bwMode="auto">
          <a:xfrm>
            <a:off x="5075238" y="484188"/>
            <a:ext cx="1223962" cy="920750"/>
          </a:xfrm>
          <a:prstGeom prst="rect">
            <a:avLst/>
          </a:prstGeom>
          <a:noFill/>
          <a:ln w="9525">
            <a:noFill/>
            <a:round/>
            <a:headEnd/>
            <a:tailEnd/>
          </a:ln>
        </p:spPr>
      </p:pic>
      <p:pic>
        <p:nvPicPr>
          <p:cNvPr id="28705" name="Picture 32"/>
          <p:cNvPicPr>
            <a:picLocks noChangeAspect="1" noChangeArrowheads="1"/>
          </p:cNvPicPr>
          <p:nvPr/>
        </p:nvPicPr>
        <p:blipFill>
          <a:blip r:embed="rId15" cstate="print"/>
          <a:srcRect/>
          <a:stretch>
            <a:fillRect/>
          </a:stretch>
        </p:blipFill>
        <p:spPr bwMode="auto">
          <a:xfrm>
            <a:off x="5273675" y="2947988"/>
            <a:ext cx="3870325" cy="2038350"/>
          </a:xfrm>
          <a:prstGeom prst="rect">
            <a:avLst/>
          </a:prstGeom>
          <a:noFill/>
          <a:ln w="9360">
            <a:noFill/>
            <a:round/>
            <a:headEnd/>
            <a:tailEnd/>
          </a:ln>
        </p:spPr>
      </p:pic>
      <p:sp>
        <p:nvSpPr>
          <p:cNvPr id="30753" name="Rectangle 33"/>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0754" name="Rectangle 34"/>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0755" name="Rectangle 35"/>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0756" name="Rectangle 3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0757" name="Rectangle 3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28711" name="Rectangle 38"/>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595959"/>
                </a:solidFill>
                <a:latin typeface="Andalus" pitchFamily="18" charset="-78"/>
              </a:rPr>
              <a:t>Le CPL</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 &amp; II du model OSI</a:t>
            </a:r>
          </a:p>
        </p:txBody>
      </p:sp>
      <p:graphicFrame>
        <p:nvGraphicFramePr>
          <p:cNvPr id="17" name="Group 114"/>
          <p:cNvGraphicFramePr>
            <a:graphicFrameLocks noGrp="1"/>
          </p:cNvGraphicFramePr>
          <p:nvPr/>
        </p:nvGraphicFramePr>
        <p:xfrm>
          <a:off x="1835150" y="1304925"/>
          <a:ext cx="6995853" cy="3355737"/>
        </p:xfrm>
        <a:graphic>
          <a:graphicData uri="http://schemas.openxmlformats.org/drawingml/2006/table">
            <a:tbl>
              <a:tblPr>
                <a:effectLst/>
                <a:tableStyleId>{616DA210-FB5B-4158-B5E0-FEB733F419BA}</a:tableStyleId>
              </a:tblPr>
              <a:tblGrid>
                <a:gridCol w="874077">
                  <a:extLst>
                    <a:ext uri="{9D8B030D-6E8A-4147-A177-3AD203B41FA5}">
                      <a16:colId xmlns:a16="http://schemas.microsoft.com/office/drawing/2014/main" val="20000"/>
                    </a:ext>
                  </a:extLst>
                </a:gridCol>
                <a:gridCol w="874076">
                  <a:extLst>
                    <a:ext uri="{9D8B030D-6E8A-4147-A177-3AD203B41FA5}">
                      <a16:colId xmlns:a16="http://schemas.microsoft.com/office/drawing/2014/main" val="20001"/>
                    </a:ext>
                  </a:extLst>
                </a:gridCol>
                <a:gridCol w="875697">
                  <a:extLst>
                    <a:ext uri="{9D8B030D-6E8A-4147-A177-3AD203B41FA5}">
                      <a16:colId xmlns:a16="http://schemas.microsoft.com/office/drawing/2014/main" val="20002"/>
                    </a:ext>
                  </a:extLst>
                </a:gridCol>
                <a:gridCol w="874077">
                  <a:extLst>
                    <a:ext uri="{9D8B030D-6E8A-4147-A177-3AD203B41FA5}">
                      <a16:colId xmlns:a16="http://schemas.microsoft.com/office/drawing/2014/main" val="20003"/>
                    </a:ext>
                  </a:extLst>
                </a:gridCol>
                <a:gridCol w="874076">
                  <a:extLst>
                    <a:ext uri="{9D8B030D-6E8A-4147-A177-3AD203B41FA5}">
                      <a16:colId xmlns:a16="http://schemas.microsoft.com/office/drawing/2014/main" val="20004"/>
                    </a:ext>
                  </a:extLst>
                </a:gridCol>
                <a:gridCol w="874077">
                  <a:extLst>
                    <a:ext uri="{9D8B030D-6E8A-4147-A177-3AD203B41FA5}">
                      <a16:colId xmlns:a16="http://schemas.microsoft.com/office/drawing/2014/main" val="20005"/>
                    </a:ext>
                  </a:extLst>
                </a:gridCol>
                <a:gridCol w="875697">
                  <a:extLst>
                    <a:ext uri="{9D8B030D-6E8A-4147-A177-3AD203B41FA5}">
                      <a16:colId xmlns:a16="http://schemas.microsoft.com/office/drawing/2014/main" val="20006"/>
                    </a:ext>
                  </a:extLst>
                </a:gridCol>
                <a:gridCol w="874076">
                  <a:extLst>
                    <a:ext uri="{9D8B030D-6E8A-4147-A177-3AD203B41FA5}">
                      <a16:colId xmlns:a16="http://schemas.microsoft.com/office/drawing/2014/main" val="20007"/>
                    </a:ext>
                  </a:extLst>
                </a:gridCol>
              </a:tblGrid>
              <a:tr h="9026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Débit physique annoncé</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Débit réel sur une autre prise murale</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Partage Internet par ADSL</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Partage de fichiers</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Imprimante en réseau</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effectLst>
                            <a:outerShdw blurRad="38100" dist="38100" dir="2700000" algn="tl">
                              <a:srgbClr val="000000">
                                <a:alpha val="43137"/>
                              </a:srgbClr>
                            </a:outerShdw>
                          </a:effectLst>
                          <a:latin typeface="Andalus" pitchFamily="18" charset="-78"/>
                          <a:cs typeface="Andalus" pitchFamily="18" charset="-78"/>
                        </a:rPr>
                        <a:t>Partage</a:t>
                      </a:r>
                      <a:endParaRPr kumimoji="0" lang="fr-FR" sz="16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0" u="none" strike="noStrike" cap="none" normalizeH="0" baseline="0" noProof="0" dirty="0">
                          <a:ln>
                            <a:noFill/>
                          </a:ln>
                          <a:effectLst>
                            <a:outerShdw blurRad="38100" dist="38100" dir="2700000" algn="tl">
                              <a:srgbClr val="000000">
                                <a:alpha val="43137"/>
                              </a:srgbClr>
                            </a:outerShdw>
                          </a:effectLst>
                          <a:latin typeface="Andalus" pitchFamily="18" charset="-78"/>
                          <a:cs typeface="Andalus" pitchFamily="18" charset="-78"/>
                        </a:rPr>
                        <a:t>Partage </a:t>
                      </a:r>
                      <a:endParaRPr kumimoji="0" lang="fr-FR" sz="16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horzOverflow="overflow">
                    <a:blipFill>
                      <a:blip r:embed="rId2"/>
                      <a:tile tx="0" ty="0" sx="100000" sy="100000" flip="none" algn="tl"/>
                    </a:blipFill>
                  </a:tcPr>
                </a:tc>
                <a:extLst>
                  <a:ext uri="{0D108BD9-81ED-4DB2-BD59-A6C34878D82A}">
                    <a16:rowId xmlns:a16="http://schemas.microsoft.com/office/drawing/2014/main" val="10000"/>
                  </a:ext>
                </a:extLst>
              </a:tr>
              <a:tr h="565563">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HomePlug</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14 Mb/s</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&lt; 6 Mb/s</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Peut limiter le débit</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28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28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28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800" b="1" u="none" strike="noStrike" cap="none" normalizeH="0" baseline="0" noProof="0" dirty="0">
                          <a:ln>
                            <a:noFill/>
                          </a:ln>
                          <a:effectLst>
                            <a:outerShdw blurRad="38100" dist="38100" dir="2700000" algn="tl">
                              <a:srgbClr val="000000">
                                <a:alpha val="43137"/>
                              </a:srgbClr>
                            </a:outerShdw>
                          </a:effectLst>
                          <a:latin typeface="Andalus" pitchFamily="18" charset="-78"/>
                          <a:cs typeface="Andalus" pitchFamily="18" charset="-78"/>
                        </a:rPr>
                        <a:t>SD</a:t>
                      </a:r>
                      <a:endParaRPr kumimoji="0" lang="fr-FR" sz="18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1"/>
                  </a:ext>
                </a:extLst>
              </a:tr>
              <a:tr h="679056">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HomePlug</a:t>
                      </a:r>
                      <a:br>
                        <a:rPr kumimoji="0" lang="fr-FR" sz="1200" b="1" u="none" strike="noStrike" cap="none" normalizeH="0" baseline="0" noProof="0" dirty="0">
                          <a:ln>
                            <a:noFill/>
                          </a:ln>
                          <a:effectLst/>
                          <a:latin typeface="Andalus" pitchFamily="18" charset="-78"/>
                          <a:cs typeface="Andalus" pitchFamily="18" charset="-78"/>
                        </a:rPr>
                      </a:br>
                      <a:r>
                        <a:rPr kumimoji="0" lang="fr-FR" sz="1200" b="1" u="none" strike="noStrike" cap="none" normalizeH="0" baseline="0" noProof="0" dirty="0">
                          <a:ln>
                            <a:noFill/>
                          </a:ln>
                          <a:effectLst/>
                          <a:latin typeface="Andalus" pitchFamily="18" charset="-78"/>
                          <a:cs typeface="Andalus" pitchFamily="18" charset="-78"/>
                        </a:rPr>
                        <a:t>Hi-Speed</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85 Mb/s</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&lt; 15 Mb/s</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HD</a:t>
                      </a:r>
                      <a:br>
                        <a:rPr kumimoji="0" lang="fr-FR" sz="1200" u="none" strike="noStrike" cap="none" normalizeH="0" baseline="0" noProof="0" dirty="0">
                          <a:ln>
                            <a:noFill/>
                          </a:ln>
                          <a:effectLst/>
                          <a:latin typeface="Andalus" pitchFamily="18" charset="-78"/>
                          <a:cs typeface="Andalus" pitchFamily="18" charset="-78"/>
                        </a:rPr>
                      </a:b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2"/>
                  </a:ext>
                </a:extLst>
              </a:tr>
              <a:tr h="604227">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u="none" strike="noStrike" cap="none" normalizeH="0" baseline="0" noProof="0" dirty="0">
                          <a:ln>
                            <a:noFill/>
                          </a:ln>
                          <a:effectLst/>
                          <a:latin typeface="Andalus" pitchFamily="18" charset="-78"/>
                          <a:cs typeface="Andalus" pitchFamily="18" charset="-78"/>
                        </a:rPr>
                        <a:t>HomePlug AV</a:t>
                      </a:r>
                      <a:endParaRPr kumimoji="0" lang="fr-FR" sz="1200" b="1"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200 Mb/s</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&lt; 30 Mb/s</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HD</a:t>
                      </a:r>
                      <a:br>
                        <a:rPr kumimoji="0" lang="fr-FR" sz="1200" u="none" strike="noStrike" cap="none" normalizeH="0" baseline="0" noProof="0" dirty="0">
                          <a:ln>
                            <a:noFill/>
                          </a:ln>
                          <a:effectLst/>
                          <a:latin typeface="Andalus" pitchFamily="18" charset="-78"/>
                          <a:cs typeface="Andalus" pitchFamily="18" charset="-78"/>
                        </a:rPr>
                      </a:b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3"/>
                  </a:ext>
                </a:extLst>
              </a:tr>
              <a:tr h="604227">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Andalus" pitchFamily="18" charset="-78"/>
                          <a:cs typeface="Andalus" pitchFamily="18" charset="-78"/>
                        </a:rPr>
                        <a:t>HomePlug AV2</a:t>
                      </a:r>
                    </a:p>
                  </a:txBody>
                  <a:tcPr marL="37419" marR="37419" marT="28064" marB="28064" anchor="ctr"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0" i="0" u="none" strike="noStrike" cap="none" normalizeH="0" baseline="0" noProof="0" dirty="0">
                          <a:ln>
                            <a:noFill/>
                          </a:ln>
                          <a:solidFill>
                            <a:schemeClr val="tx1"/>
                          </a:solidFill>
                          <a:effectLst/>
                          <a:latin typeface="Andalus" pitchFamily="18" charset="-78"/>
                          <a:cs typeface="Andalus" pitchFamily="18" charset="-78"/>
                        </a:rPr>
                        <a:t>1Gb/s</a:t>
                      </a: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0" i="0" u="none" strike="noStrike" cap="none" normalizeH="0" baseline="0" noProof="0" dirty="0">
                          <a:ln>
                            <a:noFill/>
                          </a:ln>
                          <a:solidFill>
                            <a:schemeClr val="tx1"/>
                          </a:solidFill>
                          <a:effectLst/>
                          <a:latin typeface="Andalus" pitchFamily="18" charset="-78"/>
                          <a:cs typeface="Andalus" pitchFamily="18" charset="-78"/>
                        </a:rPr>
                        <a:t>200&lt; &lt;400Mbs</a:t>
                      </a: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u="none" strike="noStrike" cap="none" normalizeH="0" baseline="0" noProof="0" dirty="0">
                          <a:ln>
                            <a:noFill/>
                          </a:ln>
                          <a:effectLst/>
                          <a:latin typeface="Andalus" pitchFamily="18" charset="-78"/>
                          <a:cs typeface="Andalus" pitchFamily="18" charset="-78"/>
                        </a:rPr>
                        <a:t>HD</a:t>
                      </a:r>
                      <a:br>
                        <a:rPr kumimoji="0" lang="fr-FR" sz="1200" u="none" strike="noStrike" cap="none" normalizeH="0" baseline="0" noProof="0" dirty="0">
                          <a:ln>
                            <a:noFill/>
                          </a:ln>
                          <a:effectLst/>
                          <a:latin typeface="Andalus" pitchFamily="18" charset="-78"/>
                          <a:cs typeface="Andalus" pitchFamily="18" charset="-78"/>
                        </a:rPr>
                      </a:b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tc>
                <a:extLst>
                  <a:ext uri="{0D108BD9-81ED-4DB2-BD59-A6C34878D82A}">
                    <a16:rowId xmlns:a16="http://schemas.microsoft.com/office/drawing/2014/main" val="10004"/>
                  </a:ext>
                </a:extLst>
              </a:tr>
            </a:tbl>
          </a:graphicData>
        </a:graphic>
      </p:graphicFrame>
      <p:pic>
        <p:nvPicPr>
          <p:cNvPr id="29755" name="Picture 2" descr="http://img1.lesnumeriques.com/news/19/19201/logohomeplug.jpg"/>
          <p:cNvPicPr>
            <a:picLocks noChangeAspect="1" noChangeArrowheads="1"/>
          </p:cNvPicPr>
          <p:nvPr/>
        </p:nvPicPr>
        <p:blipFill>
          <a:blip r:embed="rId3" cstate="print"/>
          <a:srcRect/>
          <a:stretch>
            <a:fillRect/>
          </a:stretch>
        </p:blipFill>
        <p:spPr bwMode="auto">
          <a:xfrm>
            <a:off x="1908175" y="1463675"/>
            <a:ext cx="739775" cy="601663"/>
          </a:xfrm>
          <a:prstGeom prst="rect">
            <a:avLst/>
          </a:prstGeom>
          <a:noFill/>
          <a:ln w="9525">
            <a:noFill/>
            <a:miter lim="800000"/>
            <a:headEnd/>
            <a:tailEnd/>
          </a:ln>
        </p:spPr>
      </p:pic>
      <p:grpSp>
        <p:nvGrpSpPr>
          <p:cNvPr id="2" name="Groupe 19"/>
          <p:cNvGrpSpPr/>
          <p:nvPr/>
        </p:nvGrpSpPr>
        <p:grpSpPr>
          <a:xfrm>
            <a:off x="7164288" y="2996410"/>
            <a:ext cx="720080" cy="216024"/>
            <a:chOff x="395536" y="2139702"/>
            <a:chExt cx="1152128" cy="288032"/>
          </a:xfrm>
          <a:solidFill>
            <a:srgbClr val="FFFF00"/>
          </a:solidFill>
        </p:grpSpPr>
        <p:sp>
          <p:nvSpPr>
            <p:cNvPr id="14" name="Étoile à 5 branches 13"/>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15" name="Étoile à 5 branches 14"/>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16" name="Étoile à 5 branches 15"/>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19" name="Étoile à 5 branches 18"/>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3" name="Groupe 20"/>
          <p:cNvGrpSpPr/>
          <p:nvPr/>
        </p:nvGrpSpPr>
        <p:grpSpPr>
          <a:xfrm>
            <a:off x="7164288" y="3644482"/>
            <a:ext cx="720080" cy="216024"/>
            <a:chOff x="395536" y="2139702"/>
            <a:chExt cx="1152128" cy="288032"/>
          </a:xfrm>
          <a:solidFill>
            <a:srgbClr val="FFFF00"/>
          </a:solidFill>
        </p:grpSpPr>
        <p:sp>
          <p:nvSpPr>
            <p:cNvPr id="22" name="Étoile à 5 branches 2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3" name="Étoile à 5 branches 2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4" name="Étoile à 5 branches 2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5" name="Étoile à 5 branches 24"/>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5" name="Groupe 25"/>
          <p:cNvGrpSpPr/>
          <p:nvPr/>
        </p:nvGrpSpPr>
        <p:grpSpPr>
          <a:xfrm>
            <a:off x="7164288" y="4220546"/>
            <a:ext cx="720080" cy="216024"/>
            <a:chOff x="395536" y="2139702"/>
            <a:chExt cx="1152128" cy="288032"/>
          </a:xfrm>
          <a:solidFill>
            <a:srgbClr val="FFFF00"/>
          </a:solidFill>
        </p:grpSpPr>
        <p:sp>
          <p:nvSpPr>
            <p:cNvPr id="27" name="Étoile à 5 branches 2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8" name="Étoile à 5 branches 2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29" name="Étoile à 5 branches 28"/>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0" name="Étoile à 5 branches 29"/>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6" name="Groupe 30"/>
          <p:cNvGrpSpPr/>
          <p:nvPr/>
        </p:nvGrpSpPr>
        <p:grpSpPr>
          <a:xfrm>
            <a:off x="8028384" y="4364562"/>
            <a:ext cx="720080" cy="216024"/>
            <a:chOff x="395536" y="2139702"/>
            <a:chExt cx="1152128" cy="288032"/>
          </a:xfrm>
          <a:solidFill>
            <a:srgbClr val="FFFF00"/>
          </a:solidFill>
        </p:grpSpPr>
        <p:sp>
          <p:nvSpPr>
            <p:cNvPr id="32" name="Étoile à 5 branches 3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3" name="Étoile à 5 branches 3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4" name="Étoile à 5 branches 3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5" name="Étoile à 5 branches 34"/>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7" name="Groupe 35"/>
          <p:cNvGrpSpPr/>
          <p:nvPr/>
        </p:nvGrpSpPr>
        <p:grpSpPr>
          <a:xfrm>
            <a:off x="8028384" y="3788498"/>
            <a:ext cx="720080" cy="216024"/>
            <a:chOff x="395536" y="2139702"/>
            <a:chExt cx="1152128" cy="288032"/>
          </a:xfrm>
          <a:solidFill>
            <a:srgbClr val="FFFF00"/>
          </a:solidFill>
        </p:grpSpPr>
        <p:sp>
          <p:nvSpPr>
            <p:cNvPr id="37" name="Étoile à 5 branches 3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8" name="Étoile à 5 branches 3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39" name="Étoile à 5 branches 38"/>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40" name="Étoile à 5 branches 39"/>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8" name="Groupe 40"/>
          <p:cNvGrpSpPr/>
          <p:nvPr/>
        </p:nvGrpSpPr>
        <p:grpSpPr>
          <a:xfrm>
            <a:off x="8136396" y="3148810"/>
            <a:ext cx="540060" cy="216024"/>
            <a:chOff x="395536" y="2139702"/>
            <a:chExt cx="864096" cy="288032"/>
          </a:xfrm>
          <a:solidFill>
            <a:srgbClr val="FFFF00"/>
          </a:solidFill>
        </p:grpSpPr>
        <p:sp>
          <p:nvSpPr>
            <p:cNvPr id="42" name="Étoile à 5 branches 4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43" name="Étoile à 5 branches 4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44" name="Étoile à 5 branches 4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9" name="Groupe 45"/>
          <p:cNvGrpSpPr/>
          <p:nvPr/>
        </p:nvGrpSpPr>
        <p:grpSpPr>
          <a:xfrm>
            <a:off x="7380312" y="2348338"/>
            <a:ext cx="360040" cy="216024"/>
            <a:chOff x="395536" y="2139702"/>
            <a:chExt cx="576064" cy="288032"/>
          </a:xfrm>
          <a:solidFill>
            <a:srgbClr val="FFFF00"/>
          </a:solidFill>
        </p:grpSpPr>
        <p:sp>
          <p:nvSpPr>
            <p:cNvPr id="47" name="Étoile à 5 branches 4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48" name="Étoile à 5 branches 4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10" name="Groupe 50"/>
          <p:cNvGrpSpPr/>
          <p:nvPr/>
        </p:nvGrpSpPr>
        <p:grpSpPr>
          <a:xfrm>
            <a:off x="6300192" y="3644482"/>
            <a:ext cx="720080" cy="216024"/>
            <a:chOff x="395536" y="2139702"/>
            <a:chExt cx="1152128" cy="288032"/>
          </a:xfrm>
          <a:solidFill>
            <a:srgbClr val="FFFF00"/>
          </a:solidFill>
        </p:grpSpPr>
        <p:sp>
          <p:nvSpPr>
            <p:cNvPr id="52" name="Étoile à 5 branches 5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53" name="Étoile à 5 branches 5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54" name="Étoile à 5 branches 5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55" name="Étoile à 5 branches 54"/>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11" name="Groupe 55"/>
          <p:cNvGrpSpPr/>
          <p:nvPr/>
        </p:nvGrpSpPr>
        <p:grpSpPr>
          <a:xfrm>
            <a:off x="6300192" y="4220546"/>
            <a:ext cx="720080" cy="216024"/>
            <a:chOff x="395536" y="2139702"/>
            <a:chExt cx="1152128" cy="288032"/>
          </a:xfrm>
          <a:solidFill>
            <a:srgbClr val="FFFF00"/>
          </a:solidFill>
        </p:grpSpPr>
        <p:sp>
          <p:nvSpPr>
            <p:cNvPr id="57" name="Étoile à 5 branches 5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58" name="Étoile à 5 branches 5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59" name="Étoile à 5 branches 58"/>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60" name="Étoile à 5 branches 59"/>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12" name="Groupe 60"/>
          <p:cNvGrpSpPr/>
          <p:nvPr/>
        </p:nvGrpSpPr>
        <p:grpSpPr>
          <a:xfrm>
            <a:off x="5436096" y="4220546"/>
            <a:ext cx="720080" cy="216024"/>
            <a:chOff x="395536" y="2139702"/>
            <a:chExt cx="1152128" cy="288032"/>
          </a:xfrm>
          <a:solidFill>
            <a:srgbClr val="FFFF00"/>
          </a:solidFill>
        </p:grpSpPr>
        <p:sp>
          <p:nvSpPr>
            <p:cNvPr id="62" name="Étoile à 5 branches 6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63" name="Étoile à 5 branches 6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64" name="Étoile à 5 branches 6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65" name="Étoile à 5 branches 64"/>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13" name="Groupe 65"/>
          <p:cNvGrpSpPr/>
          <p:nvPr/>
        </p:nvGrpSpPr>
        <p:grpSpPr>
          <a:xfrm>
            <a:off x="4572000" y="4220546"/>
            <a:ext cx="720080" cy="216024"/>
            <a:chOff x="395536" y="2139702"/>
            <a:chExt cx="1152128" cy="288032"/>
          </a:xfrm>
          <a:solidFill>
            <a:srgbClr val="FFFF00"/>
          </a:solidFill>
        </p:grpSpPr>
        <p:sp>
          <p:nvSpPr>
            <p:cNvPr id="67" name="Étoile à 5 branches 6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68" name="Étoile à 5 branches 6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69" name="Étoile à 5 branches 68"/>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70" name="Étoile à 5 branches 69"/>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18" name="Groupe 70"/>
          <p:cNvGrpSpPr/>
          <p:nvPr/>
        </p:nvGrpSpPr>
        <p:grpSpPr>
          <a:xfrm>
            <a:off x="4572000" y="3644482"/>
            <a:ext cx="720080" cy="216024"/>
            <a:chOff x="395536" y="2139702"/>
            <a:chExt cx="1152128" cy="288032"/>
          </a:xfrm>
          <a:solidFill>
            <a:srgbClr val="FFFF00"/>
          </a:solidFill>
        </p:grpSpPr>
        <p:sp>
          <p:nvSpPr>
            <p:cNvPr id="72" name="Étoile à 5 branches 7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73" name="Étoile à 5 branches 7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74" name="Étoile à 5 branches 7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75" name="Étoile à 5 branches 74"/>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20" name="Groupe 75"/>
          <p:cNvGrpSpPr/>
          <p:nvPr/>
        </p:nvGrpSpPr>
        <p:grpSpPr>
          <a:xfrm>
            <a:off x="4572000" y="2996410"/>
            <a:ext cx="720080" cy="216024"/>
            <a:chOff x="395536" y="2139702"/>
            <a:chExt cx="1152128" cy="288032"/>
          </a:xfrm>
          <a:solidFill>
            <a:srgbClr val="FFFF00"/>
          </a:solidFill>
        </p:grpSpPr>
        <p:sp>
          <p:nvSpPr>
            <p:cNvPr id="77" name="Étoile à 5 branches 7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78" name="Étoile à 5 branches 7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79" name="Étoile à 5 branches 78"/>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80" name="Étoile à 5 branches 79"/>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21" name="Groupe 80"/>
          <p:cNvGrpSpPr/>
          <p:nvPr/>
        </p:nvGrpSpPr>
        <p:grpSpPr>
          <a:xfrm>
            <a:off x="5436096" y="3644482"/>
            <a:ext cx="720080" cy="216024"/>
            <a:chOff x="395536" y="2139702"/>
            <a:chExt cx="1152128" cy="288032"/>
          </a:xfrm>
          <a:solidFill>
            <a:srgbClr val="FFFF00"/>
          </a:solidFill>
        </p:grpSpPr>
        <p:sp>
          <p:nvSpPr>
            <p:cNvPr id="82" name="Étoile à 5 branches 8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83" name="Étoile à 5 branches 8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84" name="Étoile à 5 branches 8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85" name="Étoile à 5 branches 84"/>
            <p:cNvSpPr/>
            <p:nvPr/>
          </p:nvSpPr>
          <p:spPr bwMode="auto">
            <a:xfrm>
              <a:off x="1259632"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26" name="Groupe 85"/>
          <p:cNvGrpSpPr/>
          <p:nvPr/>
        </p:nvGrpSpPr>
        <p:grpSpPr>
          <a:xfrm>
            <a:off x="5508104" y="2996410"/>
            <a:ext cx="540060" cy="216024"/>
            <a:chOff x="395536" y="2139702"/>
            <a:chExt cx="864096" cy="288032"/>
          </a:xfrm>
          <a:solidFill>
            <a:srgbClr val="FFFF00"/>
          </a:solidFill>
        </p:grpSpPr>
        <p:sp>
          <p:nvSpPr>
            <p:cNvPr id="87" name="Étoile à 5 branches 86"/>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88" name="Étoile à 5 branches 87"/>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89" name="Étoile à 5 branches 88"/>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grpSp>
        <p:nvGrpSpPr>
          <p:cNvPr id="31" name="Groupe 90"/>
          <p:cNvGrpSpPr/>
          <p:nvPr/>
        </p:nvGrpSpPr>
        <p:grpSpPr>
          <a:xfrm>
            <a:off x="6408204" y="2996410"/>
            <a:ext cx="540060" cy="216024"/>
            <a:chOff x="395536" y="2139702"/>
            <a:chExt cx="864096" cy="288032"/>
          </a:xfrm>
          <a:solidFill>
            <a:srgbClr val="FFFF00"/>
          </a:solidFill>
        </p:grpSpPr>
        <p:sp>
          <p:nvSpPr>
            <p:cNvPr id="92" name="Étoile à 5 branches 91"/>
            <p:cNvSpPr/>
            <p:nvPr/>
          </p:nvSpPr>
          <p:spPr bwMode="auto">
            <a:xfrm>
              <a:off x="395536"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93" name="Étoile à 5 branches 92"/>
            <p:cNvSpPr/>
            <p:nvPr/>
          </p:nvSpPr>
          <p:spPr bwMode="auto">
            <a:xfrm>
              <a:off x="683568"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94" name="Étoile à 5 branches 93"/>
            <p:cNvSpPr/>
            <p:nvPr/>
          </p:nvSpPr>
          <p:spPr bwMode="auto">
            <a:xfrm>
              <a:off x="971600" y="2139702"/>
              <a:ext cx="288032" cy="288032"/>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grpSp>
      <p:sp>
        <p:nvSpPr>
          <p:cNvPr id="97" name="Étoile à 5 branches 96"/>
          <p:cNvSpPr/>
          <p:nvPr/>
        </p:nvSpPr>
        <p:spPr bwMode="auto">
          <a:xfrm>
            <a:off x="6588224" y="2348338"/>
            <a:ext cx="180020" cy="216024"/>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sp>
        <p:nvSpPr>
          <p:cNvPr id="101" name="Étoile à 5 branches 100"/>
          <p:cNvSpPr/>
          <p:nvPr/>
        </p:nvSpPr>
        <p:spPr bwMode="auto">
          <a:xfrm>
            <a:off x="5724128" y="2348338"/>
            <a:ext cx="180020" cy="216024"/>
          </a:xfrm>
          <a:prstGeom prst="star5">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defTabSz="914400" eaLnBrk="0">
              <a:lnSpc>
                <a:spcPct val="100000"/>
              </a:lnSpc>
              <a:buClrTx/>
              <a:buSzTx/>
              <a:buFontTx/>
              <a:buNone/>
              <a:defRPr/>
            </a:pPr>
            <a:endParaRPr lang="fr-FR" sz="2400" dirty="0">
              <a:solidFill>
                <a:schemeClr val="tx1"/>
              </a:solidFill>
              <a:ea typeface="ＭＳ Ｐゴシック" pitchFamily="-128" charset="-128"/>
            </a:endParaRPr>
          </a:p>
        </p:txBody>
      </p:sp>
      <p:pic>
        <p:nvPicPr>
          <p:cNvPr id="10242" name="Picture 2" descr="http://blog.florencedelle.com/wp-content/uploads/hd_logo.png"/>
          <p:cNvPicPr>
            <a:picLocks noChangeAspect="1" noChangeArrowheads="1"/>
          </p:cNvPicPr>
          <p:nvPr/>
        </p:nvPicPr>
        <p:blipFill>
          <a:blip r:embed="rId4" cstate="print"/>
          <a:srcRect/>
          <a:stretch>
            <a:fillRect/>
          </a:stretch>
        </p:blipFill>
        <p:spPr bwMode="auto">
          <a:xfrm>
            <a:off x="8190983" y="2852394"/>
            <a:ext cx="413465" cy="288032"/>
          </a:xfrm>
          <a:prstGeom prst="rect">
            <a:avLst/>
          </a:prstGeom>
          <a:noFill/>
          <a:ln>
            <a:noFill/>
          </a:ln>
        </p:spPr>
        <p:style>
          <a:lnRef idx="0">
            <a:schemeClr val="accent3"/>
          </a:lnRef>
          <a:fillRef idx="3">
            <a:schemeClr val="accent3"/>
          </a:fillRef>
          <a:effectRef idx="3">
            <a:schemeClr val="accent3"/>
          </a:effectRef>
          <a:fontRef idx="minor">
            <a:schemeClr val="lt1"/>
          </a:fontRef>
        </p:style>
      </p:pic>
      <p:pic>
        <p:nvPicPr>
          <p:cNvPr id="103" name="Picture 2" descr="http://blog.florencedelle.com/wp-content/uploads/hd_logo.png"/>
          <p:cNvPicPr>
            <a:picLocks noChangeAspect="1" noChangeArrowheads="1"/>
          </p:cNvPicPr>
          <p:nvPr/>
        </p:nvPicPr>
        <p:blipFill>
          <a:blip r:embed="rId4" cstate="print"/>
          <a:srcRect/>
          <a:stretch>
            <a:fillRect/>
          </a:stretch>
        </p:blipFill>
        <p:spPr bwMode="auto">
          <a:xfrm>
            <a:off x="8190983" y="3500466"/>
            <a:ext cx="413465" cy="288032"/>
          </a:xfrm>
          <a:prstGeom prst="rect">
            <a:avLst/>
          </a:prstGeom>
          <a:noFill/>
          <a:ln>
            <a:noFill/>
          </a:ln>
        </p:spPr>
        <p:style>
          <a:lnRef idx="0">
            <a:schemeClr val="accent3"/>
          </a:lnRef>
          <a:fillRef idx="3">
            <a:schemeClr val="accent3"/>
          </a:fillRef>
          <a:effectRef idx="3">
            <a:schemeClr val="accent3"/>
          </a:effectRef>
          <a:fontRef idx="minor">
            <a:schemeClr val="lt1"/>
          </a:fontRef>
        </p:style>
      </p:pic>
      <p:pic>
        <p:nvPicPr>
          <p:cNvPr id="104" name="Picture 2" descr="http://blog.florencedelle.com/wp-content/uploads/hd_logo.png"/>
          <p:cNvPicPr>
            <a:picLocks noChangeAspect="1" noChangeArrowheads="1"/>
          </p:cNvPicPr>
          <p:nvPr/>
        </p:nvPicPr>
        <p:blipFill>
          <a:blip r:embed="rId4" cstate="print"/>
          <a:srcRect/>
          <a:stretch>
            <a:fillRect/>
          </a:stretch>
        </p:blipFill>
        <p:spPr bwMode="auto">
          <a:xfrm>
            <a:off x="8190983" y="4076530"/>
            <a:ext cx="413465" cy="288032"/>
          </a:xfrm>
          <a:prstGeom prst="rect">
            <a:avLst/>
          </a:prstGeom>
          <a:noFill/>
          <a:ln>
            <a:noFill/>
          </a:ln>
        </p:spPr>
        <p:style>
          <a:lnRef idx="0">
            <a:schemeClr val="accent3"/>
          </a:lnRef>
          <a:fillRef idx="3">
            <a:schemeClr val="accent3"/>
          </a:fillRef>
          <a:effectRef idx="3">
            <a:schemeClr val="accent3"/>
          </a:effectRef>
          <a:fontRef idx="minor">
            <a:schemeClr val="lt1"/>
          </a:fontRef>
        </p:style>
      </p:pic>
      <p:pic>
        <p:nvPicPr>
          <p:cNvPr id="29781" name="Picture 4" descr="6.1.2.4 Workstation Vidéo"/>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101013" y="1555750"/>
            <a:ext cx="574675" cy="576263"/>
          </a:xfrm>
          <a:prstGeom prst="rect">
            <a:avLst/>
          </a:prstGeom>
          <a:noFill/>
          <a:ln w="9525">
            <a:noFill/>
            <a:miter lim="800000"/>
            <a:headEnd/>
            <a:tailEnd/>
          </a:ln>
        </p:spPr>
      </p:pic>
      <p:pic>
        <p:nvPicPr>
          <p:cNvPr id="29782" name="Picture 6" descr="http://adobeperson.com/wp-content/uploads/2008/11/website-template-webgraphics-audio-speaker-logo18.jpg"/>
          <p:cNvPicPr>
            <a:picLocks noChangeAspect="1" noChangeArrowheads="1"/>
          </p:cNvPicPr>
          <p:nvPr/>
        </p:nvPicPr>
        <p:blipFill>
          <a:blip r:embed="rId6" cstate="print">
            <a:clrChange>
              <a:clrFrom>
                <a:srgbClr val="FEFEFE"/>
              </a:clrFrom>
              <a:clrTo>
                <a:srgbClr val="FEFEFE">
                  <a:alpha val="0"/>
                </a:srgbClr>
              </a:clrTo>
            </a:clrChange>
          </a:blip>
          <a:srcRect/>
          <a:stretch>
            <a:fillRect/>
          </a:stretch>
        </p:blipFill>
        <p:spPr bwMode="auto">
          <a:xfrm rot="3254061">
            <a:off x="7205663" y="1585913"/>
            <a:ext cx="576262" cy="576262"/>
          </a:xfrm>
          <a:prstGeom prst="rect">
            <a:avLst/>
          </a:prstGeom>
          <a:noFill/>
          <a:ln w="9525">
            <a:noFill/>
            <a:miter lim="800000"/>
            <a:headEnd/>
            <a:tailEnd/>
          </a:ln>
        </p:spPr>
      </p:pic>
      <p:grpSp>
        <p:nvGrpSpPr>
          <p:cNvPr id="29783" name="Groupe 94"/>
          <p:cNvGrpSpPr>
            <a:grpSpLocks/>
          </p:cNvGrpSpPr>
          <p:nvPr/>
        </p:nvGrpSpPr>
        <p:grpSpPr bwMode="auto">
          <a:xfrm>
            <a:off x="107950" y="214313"/>
            <a:ext cx="1368425" cy="1196975"/>
            <a:chOff x="1212850" y="812800"/>
            <a:chExt cx="4851400" cy="4109442"/>
          </a:xfrm>
        </p:grpSpPr>
        <p:sp>
          <p:nvSpPr>
            <p:cNvPr id="96"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98"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99" name="Rectangle 5"/>
            <p:cNvSpPr>
              <a:spLocks/>
            </p:cNvSpPr>
            <p:nvPr/>
          </p:nvSpPr>
          <p:spPr bwMode="auto">
            <a:xfrm>
              <a:off x="1212850" y="2545992"/>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sp>
          <p:nvSpPr>
            <p:cNvPr id="100" name="Rectangle 6"/>
            <p:cNvSpPr>
              <a:spLocks/>
            </p:cNvSpPr>
            <p:nvPr/>
          </p:nvSpPr>
          <p:spPr bwMode="auto">
            <a:xfrm>
              <a:off x="1212850" y="1618620"/>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02" name="Rectangle 7"/>
            <p:cNvSpPr>
              <a:spLocks/>
            </p:cNvSpPr>
            <p:nvPr/>
          </p:nvSpPr>
          <p:spPr bwMode="auto">
            <a:xfrm>
              <a:off x="1212850" y="812800"/>
              <a:ext cx="4851399"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pic>
        <p:nvPicPr>
          <p:cNvPr id="29784" name="Picture 2" descr="http://infracom-france.com/blog2/wp-content/uploads/2011/04/pa211cpl.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79388" y="1635125"/>
            <a:ext cx="1489075" cy="1152525"/>
          </a:xfrm>
          <a:prstGeom prst="rect">
            <a:avLst/>
          </a:prstGeom>
          <a:noFill/>
          <a:ln w="9525">
            <a:noFill/>
            <a:miter lim="800000"/>
            <a:headEnd/>
            <a:tailEnd/>
          </a:ln>
        </p:spPr>
      </p:pic>
      <p:pic>
        <p:nvPicPr>
          <p:cNvPr id="29785" name="Picture 4" descr="http://media.paperblog.fr/i/183/1838384/kit-cpl-netsocket200-lea-L-1.jpeg"/>
          <p:cNvPicPr>
            <a:picLocks noChangeAspect="1" noChangeArrowheads="1"/>
          </p:cNvPicPr>
          <p:nvPr/>
        </p:nvPicPr>
        <p:blipFill>
          <a:blip r:embed="rId8" cstate="print">
            <a:clrChange>
              <a:clrFrom>
                <a:srgbClr val="FFFFFF"/>
              </a:clrFrom>
              <a:clrTo>
                <a:srgbClr val="FFFFFF">
                  <a:alpha val="0"/>
                </a:srgbClr>
              </a:clrTo>
            </a:clrChange>
          </a:blip>
          <a:srcRect r="53354"/>
          <a:stretch>
            <a:fillRect/>
          </a:stretch>
        </p:blipFill>
        <p:spPr bwMode="auto">
          <a:xfrm>
            <a:off x="395288" y="2716213"/>
            <a:ext cx="817562" cy="1439862"/>
          </a:xfrm>
          <a:prstGeom prst="rect">
            <a:avLst/>
          </a:prstGeom>
          <a:noFill/>
          <a:ln w="9525">
            <a:noFill/>
            <a:miter lim="800000"/>
            <a:headEnd/>
            <a:tailEnd/>
          </a:ln>
        </p:spPr>
      </p:pic>
      <p:pic>
        <p:nvPicPr>
          <p:cNvPr id="47108" name="Picture 4" descr="http://lafibre.info/images/cpl/cpl_debits_reels.jpg"/>
          <p:cNvPicPr>
            <a:picLocks noChangeAspect="1" noChangeArrowheads="1"/>
          </p:cNvPicPr>
          <p:nvPr/>
        </p:nvPicPr>
        <p:blipFill>
          <a:blip r:embed="rId9" cstate="print"/>
          <a:srcRect/>
          <a:stretch>
            <a:fillRect/>
          </a:stretch>
        </p:blipFill>
        <p:spPr bwMode="auto">
          <a:xfrm>
            <a:off x="6300788" y="74613"/>
            <a:ext cx="2771775" cy="1057275"/>
          </a:xfrm>
          <a:prstGeom prst="rect">
            <a:avLst/>
          </a:prstGeom>
          <a:ln>
            <a:noFill/>
          </a:ln>
          <a:effectLst>
            <a:outerShdw blurRad="292100" dist="139700" dir="2700000" algn="tl" rotWithShape="0">
              <a:srgbClr val="333333">
                <a:alpha val="65000"/>
              </a:srgbClr>
            </a:outerShdw>
          </a:effectLst>
        </p:spPr>
      </p:pic>
      <p:sp>
        <p:nvSpPr>
          <p:cNvPr id="107" name="Espace réservé du contenu 4"/>
          <p:cNvSpPr txBox="1">
            <a:spLocks/>
          </p:cNvSpPr>
          <p:nvPr/>
        </p:nvSpPr>
        <p:spPr>
          <a:xfrm>
            <a:off x="1908175" y="627063"/>
            <a:ext cx="5976938"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kern="0" dirty="0"/>
              <a:t>Le CPL </a:t>
            </a:r>
            <a:r>
              <a:rPr lang="fr-FR" i="1" kern="0" dirty="0"/>
              <a:t>les débits</a:t>
            </a:r>
          </a:p>
          <a:p>
            <a:pPr marL="389626" lvl="1" indent="0">
              <a:buFont typeface="Wingdings" panose="05000000000000000000" pitchFamily="2" charset="2"/>
              <a:buNone/>
              <a:defRPr/>
            </a:pPr>
            <a:endParaRPr lang="fr-FR" kern="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32770" name="Rectangle 2"/>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2771" name="Rectangle 3"/>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2772" name="Rectangle 4"/>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2773"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2774"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30728" name="Picture 7"/>
          <p:cNvPicPr>
            <a:picLocks noChangeAspect="1" noChangeArrowheads="1"/>
          </p:cNvPicPr>
          <p:nvPr/>
        </p:nvPicPr>
        <p:blipFill>
          <a:blip r:embed="rId3" cstate="print"/>
          <a:srcRect/>
          <a:stretch>
            <a:fillRect/>
          </a:stretch>
        </p:blipFill>
        <p:spPr bwMode="auto">
          <a:xfrm>
            <a:off x="179388" y="1635125"/>
            <a:ext cx="1489075" cy="1150938"/>
          </a:xfrm>
          <a:prstGeom prst="rect">
            <a:avLst/>
          </a:prstGeom>
          <a:noFill/>
          <a:ln w="9525">
            <a:noFill/>
            <a:round/>
            <a:headEnd/>
            <a:tailEnd/>
          </a:ln>
        </p:spPr>
      </p:pic>
      <p:pic>
        <p:nvPicPr>
          <p:cNvPr id="30729" name="Picture 8"/>
          <p:cNvPicPr>
            <a:picLocks noChangeAspect="1" noChangeArrowheads="1"/>
          </p:cNvPicPr>
          <p:nvPr/>
        </p:nvPicPr>
        <p:blipFill>
          <a:blip r:embed="rId4" cstate="print"/>
          <a:srcRect r="57619"/>
          <a:stretch>
            <a:fillRect/>
          </a:stretch>
        </p:blipFill>
        <p:spPr bwMode="auto">
          <a:xfrm>
            <a:off x="395288" y="2716213"/>
            <a:ext cx="817562" cy="1439862"/>
          </a:xfrm>
          <a:prstGeom prst="rect">
            <a:avLst/>
          </a:prstGeom>
          <a:noFill/>
          <a:ln w="9525">
            <a:noFill/>
            <a:round/>
            <a:headEnd/>
            <a:tailEnd/>
          </a:ln>
        </p:spPr>
      </p:pic>
      <p:pic>
        <p:nvPicPr>
          <p:cNvPr id="30730" name="Picture 9"/>
          <p:cNvPicPr>
            <a:picLocks noChangeAspect="1" noChangeArrowheads="1"/>
          </p:cNvPicPr>
          <p:nvPr/>
        </p:nvPicPr>
        <p:blipFill>
          <a:blip r:embed="rId5" cstate="print"/>
          <a:srcRect/>
          <a:stretch>
            <a:fillRect/>
          </a:stretch>
        </p:blipFill>
        <p:spPr bwMode="auto">
          <a:xfrm>
            <a:off x="7667625" y="0"/>
            <a:ext cx="1076325" cy="1076325"/>
          </a:xfrm>
          <a:prstGeom prst="rect">
            <a:avLst/>
          </a:prstGeom>
          <a:noFill/>
          <a:ln w="9525">
            <a:noFill/>
            <a:round/>
            <a:headEnd/>
            <a:tailEnd/>
          </a:ln>
        </p:spPr>
      </p:pic>
      <p:sp>
        <p:nvSpPr>
          <p:cNvPr id="30731" name="Rectangle 10"/>
          <p:cNvSpPr>
            <a:spLocks noChangeArrowheads="1"/>
          </p:cNvSpPr>
          <p:nvPr/>
        </p:nvSpPr>
        <p:spPr bwMode="auto">
          <a:xfrm>
            <a:off x="2070100" y="1058863"/>
            <a:ext cx="7073900" cy="3740150"/>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b="1" dirty="0">
                <a:solidFill>
                  <a:srgbClr val="595959"/>
                </a:solidFill>
                <a:latin typeface="Andalus" pitchFamily="18" charset="-78"/>
              </a:rPr>
              <a:t>Quelques recommandations pour ne pas avoir de macro blocs / </a:t>
            </a:r>
            <a:r>
              <a:rPr lang="fr-FR" sz="1600" b="1" dirty="0" err="1">
                <a:solidFill>
                  <a:srgbClr val="595959"/>
                </a:solidFill>
                <a:latin typeface="Andalus" pitchFamily="18" charset="-78"/>
              </a:rPr>
              <a:t>freezes</a:t>
            </a:r>
            <a:r>
              <a:rPr lang="fr-FR" sz="1600" b="1" dirty="0">
                <a:solidFill>
                  <a:srgbClr val="595959"/>
                </a:solidFill>
                <a:latin typeface="Andalus" pitchFamily="18" charset="-78"/>
              </a:rPr>
              <a:t> sur sa télévision avec des CPL:</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595959"/>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 Brancher directement l'adaptateur CPL sur la prise murale (pas de prise multiple)</a:t>
            </a:r>
          </a:p>
          <a:p>
            <a:pPr marL="215900" indent="-215900">
              <a:lnSpc>
                <a:spcPct val="100000"/>
              </a:lnSpc>
              <a:buClr>
                <a:srgbClr val="595959"/>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595959"/>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 Tous les appareils avec moteur (climatisation, réfrigérateur, ventilateur, aspirateur, sèche cheveux...), les guirlandes de noël clignotantes et les tables à induction peuvent perturber le signal CPL.</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595959"/>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 Plus l'élément perturbateur est éloigné des CPL moins il les perturbe. </a:t>
            </a:r>
          </a:p>
        </p:txBody>
      </p:sp>
      <p:pic>
        <p:nvPicPr>
          <p:cNvPr id="30732" name="Picture 11"/>
          <p:cNvPicPr>
            <a:picLocks noChangeAspect="1" noChangeArrowheads="1"/>
          </p:cNvPicPr>
          <p:nvPr/>
        </p:nvPicPr>
        <p:blipFill>
          <a:blip r:embed="rId6" cstate="print"/>
          <a:srcRect b="60825"/>
          <a:stretch>
            <a:fillRect/>
          </a:stretch>
        </p:blipFill>
        <p:spPr bwMode="auto">
          <a:xfrm>
            <a:off x="5402263" y="2484438"/>
            <a:ext cx="3705225" cy="935037"/>
          </a:xfrm>
          <a:prstGeom prst="rect">
            <a:avLst/>
          </a:prstGeom>
          <a:noFill/>
          <a:ln w="9525">
            <a:noFill/>
            <a:round/>
            <a:headEnd/>
            <a:tailEnd/>
          </a:ln>
        </p:spPr>
      </p:pic>
      <p:pic>
        <p:nvPicPr>
          <p:cNvPr id="30733" name="Picture 12"/>
          <p:cNvPicPr>
            <a:picLocks noChangeAspect="1" noChangeArrowheads="1"/>
          </p:cNvPicPr>
          <p:nvPr/>
        </p:nvPicPr>
        <p:blipFill>
          <a:blip r:embed="rId6" cstate="print"/>
          <a:srcRect t="50774" b="-821"/>
          <a:stretch>
            <a:fillRect/>
          </a:stretch>
        </p:blipFill>
        <p:spPr bwMode="auto">
          <a:xfrm>
            <a:off x="1403350" y="2316163"/>
            <a:ext cx="3705225" cy="1150937"/>
          </a:xfrm>
          <a:prstGeom prst="rect">
            <a:avLst/>
          </a:prstGeom>
          <a:noFill/>
          <a:ln w="9525">
            <a:noFill/>
            <a:round/>
            <a:headEnd/>
            <a:tailEnd/>
          </a:ln>
        </p:spPr>
      </p:pic>
      <p:sp>
        <p:nvSpPr>
          <p:cNvPr id="30734" name="Rectangle 13"/>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CPL </a:t>
            </a:r>
            <a:r>
              <a:rPr lang="fr-FR" sz="2000" i="1">
                <a:solidFill>
                  <a:srgbClr val="404040"/>
                </a:solidFill>
                <a:latin typeface="Andalus" pitchFamily="18" charset="-78"/>
              </a:rPr>
              <a:t>attention aux branchements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33794" name="Rectangle 2"/>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3795" name="Rectangle 3"/>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3796" name="Rectangle 4"/>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3797"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3798"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31752" name="Picture 7"/>
          <p:cNvPicPr>
            <a:picLocks noChangeAspect="1" noChangeArrowheads="1"/>
          </p:cNvPicPr>
          <p:nvPr/>
        </p:nvPicPr>
        <p:blipFill>
          <a:blip r:embed="rId3" cstate="print"/>
          <a:srcRect/>
          <a:stretch>
            <a:fillRect/>
          </a:stretch>
        </p:blipFill>
        <p:spPr bwMode="auto">
          <a:xfrm>
            <a:off x="179388" y="1635125"/>
            <a:ext cx="1489075" cy="1150938"/>
          </a:xfrm>
          <a:prstGeom prst="rect">
            <a:avLst/>
          </a:prstGeom>
          <a:noFill/>
          <a:ln w="9525">
            <a:noFill/>
            <a:round/>
            <a:headEnd/>
            <a:tailEnd/>
          </a:ln>
        </p:spPr>
      </p:pic>
      <p:pic>
        <p:nvPicPr>
          <p:cNvPr id="31753" name="Picture 8"/>
          <p:cNvPicPr>
            <a:picLocks noChangeAspect="1" noChangeArrowheads="1"/>
          </p:cNvPicPr>
          <p:nvPr/>
        </p:nvPicPr>
        <p:blipFill>
          <a:blip r:embed="rId4" cstate="print"/>
          <a:srcRect r="57619"/>
          <a:stretch>
            <a:fillRect/>
          </a:stretch>
        </p:blipFill>
        <p:spPr bwMode="auto">
          <a:xfrm>
            <a:off x="395288" y="2716213"/>
            <a:ext cx="817562" cy="1439862"/>
          </a:xfrm>
          <a:prstGeom prst="rect">
            <a:avLst/>
          </a:prstGeom>
          <a:noFill/>
          <a:ln w="9525">
            <a:noFill/>
            <a:round/>
            <a:headEnd/>
            <a:tailEnd/>
          </a:ln>
        </p:spPr>
      </p:pic>
      <p:pic>
        <p:nvPicPr>
          <p:cNvPr id="31754" name="Picture 9"/>
          <p:cNvPicPr>
            <a:picLocks noChangeAspect="1" noChangeArrowheads="1"/>
          </p:cNvPicPr>
          <p:nvPr/>
        </p:nvPicPr>
        <p:blipFill>
          <a:blip r:embed="rId5" cstate="print"/>
          <a:srcRect/>
          <a:stretch>
            <a:fillRect/>
          </a:stretch>
        </p:blipFill>
        <p:spPr bwMode="auto">
          <a:xfrm>
            <a:off x="7667625" y="0"/>
            <a:ext cx="1076325" cy="1076325"/>
          </a:xfrm>
          <a:prstGeom prst="rect">
            <a:avLst/>
          </a:prstGeom>
          <a:noFill/>
          <a:ln w="9525">
            <a:noFill/>
            <a:round/>
            <a:headEnd/>
            <a:tailEnd/>
          </a:ln>
        </p:spPr>
      </p:pic>
      <p:sp>
        <p:nvSpPr>
          <p:cNvPr id="31755" name="Rectangle 10"/>
          <p:cNvSpPr>
            <a:spLocks noChangeArrowheads="1"/>
          </p:cNvSpPr>
          <p:nvPr/>
        </p:nvSpPr>
        <p:spPr bwMode="auto">
          <a:xfrm>
            <a:off x="2070100" y="1058863"/>
            <a:ext cx="7073900" cy="3740150"/>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b="1" dirty="0">
                <a:solidFill>
                  <a:srgbClr val="595959"/>
                </a:solidFill>
                <a:latin typeface="Andalus" pitchFamily="18" charset="-78"/>
              </a:rPr>
              <a:t>Quelques recommandations pour ne pas avoir de macro blocs / </a:t>
            </a:r>
            <a:r>
              <a:rPr lang="fr-FR" sz="1600" b="1" dirty="0" err="1">
                <a:solidFill>
                  <a:srgbClr val="595959"/>
                </a:solidFill>
                <a:latin typeface="Andalus" pitchFamily="18" charset="-78"/>
              </a:rPr>
              <a:t>freezes</a:t>
            </a:r>
            <a:r>
              <a:rPr lang="fr-FR" sz="1600" b="1" dirty="0">
                <a:solidFill>
                  <a:srgbClr val="595959"/>
                </a:solidFill>
                <a:latin typeface="Andalus" pitchFamily="18" charset="-78"/>
              </a:rPr>
              <a:t> sur sa télévision avec des CPL:</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595959"/>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 Les alimentations à découpage des ordinateurs fixe ou portable, téléphone DECT, alimentation des box, etc. sont très utilisées et parasitent beaucoup le signal. Il existe des CPL avec prise 220v femelle filtrée permettant d'éviter de perturber des équipements branchés derrière.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595959"/>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 Le CPL n'aime pas du tout les disjoncteurs différentiels HPI à 30mA. Il faut faire attention que les 2 prises utilisées par le CPL soient protégées par le même disjoncteur différentiel 30mA.</a:t>
            </a:r>
          </a:p>
        </p:txBody>
      </p:sp>
      <p:pic>
        <p:nvPicPr>
          <p:cNvPr id="31756" name="Picture 11"/>
          <p:cNvPicPr>
            <a:picLocks noChangeAspect="1" noChangeArrowheads="1"/>
          </p:cNvPicPr>
          <p:nvPr/>
        </p:nvPicPr>
        <p:blipFill>
          <a:blip r:embed="rId6" cstate="print"/>
          <a:srcRect/>
          <a:stretch>
            <a:fillRect/>
          </a:stretch>
        </p:blipFill>
        <p:spPr bwMode="auto">
          <a:xfrm>
            <a:off x="7956550" y="2571750"/>
            <a:ext cx="825500" cy="1419225"/>
          </a:xfrm>
          <a:prstGeom prst="rect">
            <a:avLst/>
          </a:prstGeom>
          <a:noFill/>
          <a:ln w="9525">
            <a:noFill/>
            <a:round/>
            <a:headEnd/>
            <a:tailEnd/>
          </a:ln>
        </p:spPr>
      </p:pic>
      <p:pic>
        <p:nvPicPr>
          <p:cNvPr id="31757" name="Picture 12"/>
          <p:cNvPicPr>
            <a:picLocks noChangeAspect="1" noChangeArrowheads="1"/>
          </p:cNvPicPr>
          <p:nvPr/>
        </p:nvPicPr>
        <p:blipFill>
          <a:blip r:embed="rId7" cstate="print"/>
          <a:srcRect/>
          <a:stretch>
            <a:fillRect/>
          </a:stretch>
        </p:blipFill>
        <p:spPr bwMode="auto">
          <a:xfrm>
            <a:off x="1979613" y="2355825"/>
            <a:ext cx="2016125" cy="2016125"/>
          </a:xfrm>
          <a:prstGeom prst="rect">
            <a:avLst/>
          </a:prstGeom>
          <a:noFill/>
          <a:ln w="9525">
            <a:noFill/>
            <a:round/>
            <a:headEnd/>
            <a:tailEnd/>
          </a:ln>
        </p:spPr>
      </p:pic>
      <p:pic>
        <p:nvPicPr>
          <p:cNvPr id="31758" name="Picture 13"/>
          <p:cNvPicPr>
            <a:picLocks noChangeAspect="1" noChangeArrowheads="1"/>
          </p:cNvPicPr>
          <p:nvPr/>
        </p:nvPicPr>
        <p:blipFill>
          <a:blip r:embed="rId8" cstate="print"/>
          <a:srcRect/>
          <a:stretch>
            <a:fillRect/>
          </a:stretch>
        </p:blipFill>
        <p:spPr bwMode="auto">
          <a:xfrm>
            <a:off x="3563888" y="2716213"/>
            <a:ext cx="2066925" cy="1366837"/>
          </a:xfrm>
          <a:prstGeom prst="rect">
            <a:avLst/>
          </a:prstGeom>
          <a:noFill/>
          <a:ln w="9525">
            <a:noFill/>
            <a:round/>
            <a:headEnd/>
            <a:tailEnd/>
          </a:ln>
        </p:spPr>
      </p:pic>
      <p:sp>
        <p:nvSpPr>
          <p:cNvPr id="31759" name="Rectangle 14"/>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CPL </a:t>
            </a:r>
            <a:r>
              <a:rPr lang="fr-FR" sz="2000" i="1">
                <a:solidFill>
                  <a:srgbClr val="404040"/>
                </a:solidFill>
                <a:latin typeface="Andalus" pitchFamily="18" charset="-78"/>
              </a:rPr>
              <a:t>attention aux branchements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34818" name="Rectangle 2"/>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4819" name="Rectangle 3"/>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4820" name="Rectangle 4"/>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4821"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4822"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32776" name="Picture 7"/>
          <p:cNvPicPr>
            <a:picLocks noChangeAspect="1" noChangeArrowheads="1"/>
          </p:cNvPicPr>
          <p:nvPr/>
        </p:nvPicPr>
        <p:blipFill>
          <a:blip r:embed="rId3" cstate="print"/>
          <a:srcRect/>
          <a:stretch>
            <a:fillRect/>
          </a:stretch>
        </p:blipFill>
        <p:spPr bwMode="auto">
          <a:xfrm>
            <a:off x="179388" y="1635125"/>
            <a:ext cx="1489075" cy="1150938"/>
          </a:xfrm>
          <a:prstGeom prst="rect">
            <a:avLst/>
          </a:prstGeom>
          <a:noFill/>
          <a:ln w="9525">
            <a:noFill/>
            <a:round/>
            <a:headEnd/>
            <a:tailEnd/>
          </a:ln>
        </p:spPr>
      </p:pic>
      <p:pic>
        <p:nvPicPr>
          <p:cNvPr id="32777" name="Picture 8"/>
          <p:cNvPicPr>
            <a:picLocks noChangeAspect="1" noChangeArrowheads="1"/>
          </p:cNvPicPr>
          <p:nvPr/>
        </p:nvPicPr>
        <p:blipFill>
          <a:blip r:embed="rId4" cstate="print"/>
          <a:srcRect r="57619"/>
          <a:stretch>
            <a:fillRect/>
          </a:stretch>
        </p:blipFill>
        <p:spPr bwMode="auto">
          <a:xfrm>
            <a:off x="395288" y="2716213"/>
            <a:ext cx="817562" cy="1439862"/>
          </a:xfrm>
          <a:prstGeom prst="rect">
            <a:avLst/>
          </a:prstGeom>
          <a:noFill/>
          <a:ln w="9525">
            <a:noFill/>
            <a:round/>
            <a:headEnd/>
            <a:tailEnd/>
          </a:ln>
        </p:spPr>
      </p:pic>
      <p:pic>
        <p:nvPicPr>
          <p:cNvPr id="32778" name="Picture 9"/>
          <p:cNvPicPr>
            <a:picLocks noChangeAspect="1" noChangeArrowheads="1"/>
          </p:cNvPicPr>
          <p:nvPr/>
        </p:nvPicPr>
        <p:blipFill>
          <a:blip r:embed="rId5" cstate="print"/>
          <a:srcRect/>
          <a:stretch>
            <a:fillRect/>
          </a:stretch>
        </p:blipFill>
        <p:spPr bwMode="auto">
          <a:xfrm>
            <a:off x="7667625" y="0"/>
            <a:ext cx="1076325" cy="1076325"/>
          </a:xfrm>
          <a:prstGeom prst="rect">
            <a:avLst/>
          </a:prstGeom>
          <a:noFill/>
          <a:ln w="9525">
            <a:noFill/>
            <a:round/>
            <a:headEnd/>
            <a:tailEnd/>
          </a:ln>
        </p:spPr>
      </p:pic>
      <p:sp>
        <p:nvSpPr>
          <p:cNvPr id="32779" name="Rectangle 10"/>
          <p:cNvSpPr>
            <a:spLocks noChangeArrowheads="1"/>
          </p:cNvSpPr>
          <p:nvPr/>
        </p:nvSpPr>
        <p:spPr bwMode="auto">
          <a:xfrm>
            <a:off x="2070100" y="1058863"/>
            <a:ext cx="7073900" cy="2767012"/>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b="1" dirty="0">
                <a:solidFill>
                  <a:srgbClr val="595959"/>
                </a:solidFill>
                <a:latin typeface="Andalus" pitchFamily="18" charset="-78"/>
              </a:rPr>
              <a:t>Quelques recommandations pour ne pas avoir de macro blocs / </a:t>
            </a:r>
            <a:r>
              <a:rPr lang="fr-FR" sz="1600" b="1" dirty="0" err="1">
                <a:solidFill>
                  <a:srgbClr val="595959"/>
                </a:solidFill>
                <a:latin typeface="Andalus" pitchFamily="18" charset="-78"/>
              </a:rPr>
              <a:t>freezes</a:t>
            </a:r>
            <a:r>
              <a:rPr lang="fr-FR" sz="1600" b="1" dirty="0">
                <a:solidFill>
                  <a:srgbClr val="595959"/>
                </a:solidFill>
                <a:latin typeface="Andalus" pitchFamily="18" charset="-78"/>
              </a:rPr>
              <a:t> sur sa télévision avec des CPL:</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595959"/>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595959"/>
                </a:solidFill>
                <a:latin typeface="Andalus" pitchFamily="18" charset="-78"/>
              </a:rPr>
              <a:t>Pour ceux qui ont une installation triphasée, les 2 adaptateurs CPL doivent être branchés sur la même phase. Si ce n’est pas le cas, il faut un  coupleur de phase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p:txBody>
      </p:sp>
      <p:pic>
        <p:nvPicPr>
          <p:cNvPr id="32780" name="Picture 11"/>
          <p:cNvPicPr>
            <a:picLocks noChangeAspect="1" noChangeArrowheads="1"/>
          </p:cNvPicPr>
          <p:nvPr/>
        </p:nvPicPr>
        <p:blipFill>
          <a:blip r:embed="rId6" cstate="print"/>
          <a:srcRect/>
          <a:stretch>
            <a:fillRect/>
          </a:stretch>
        </p:blipFill>
        <p:spPr bwMode="auto">
          <a:xfrm>
            <a:off x="1979613" y="2284413"/>
            <a:ext cx="3324225" cy="2838450"/>
          </a:xfrm>
          <a:prstGeom prst="rect">
            <a:avLst/>
          </a:prstGeom>
          <a:noFill/>
          <a:ln w="9525">
            <a:noFill/>
            <a:round/>
            <a:headEnd/>
            <a:tailEnd/>
          </a:ln>
        </p:spPr>
      </p:pic>
      <p:sp>
        <p:nvSpPr>
          <p:cNvPr id="32781" name="Rectangle 12"/>
          <p:cNvSpPr>
            <a:spLocks noChangeArrowheads="1"/>
          </p:cNvSpPr>
          <p:nvPr/>
        </p:nvSpPr>
        <p:spPr bwMode="auto">
          <a:xfrm>
            <a:off x="3923928" y="2859782"/>
            <a:ext cx="4822825" cy="2036763"/>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endParaRPr lang="fr-FR" dirty="0">
              <a:solidFill>
                <a:srgbClr val="000000"/>
              </a:solidFill>
            </a:endParaRP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endParaRPr lang="fr-FR" dirty="0">
              <a:solidFill>
                <a:srgbClr val="000000"/>
              </a:solidFill>
            </a:endParaRP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endParaRPr lang="fr-FR" dirty="0">
              <a:solidFill>
                <a:srgbClr val="000000"/>
              </a:solidFill>
            </a:endParaRP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endParaRPr lang="fr-FR" dirty="0">
              <a:solidFill>
                <a:srgbClr val="000000"/>
              </a:solidFill>
            </a:endParaRP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endParaRPr lang="fr-FR" dirty="0">
              <a:solidFill>
                <a:srgbClr val="000000"/>
              </a:solidFill>
            </a:endParaRP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Lst>
            </a:pPr>
            <a:r>
              <a:rPr lang="fr-FR" sz="1600" dirty="0">
                <a:solidFill>
                  <a:srgbClr val="000000"/>
                </a:solidFill>
                <a:latin typeface="Andalus" pitchFamily="18" charset="-78"/>
              </a:rPr>
              <a:t> De façon générale, ne pas dépasser 50 mètres de câbles électriques (2,5mm de diamètre).</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Lst>
            </a:pPr>
            <a:endParaRPr lang="fr-FR" sz="1600" dirty="0">
              <a:solidFill>
                <a:srgbClr val="000000"/>
              </a:solidFill>
            </a:endParaRPr>
          </a:p>
        </p:txBody>
      </p:sp>
      <p:pic>
        <p:nvPicPr>
          <p:cNvPr id="32782" name="Picture 13"/>
          <p:cNvPicPr>
            <a:picLocks noChangeAspect="1" noChangeArrowheads="1"/>
          </p:cNvPicPr>
          <p:nvPr/>
        </p:nvPicPr>
        <p:blipFill>
          <a:blip r:embed="rId7" cstate="print"/>
          <a:srcRect/>
          <a:stretch>
            <a:fillRect/>
          </a:stretch>
        </p:blipFill>
        <p:spPr bwMode="auto">
          <a:xfrm>
            <a:off x="6588125" y="2406650"/>
            <a:ext cx="1382713" cy="1295400"/>
          </a:xfrm>
          <a:prstGeom prst="rect">
            <a:avLst/>
          </a:prstGeom>
          <a:noFill/>
          <a:ln w="9525">
            <a:noFill/>
            <a:round/>
            <a:headEnd/>
            <a:tailEnd/>
          </a:ln>
        </p:spPr>
      </p:pic>
      <p:pic>
        <p:nvPicPr>
          <p:cNvPr id="32783" name="Picture 14"/>
          <p:cNvPicPr>
            <a:picLocks noChangeAspect="1" noChangeArrowheads="1"/>
          </p:cNvPicPr>
          <p:nvPr/>
        </p:nvPicPr>
        <p:blipFill>
          <a:blip r:embed="rId8" cstate="print"/>
          <a:srcRect/>
          <a:stretch>
            <a:fillRect/>
          </a:stretch>
        </p:blipFill>
        <p:spPr bwMode="auto">
          <a:xfrm>
            <a:off x="8267253" y="3507854"/>
            <a:ext cx="1057275" cy="1409700"/>
          </a:xfrm>
          <a:prstGeom prst="rect">
            <a:avLst/>
          </a:prstGeom>
          <a:noFill/>
          <a:ln w="9525">
            <a:noFill/>
            <a:round/>
            <a:headEnd/>
            <a:tailEnd/>
          </a:ln>
        </p:spPr>
      </p:pic>
      <p:sp>
        <p:nvSpPr>
          <p:cNvPr id="32784" name="Rectangle 15"/>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CPL </a:t>
            </a:r>
            <a:r>
              <a:rPr lang="fr-FR" sz="2000" i="1">
                <a:solidFill>
                  <a:srgbClr val="404040"/>
                </a:solidFill>
                <a:latin typeface="Andalus" pitchFamily="18" charset="-78"/>
              </a:rPr>
              <a:t>attention aux branchements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35842" name="Picture 2"/>
          <p:cNvPicPr>
            <a:picLocks noChangeAspect="1" noChangeArrowheads="1"/>
          </p:cNvPicPr>
          <p:nvPr/>
        </p:nvPicPr>
        <p:blipFill>
          <a:blip r:embed="rId3" cstate="print"/>
          <a:srcRect/>
          <a:stretch>
            <a:fillRect/>
          </a:stretch>
        </p:blipFill>
        <p:spPr bwMode="auto">
          <a:xfrm>
            <a:off x="252413" y="1492250"/>
            <a:ext cx="3455987" cy="2398713"/>
          </a:xfrm>
          <a:prstGeom prst="rect">
            <a:avLst/>
          </a:prstGeom>
          <a:noFill/>
          <a:ln w="9525" cap="flat">
            <a:noFill/>
            <a:round/>
            <a:headEnd/>
            <a:tailEnd/>
          </a:ln>
          <a:effectLst>
            <a:outerShdw dist="139498" dir="2700000" algn="ctr" rotWithShape="0">
              <a:srgbClr val="333333">
                <a:alpha val="65019"/>
              </a:srgbClr>
            </a:outerShdw>
          </a:effectLst>
        </p:spPr>
      </p:pic>
      <p:pic>
        <p:nvPicPr>
          <p:cNvPr id="35843" name="Picture 3"/>
          <p:cNvPicPr>
            <a:picLocks noChangeAspect="1" noChangeArrowheads="1"/>
          </p:cNvPicPr>
          <p:nvPr/>
        </p:nvPicPr>
        <p:blipFill>
          <a:blip r:embed="rId4" cstate="print"/>
          <a:srcRect/>
          <a:stretch>
            <a:fillRect/>
          </a:stretch>
        </p:blipFill>
        <p:spPr bwMode="auto">
          <a:xfrm>
            <a:off x="5580063" y="627063"/>
            <a:ext cx="3455987" cy="1582737"/>
          </a:xfrm>
          <a:prstGeom prst="rect">
            <a:avLst/>
          </a:prstGeom>
          <a:noFill/>
          <a:ln w="9525" cap="flat">
            <a:noFill/>
            <a:round/>
            <a:headEnd/>
            <a:tailEnd/>
          </a:ln>
          <a:effectLst>
            <a:outerShdw dist="139498" dir="2700000" algn="ctr" rotWithShape="0">
              <a:srgbClr val="333333">
                <a:alpha val="65019"/>
              </a:srgbClr>
            </a:outerShdw>
          </a:effectLst>
        </p:spPr>
      </p:pic>
      <p:pic>
        <p:nvPicPr>
          <p:cNvPr id="33797" name="Picture 4"/>
          <p:cNvPicPr>
            <a:picLocks noChangeAspect="1" noChangeArrowheads="1"/>
          </p:cNvPicPr>
          <p:nvPr/>
        </p:nvPicPr>
        <p:blipFill>
          <a:blip r:embed="rId5" cstate="print"/>
          <a:srcRect/>
          <a:stretch>
            <a:fillRect/>
          </a:stretch>
        </p:blipFill>
        <p:spPr bwMode="auto">
          <a:xfrm>
            <a:off x="2022475" y="4065588"/>
            <a:ext cx="1685925" cy="1025525"/>
          </a:xfrm>
          <a:prstGeom prst="rect">
            <a:avLst/>
          </a:prstGeom>
          <a:noFill/>
          <a:ln w="9525">
            <a:noFill/>
            <a:round/>
            <a:headEnd/>
            <a:tailEnd/>
          </a:ln>
        </p:spPr>
      </p:pic>
      <p:pic>
        <p:nvPicPr>
          <p:cNvPr id="33798" name="Picture 5"/>
          <p:cNvPicPr>
            <a:picLocks noChangeAspect="1" noChangeArrowheads="1"/>
          </p:cNvPicPr>
          <p:nvPr/>
        </p:nvPicPr>
        <p:blipFill>
          <a:blip r:embed="rId6" cstate="print"/>
          <a:srcRect/>
          <a:stretch>
            <a:fillRect/>
          </a:stretch>
        </p:blipFill>
        <p:spPr bwMode="auto">
          <a:xfrm>
            <a:off x="3514725" y="915988"/>
            <a:ext cx="2065338" cy="1054100"/>
          </a:xfrm>
          <a:prstGeom prst="rect">
            <a:avLst/>
          </a:prstGeom>
          <a:noFill/>
          <a:ln w="9525">
            <a:noFill/>
            <a:round/>
            <a:headEnd/>
            <a:tailEnd/>
          </a:ln>
        </p:spPr>
      </p:pic>
      <p:sp>
        <p:nvSpPr>
          <p:cNvPr id="33799" name="Rectangle 6"/>
          <p:cNvSpPr>
            <a:spLocks noChangeArrowheads="1"/>
          </p:cNvSpPr>
          <p:nvPr/>
        </p:nvSpPr>
        <p:spPr bwMode="auto">
          <a:xfrm>
            <a:off x="3924300" y="2571750"/>
            <a:ext cx="4967288" cy="1835150"/>
          </a:xfrm>
          <a:prstGeom prst="rect">
            <a:avLst/>
          </a:prstGeom>
          <a:noFill/>
          <a:ln w="12600">
            <a:noFill/>
            <a:round/>
            <a:headEnd/>
            <a:tailEnd/>
          </a:ln>
        </p:spPr>
        <p:txBody>
          <a:bodyPr lIns="0" tIns="0" rIns="0" bIns="0"/>
          <a:lstStyle/>
          <a:p>
            <a:pPr marL="215900" indent="-215900">
              <a:lnSpc>
                <a:spcPct val="100000"/>
              </a:lnSpc>
              <a:buClr>
                <a:srgbClr val="595959"/>
              </a:buClr>
              <a:buSzPct val="15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b="1">
                <a:solidFill>
                  <a:srgbClr val="595959"/>
                </a:solidFill>
                <a:latin typeface="Andalus" pitchFamily="18" charset="-78"/>
              </a:rPr>
              <a:t>Cas 1</a:t>
            </a:r>
            <a:r>
              <a:rPr lang="fr-FR" sz="1400">
                <a:solidFill>
                  <a:srgbClr val="595959"/>
                </a:solidFill>
                <a:latin typeface="Andalus" pitchFamily="18" charset="-78"/>
              </a:rPr>
              <a:t>: Aucune sécurité, ou kit de boîtiers appairés en usine: le fonctionnement est immédiat</a:t>
            </a:r>
          </a:p>
          <a:p>
            <a:pPr marL="215900" indent="-215900">
              <a:lnSpc>
                <a:spcPct val="100000"/>
              </a:lnSpc>
              <a:buClr>
                <a:srgbClr val="595959"/>
              </a:buClr>
              <a:buSzPct val="15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b="1">
                <a:solidFill>
                  <a:srgbClr val="595959"/>
                </a:solidFill>
                <a:latin typeface="Andalus" pitchFamily="18" charset="-78"/>
              </a:rPr>
              <a:t>Cas 2</a:t>
            </a:r>
            <a:r>
              <a:rPr lang="fr-FR" sz="1400">
                <a:solidFill>
                  <a:srgbClr val="595959"/>
                </a:solidFill>
                <a:latin typeface="Andalus" pitchFamily="18" charset="-78"/>
              </a:rPr>
              <a:t>: Les boîtiers doivent être configurés afin de partager une clé de cryptage et s'autoriser mutuellement à communiquer.</a:t>
            </a:r>
          </a:p>
          <a:p>
            <a:pPr marL="215900" indent="-215900">
              <a:lnSpc>
                <a:spcPct val="100000"/>
              </a:lnSpc>
              <a:buClr>
                <a:srgbClr val="595959"/>
              </a:buClr>
              <a:buSzPct val="15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a:solidFill>
                  <a:srgbClr val="595959"/>
                </a:solidFill>
                <a:latin typeface="Andalus" pitchFamily="18" charset="-78"/>
              </a:rPr>
              <a:t>Il faut pour cela utiliser le </a:t>
            </a:r>
            <a:r>
              <a:rPr lang="fr-FR" sz="1400" b="1">
                <a:solidFill>
                  <a:srgbClr val="595959"/>
                </a:solidFill>
                <a:latin typeface="Andalus" pitchFamily="18" charset="-78"/>
              </a:rPr>
              <a:t>logiciel du constructeur (il peut être nécessaire de le télécharger sur Internet)</a:t>
            </a:r>
          </a:p>
          <a:p>
            <a:pPr marL="215900" indent="-215900">
              <a:lnSpc>
                <a:spcPct val="100000"/>
              </a:lnSpc>
              <a:buClr>
                <a:srgbClr val="595959"/>
              </a:buClr>
              <a:buSzPct val="15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Lst>
            </a:pPr>
            <a:r>
              <a:rPr lang="fr-FR" sz="1400" b="1">
                <a:solidFill>
                  <a:srgbClr val="595959"/>
                </a:solidFill>
                <a:latin typeface="Andalus" pitchFamily="18" charset="-78"/>
              </a:rPr>
              <a:t>Cas 3</a:t>
            </a:r>
            <a:r>
              <a:rPr lang="fr-FR" sz="1400">
                <a:solidFill>
                  <a:srgbClr val="595959"/>
                </a:solidFill>
                <a:latin typeface="Andalus" pitchFamily="18" charset="-78"/>
              </a:rPr>
              <a:t>: Un système d'association automatique à l'aide de </a:t>
            </a:r>
            <a:r>
              <a:rPr lang="fr-FR" sz="1400" b="1">
                <a:solidFill>
                  <a:srgbClr val="595959"/>
                </a:solidFill>
                <a:latin typeface="Andalus" pitchFamily="18" charset="-78"/>
              </a:rPr>
              <a:t>boutons poussoirs</a:t>
            </a:r>
            <a:r>
              <a:rPr lang="fr-FR" sz="1400">
                <a:solidFill>
                  <a:srgbClr val="595959"/>
                </a:solidFill>
                <a:latin typeface="Andalus" pitchFamily="18" charset="-78"/>
              </a:rPr>
              <a:t> permet d'allier simplicité et sécurité</a:t>
            </a:r>
          </a:p>
        </p:txBody>
      </p:sp>
      <p:sp>
        <p:nvSpPr>
          <p:cNvPr id="35847" name="Rectangle 7"/>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5848" name="Rectangle 8"/>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5849" name="Rectangle 9"/>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5850" name="Rectangle 10"/>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5851" name="Rectangle 11"/>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33805" name="Rectangle 12"/>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CPL </a:t>
            </a:r>
            <a:r>
              <a:rPr lang="fr-FR" sz="2000" i="1">
                <a:solidFill>
                  <a:srgbClr val="404040"/>
                </a:solidFill>
                <a:latin typeface="Andalus" pitchFamily="18" charset="-78"/>
              </a:rPr>
              <a:t>l’appairage</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 &amp; II du model OSI</a:t>
            </a:r>
          </a:p>
        </p:txBody>
      </p:sp>
      <p:pic>
        <p:nvPicPr>
          <p:cNvPr id="34819" name="Picture 104"/>
          <p:cNvPicPr>
            <a:picLocks noChangeArrowheads="1"/>
          </p:cNvPicPr>
          <p:nvPr>
            <p:custDataLst>
              <p:tags r:id="rId1"/>
            </p:custDataLst>
          </p:nvPr>
        </p:nvPicPr>
        <p:blipFill>
          <a:blip r:embed="rId4" cstate="print"/>
          <a:srcRect/>
          <a:stretch>
            <a:fillRect/>
          </a:stretch>
        </p:blipFill>
        <p:spPr bwMode="auto">
          <a:xfrm>
            <a:off x="6804025" y="219075"/>
            <a:ext cx="2012950" cy="550863"/>
          </a:xfrm>
          <a:prstGeom prst="rect">
            <a:avLst/>
          </a:prstGeom>
          <a:noFill/>
          <a:ln w="12700">
            <a:noFill/>
            <a:miter lim="800000"/>
            <a:headEnd/>
            <a:tailEnd/>
          </a:ln>
        </p:spPr>
      </p:pic>
      <p:graphicFrame>
        <p:nvGraphicFramePr>
          <p:cNvPr id="15" name="Group 108"/>
          <p:cNvGraphicFramePr>
            <a:graphicFrameLocks noGrp="1"/>
          </p:cNvGraphicFramePr>
          <p:nvPr>
            <p:custDataLst>
              <p:tags r:id="rId2"/>
            </p:custDataLst>
          </p:nvPr>
        </p:nvGraphicFramePr>
        <p:xfrm>
          <a:off x="2163763" y="1004888"/>
          <a:ext cx="6440367" cy="3971958"/>
        </p:xfrm>
        <a:graphic>
          <a:graphicData uri="http://schemas.openxmlformats.org/drawingml/2006/table">
            <a:tbl>
              <a:tblPr/>
              <a:tblGrid>
                <a:gridCol w="1288074">
                  <a:extLst>
                    <a:ext uri="{9D8B030D-6E8A-4147-A177-3AD203B41FA5}">
                      <a16:colId xmlns:a16="http://schemas.microsoft.com/office/drawing/2014/main" val="20000"/>
                    </a:ext>
                  </a:extLst>
                </a:gridCol>
                <a:gridCol w="1289538">
                  <a:extLst>
                    <a:ext uri="{9D8B030D-6E8A-4147-A177-3AD203B41FA5}">
                      <a16:colId xmlns:a16="http://schemas.microsoft.com/office/drawing/2014/main" val="20001"/>
                    </a:ext>
                  </a:extLst>
                </a:gridCol>
                <a:gridCol w="1288073">
                  <a:extLst>
                    <a:ext uri="{9D8B030D-6E8A-4147-A177-3AD203B41FA5}">
                      <a16:colId xmlns:a16="http://schemas.microsoft.com/office/drawing/2014/main" val="20002"/>
                    </a:ext>
                  </a:extLst>
                </a:gridCol>
                <a:gridCol w="1286608">
                  <a:extLst>
                    <a:ext uri="{9D8B030D-6E8A-4147-A177-3AD203B41FA5}">
                      <a16:colId xmlns:a16="http://schemas.microsoft.com/office/drawing/2014/main" val="20003"/>
                    </a:ext>
                  </a:extLst>
                </a:gridCol>
                <a:gridCol w="1288074">
                  <a:extLst>
                    <a:ext uri="{9D8B030D-6E8A-4147-A177-3AD203B41FA5}">
                      <a16:colId xmlns:a16="http://schemas.microsoft.com/office/drawing/2014/main" val="20004"/>
                    </a:ext>
                  </a:extLst>
                </a:gridCol>
              </a:tblGrid>
              <a:tr h="604769">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IEEE</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Débit physique</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Débit réel à 2m</a:t>
                      </a:r>
                      <a:b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b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(environ)</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Fréquence</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Compatibilité</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extLst>
                  <a:ext uri="{0D108BD9-81ED-4DB2-BD59-A6C34878D82A}">
                    <a16:rowId xmlns:a16="http://schemas.microsoft.com/office/drawing/2014/main" val="10000"/>
                  </a:ext>
                </a:extLst>
              </a:tr>
              <a:tr h="604769">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802.11</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2Mb/s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&lt; 1Mb/s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2,4Ghz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Faible compatibilité inter-marques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7675">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802.11a</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54Mb/s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&lt; 25Mb/s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5Ghz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n</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675">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802.11b</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11Mb/s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&lt; 6Mb/s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2,4Ghz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g</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675">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802.11g</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54Mb/s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&lt; 25Mb/s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2,4Ghz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b</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70529">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802.11n</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300Mb/s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&lt; 50 à 150Mb/s</a:t>
                      </a:r>
                      <a:b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b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Suivant fréq et mode de compatibilité</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2,4Ghz</a:t>
                      </a:r>
                    </a:p>
                    <a:p>
                      <a:pPr marL="0" marR="0" lvl="0" indent="0" algn="ctr" defTabSz="673100" rtl="0" eaLnBrk="1" fontAlgn="base" latinLnBrk="0" hangingPunct="1">
                        <a:lnSpc>
                          <a:spcPct val="100000"/>
                        </a:lnSpc>
                        <a:spcBef>
                          <a:spcPct val="0"/>
                        </a:spcBef>
                        <a:spcAft>
                          <a:spcPct val="0"/>
                        </a:spcAft>
                        <a:buClrTx/>
                        <a:buSzPct val="139000"/>
                        <a:buFontTx/>
                        <a:buNone/>
                        <a:tabLst>
                          <a:tab pos="673100" algn="l"/>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ou 5Ghz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a (si 5Ghz)</a:t>
                      </a:r>
                      <a:b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b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b, g (si 2,4Ghz)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8866">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1"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802.11ac</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tile tx="0" ty="0" sx="100000" sy="100000" flip="none" algn="tl"/>
                    </a:blip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900Mb/s</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5Ghz</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673100" algn="l"/>
                        </a:tabLst>
                      </a:pPr>
                      <a:r>
                        <a:rPr kumimoji="0" lang="fr-FR" sz="1200" b="0" i="0" u="none" strike="noStrike" cap="none" normalizeH="0" baseline="0" noProof="0" dirty="0">
                          <a:ln>
                            <a:noFill/>
                          </a:ln>
                          <a:solidFill>
                            <a:schemeClr val="tx1">
                              <a:lumMod val="65000"/>
                              <a:lumOff val="35000"/>
                            </a:schemeClr>
                          </a:solidFill>
                          <a:effectLst/>
                          <a:latin typeface="Andalus" pitchFamily="18" charset="-78"/>
                          <a:cs typeface="Andalus" pitchFamily="18" charset="-78"/>
                          <a:sym typeface="Arial" charset="0"/>
                        </a:rPr>
                        <a:t>?</a:t>
                      </a:r>
                    </a:p>
                  </a:txBody>
                  <a:tcPr marL="34541" marR="34541"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4870" name="Picture 6" descr="http://www.depannage-informatique78.com/img/wifi.png"/>
          <p:cNvPicPr>
            <a:picLocks noChangeAspect="1" noChangeArrowheads="1"/>
          </p:cNvPicPr>
          <p:nvPr/>
        </p:nvPicPr>
        <p:blipFill>
          <a:blip r:embed="rId6" cstate="print"/>
          <a:srcRect/>
          <a:stretch>
            <a:fillRect/>
          </a:stretch>
        </p:blipFill>
        <p:spPr bwMode="auto">
          <a:xfrm>
            <a:off x="171450" y="1601788"/>
            <a:ext cx="1295400" cy="1374775"/>
          </a:xfrm>
          <a:prstGeom prst="rect">
            <a:avLst/>
          </a:prstGeom>
          <a:noFill/>
          <a:ln w="9525">
            <a:noFill/>
            <a:miter lim="800000"/>
            <a:headEnd/>
            <a:tailEnd/>
          </a:ln>
        </p:spPr>
      </p:pic>
      <p:grpSp>
        <p:nvGrpSpPr>
          <p:cNvPr id="34871" name="Groupe 16"/>
          <p:cNvGrpSpPr>
            <a:grpSpLocks/>
          </p:cNvGrpSpPr>
          <p:nvPr/>
        </p:nvGrpSpPr>
        <p:grpSpPr bwMode="auto">
          <a:xfrm>
            <a:off x="107950" y="214313"/>
            <a:ext cx="1368425" cy="1196975"/>
            <a:chOff x="1212850" y="812800"/>
            <a:chExt cx="4851400" cy="4109442"/>
          </a:xfrm>
        </p:grpSpPr>
        <p:sp>
          <p:nvSpPr>
            <p:cNvPr id="18"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9"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20" name="Rectangle 5"/>
            <p:cNvSpPr>
              <a:spLocks/>
            </p:cNvSpPr>
            <p:nvPr/>
          </p:nvSpPr>
          <p:spPr bwMode="auto">
            <a:xfrm>
              <a:off x="1212850" y="2545992"/>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sp>
          <p:nvSpPr>
            <p:cNvPr id="21" name="Rectangle 6"/>
            <p:cNvSpPr>
              <a:spLocks/>
            </p:cNvSpPr>
            <p:nvPr/>
          </p:nvSpPr>
          <p:spPr bwMode="auto">
            <a:xfrm>
              <a:off x="1212850" y="1618620"/>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22" name="Rectangle 7"/>
            <p:cNvSpPr>
              <a:spLocks/>
            </p:cNvSpPr>
            <p:nvPr/>
          </p:nvSpPr>
          <p:spPr bwMode="auto">
            <a:xfrm>
              <a:off x="1212850" y="812800"/>
              <a:ext cx="4851399"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24" name="Espace réservé du contenu 4"/>
          <p:cNvSpPr txBox="1">
            <a:spLocks/>
          </p:cNvSpPr>
          <p:nvPr/>
        </p:nvSpPr>
        <p:spPr>
          <a:xfrm>
            <a:off x="1908175" y="627063"/>
            <a:ext cx="5976938"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kern="0" dirty="0"/>
              <a:t>Le WIFI </a:t>
            </a:r>
            <a:r>
              <a:rPr lang="fr-FR" i="1" kern="0" dirty="0"/>
              <a:t>les débits</a:t>
            </a:r>
            <a:endParaRPr lang="fr-FR" kern="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2051050" y="1058863"/>
            <a:ext cx="6911975" cy="2962275"/>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000000"/>
              </a:solidFill>
            </a:endParaRPr>
          </a:p>
          <a:p>
            <a:pPr marL="215900" indent="-215900">
              <a:lnSpc>
                <a:spcPct val="100000"/>
              </a:lnSpc>
              <a:buClr>
                <a:srgbClr val="404040"/>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404040"/>
                </a:solidFill>
                <a:latin typeface="Andalus" pitchFamily="18" charset="-78"/>
              </a:rPr>
              <a:t>SSID est l'acronyme de </a:t>
            </a:r>
            <a:r>
              <a:rPr lang="fr-FR" b="1" i="1" dirty="0">
                <a:solidFill>
                  <a:srgbClr val="404040"/>
                </a:solidFill>
                <a:latin typeface="Andalus" pitchFamily="18" charset="-78"/>
              </a:rPr>
              <a:t>Service Set Identifier.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404040"/>
              </a:solidFill>
              <a:latin typeface="Andalus" pitchFamily="18" charset="-78"/>
            </a:endParaRPr>
          </a:p>
          <a:p>
            <a:pPr marL="215900" indent="-215900">
              <a:lnSpc>
                <a:spcPct val="100000"/>
              </a:lnSpc>
              <a:buClr>
                <a:srgbClr val="404040"/>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b="1" i="1" dirty="0">
                <a:solidFill>
                  <a:srgbClr val="404040"/>
                </a:solidFill>
                <a:latin typeface="Andalus" pitchFamily="18" charset="-78"/>
              </a:rPr>
              <a:t>C'est un nom identifiant un </a:t>
            </a:r>
            <a:r>
              <a:rPr lang="fr-FR" dirty="0">
                <a:solidFill>
                  <a:srgbClr val="404040"/>
                </a:solidFill>
                <a:latin typeface="Andalus" pitchFamily="18" charset="-78"/>
              </a:rPr>
              <a:t>réseau sans fil selon la norme IEEE 802.11.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404040"/>
              </a:solidFill>
              <a:latin typeface="Andalus" pitchFamily="18" charset="-78"/>
            </a:endParaRPr>
          </a:p>
          <a:p>
            <a:pPr marL="215900" indent="-215900">
              <a:lnSpc>
                <a:spcPct val="100000"/>
              </a:lnSpc>
              <a:buClr>
                <a:srgbClr val="404040"/>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404040"/>
                </a:solidFill>
                <a:latin typeface="Andalus" pitchFamily="18" charset="-78"/>
              </a:rPr>
              <a:t>Ce nom peut être composé jusqu’à 32 caractères.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404040"/>
              </a:solidFill>
              <a:latin typeface="Andalus" pitchFamily="18" charset="-78"/>
            </a:endParaRPr>
          </a:p>
          <a:p>
            <a:pPr marL="215900" indent="-215900">
              <a:lnSpc>
                <a:spcPct val="100000"/>
              </a:lnSpc>
              <a:buClr>
                <a:srgbClr val="404040"/>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404040"/>
                </a:solidFill>
                <a:latin typeface="Andalus" pitchFamily="18" charset="-78"/>
              </a:rPr>
              <a:t>En mode infrastructure il sert à identifier le </a:t>
            </a:r>
            <a:r>
              <a:rPr lang="fr-FR" dirty="0" err="1">
                <a:solidFill>
                  <a:srgbClr val="404040"/>
                </a:solidFill>
                <a:latin typeface="Andalus" pitchFamily="18" charset="-78"/>
              </a:rPr>
              <a:t>Hotspot</a:t>
            </a:r>
            <a:r>
              <a:rPr lang="fr-FR" dirty="0">
                <a:solidFill>
                  <a:srgbClr val="404040"/>
                </a:solidFill>
                <a:latin typeface="Andalus" pitchFamily="18" charset="-78"/>
              </a:rPr>
              <a: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404040"/>
              </a:solidFill>
              <a:latin typeface="Andalus" pitchFamily="18" charset="-78"/>
            </a:endParaRPr>
          </a:p>
          <a:p>
            <a:pPr marL="215900" indent="-215900">
              <a:lnSpc>
                <a:spcPct val="100000"/>
              </a:lnSpc>
              <a:buClr>
                <a:srgbClr val="404040"/>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404040"/>
                </a:solidFill>
                <a:latin typeface="Andalus" pitchFamily="18" charset="-78"/>
              </a:rPr>
              <a:t>Une des premières protections consiste à ne pas mettre un nom évocateur</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404040"/>
              </a:solidFill>
              <a:latin typeface="Andalus" pitchFamily="18" charset="-78"/>
            </a:endParaRPr>
          </a:p>
        </p:txBody>
      </p:sp>
      <p:sp>
        <p:nvSpPr>
          <p:cNvPr id="35843"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35844" name="Picture 3"/>
          <p:cNvPicPr>
            <a:picLocks noChangeAspect="1" noChangeArrowheads="1"/>
          </p:cNvPicPr>
          <p:nvPr/>
        </p:nvPicPr>
        <p:blipFill>
          <a:blip r:embed="rId4" cstate="print"/>
          <a:srcRect/>
          <a:stretch>
            <a:fillRect/>
          </a:stretch>
        </p:blipFill>
        <p:spPr bwMode="auto">
          <a:xfrm>
            <a:off x="7235825" y="-144463"/>
            <a:ext cx="1295400" cy="1373188"/>
          </a:xfrm>
          <a:prstGeom prst="rect">
            <a:avLst/>
          </a:prstGeom>
          <a:noFill/>
          <a:ln w="9525">
            <a:noFill/>
            <a:round/>
            <a:headEnd/>
            <a:tailEnd/>
          </a:ln>
        </p:spPr>
      </p:pic>
      <p:sp>
        <p:nvSpPr>
          <p:cNvPr id="37892" name="Rectangle 4"/>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7893" name="Rectangle 5"/>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7894" name="Rectangle 6"/>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7895" name="Rectangle 7"/>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7896" name="Rectangle 8"/>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35850" name="Rectangle 9"/>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WIFI </a:t>
            </a:r>
            <a:r>
              <a:rPr lang="fr-FR" sz="2000" i="1">
                <a:solidFill>
                  <a:srgbClr val="404040"/>
                </a:solidFill>
                <a:latin typeface="Andalus" pitchFamily="18" charset="-78"/>
              </a:rPr>
              <a:t>le SSID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p:cNvPicPr>
            <a:picLocks noChangeAspect="1" noChangeArrowheads="1"/>
          </p:cNvPicPr>
          <p:nvPr/>
        </p:nvPicPr>
        <p:blipFill>
          <a:blip r:embed="rId3" cstate="print"/>
          <a:srcRect/>
          <a:stretch>
            <a:fillRect/>
          </a:stretch>
        </p:blipFill>
        <p:spPr bwMode="auto">
          <a:xfrm>
            <a:off x="1881188" y="1127125"/>
            <a:ext cx="5886450" cy="2476500"/>
          </a:xfrm>
          <a:prstGeom prst="rect">
            <a:avLst/>
          </a:prstGeom>
          <a:noFill/>
          <a:ln w="12600">
            <a:noFill/>
            <a:round/>
            <a:headEnd/>
            <a:tailEnd/>
          </a:ln>
        </p:spPr>
      </p:pic>
      <p:pic>
        <p:nvPicPr>
          <p:cNvPr id="36867" name="Picture 2"/>
          <p:cNvPicPr>
            <a:picLocks noChangeAspect="1" noChangeArrowheads="1"/>
          </p:cNvPicPr>
          <p:nvPr/>
        </p:nvPicPr>
        <p:blipFill>
          <a:blip r:embed="rId4" cstate="print"/>
          <a:srcRect/>
          <a:stretch>
            <a:fillRect/>
          </a:stretch>
        </p:blipFill>
        <p:spPr bwMode="auto">
          <a:xfrm>
            <a:off x="1763713" y="1027113"/>
            <a:ext cx="6119812" cy="2840037"/>
          </a:xfrm>
          <a:prstGeom prst="rect">
            <a:avLst/>
          </a:prstGeom>
          <a:noFill/>
          <a:ln w="12600">
            <a:noFill/>
            <a:round/>
            <a:headEnd/>
            <a:tailEnd/>
          </a:ln>
        </p:spPr>
      </p:pic>
      <p:sp>
        <p:nvSpPr>
          <p:cNvPr id="36868" name="Rectangle 3"/>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sp>
        <p:nvSpPr>
          <p:cNvPr id="36869" name="Rectangle 4"/>
          <p:cNvSpPr>
            <a:spLocks noChangeArrowheads="1"/>
          </p:cNvSpPr>
          <p:nvPr/>
        </p:nvSpPr>
        <p:spPr bwMode="auto">
          <a:xfrm>
            <a:off x="1763713" y="3675063"/>
            <a:ext cx="7343775" cy="1560512"/>
          </a:xfrm>
          <a:prstGeom prst="rect">
            <a:avLst/>
          </a:prstGeom>
          <a:noFill/>
          <a:ln w="12600">
            <a:noFill/>
            <a:round/>
            <a:headEnd/>
            <a:tailEnd/>
          </a:ln>
        </p:spPr>
        <p:txBody>
          <a:bodyPr lIns="0" tIns="0" rIns="25560" bIns="0" anchor="ctr"/>
          <a:lstStyle/>
          <a:p>
            <a:pPr marL="215900" indent="-215900">
              <a:lnSpc>
                <a:spcPct val="100000"/>
              </a:lnSpc>
              <a:buClr>
                <a:srgbClr val="1A1A1A"/>
              </a:buClr>
              <a:buSzPct val="15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400" b="1" dirty="0">
                <a:solidFill>
                  <a:srgbClr val="1A1A1A"/>
                </a:solidFill>
                <a:latin typeface="Andalus" pitchFamily="18" charset="-78"/>
              </a:rPr>
              <a:t>Interférences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400" dirty="0">
                <a:solidFill>
                  <a:srgbClr val="1A1A1A"/>
                </a:solidFill>
                <a:latin typeface="Andalus" pitchFamily="18" charset="-78"/>
              </a:rPr>
              <a:t>Les équipements </a:t>
            </a:r>
            <a:r>
              <a:rPr lang="fr-FR" sz="1400" dirty="0" err="1">
                <a:solidFill>
                  <a:srgbClr val="1A1A1A"/>
                </a:solidFill>
                <a:latin typeface="Andalus" pitchFamily="18" charset="-78"/>
              </a:rPr>
              <a:t>utilisants</a:t>
            </a:r>
            <a:r>
              <a:rPr lang="fr-FR" sz="1400" dirty="0">
                <a:solidFill>
                  <a:srgbClr val="1A1A1A"/>
                </a:solidFill>
                <a:latin typeface="Andalus" pitchFamily="18" charset="-78"/>
              </a:rPr>
              <a:t> la bande des 2.4 GHz peuvent causer des interférences.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400" dirty="0">
                <a:solidFill>
                  <a:srgbClr val="1A1A1A"/>
                </a:solidFill>
                <a:latin typeface="Andalus" pitchFamily="18" charset="-78"/>
              </a:rPr>
              <a:t>      </a:t>
            </a:r>
            <a:r>
              <a:rPr lang="fr-FR" sz="1400" u="sng" dirty="0">
                <a:solidFill>
                  <a:srgbClr val="1A1A1A"/>
                </a:solidFill>
                <a:latin typeface="Andalus" pitchFamily="18" charset="-78"/>
              </a:rPr>
              <a:t>C'est le cas par exemple:</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400" dirty="0">
                <a:solidFill>
                  <a:srgbClr val="1A1A1A"/>
                </a:solidFill>
                <a:latin typeface="Andalus" pitchFamily="18" charset="-78"/>
              </a:rPr>
              <a:t>	du Bluetooth, des claviers, souris et manettes de jeux sans fil, des transmetteurs Audio-Vidéo 	sans fil, Les interphones sans fil, des téléphones 3G, etc.</a:t>
            </a:r>
          </a:p>
        </p:txBody>
      </p:sp>
      <p:pic>
        <p:nvPicPr>
          <p:cNvPr id="36870" name="Picture 5"/>
          <p:cNvPicPr>
            <a:picLocks noChangeAspect="1" noChangeArrowheads="1"/>
          </p:cNvPicPr>
          <p:nvPr/>
        </p:nvPicPr>
        <p:blipFill>
          <a:blip r:embed="rId5" cstate="print"/>
          <a:srcRect/>
          <a:stretch>
            <a:fillRect/>
          </a:stretch>
        </p:blipFill>
        <p:spPr bwMode="auto">
          <a:xfrm>
            <a:off x="6732588" y="-92075"/>
            <a:ext cx="2295525" cy="1603375"/>
          </a:xfrm>
          <a:prstGeom prst="rect">
            <a:avLst/>
          </a:prstGeom>
          <a:noFill/>
          <a:ln w="9525">
            <a:noFill/>
            <a:round/>
            <a:headEnd/>
            <a:tailEnd/>
          </a:ln>
        </p:spPr>
      </p:pic>
      <p:pic>
        <p:nvPicPr>
          <p:cNvPr id="36871" name="Picture 6"/>
          <p:cNvPicPr>
            <a:picLocks noChangeAspect="1" noChangeArrowheads="1"/>
          </p:cNvPicPr>
          <p:nvPr/>
        </p:nvPicPr>
        <p:blipFill>
          <a:blip r:embed="rId6" cstate="print"/>
          <a:srcRect/>
          <a:stretch>
            <a:fillRect/>
          </a:stretch>
        </p:blipFill>
        <p:spPr bwMode="auto">
          <a:xfrm>
            <a:off x="107950" y="1511300"/>
            <a:ext cx="1511300" cy="1185863"/>
          </a:xfrm>
          <a:prstGeom prst="rect">
            <a:avLst/>
          </a:prstGeom>
          <a:noFill/>
          <a:ln w="9525">
            <a:noFill/>
            <a:round/>
            <a:headEnd/>
            <a:tailEnd/>
          </a:ln>
        </p:spPr>
      </p:pic>
      <p:pic>
        <p:nvPicPr>
          <p:cNvPr id="36872" name="Picture 7"/>
          <p:cNvPicPr>
            <a:picLocks noChangeAspect="1" noChangeArrowheads="1"/>
          </p:cNvPicPr>
          <p:nvPr/>
        </p:nvPicPr>
        <p:blipFill>
          <a:blip r:embed="rId7" cstate="print"/>
          <a:srcRect/>
          <a:stretch>
            <a:fillRect/>
          </a:stretch>
        </p:blipFill>
        <p:spPr bwMode="auto">
          <a:xfrm>
            <a:off x="7235825" y="3054350"/>
            <a:ext cx="1655763" cy="1095375"/>
          </a:xfrm>
          <a:prstGeom prst="rect">
            <a:avLst/>
          </a:prstGeom>
          <a:noFill/>
          <a:ln w="12600">
            <a:noFill/>
            <a:round/>
            <a:headEnd/>
            <a:tailEnd/>
          </a:ln>
        </p:spPr>
      </p:pic>
      <p:sp>
        <p:nvSpPr>
          <p:cNvPr id="36873" name="Rectangle 8"/>
          <p:cNvSpPr>
            <a:spLocks noChangeArrowheads="1"/>
          </p:cNvSpPr>
          <p:nvPr/>
        </p:nvSpPr>
        <p:spPr bwMode="auto">
          <a:xfrm rot="-660000">
            <a:off x="5011738" y="1636713"/>
            <a:ext cx="3951287" cy="425450"/>
          </a:xfrm>
          <a:prstGeom prst="rect">
            <a:avLst/>
          </a:prstGeom>
          <a:noFill/>
          <a:ln w="12600">
            <a:noFill/>
            <a:round/>
            <a:headEnd/>
            <a:tailEnd/>
          </a:ln>
        </p:spPr>
        <p:txBody>
          <a:bodyPr lIns="0" tIns="0" rIns="25560" bIns="0"/>
          <a:lstStyle/>
          <a:p>
            <a:pPr algn="ctr">
              <a:lnSpc>
                <a:spcPct val="100000"/>
              </a:lnSpc>
              <a:tabLst>
                <a:tab pos="449263" algn="l"/>
                <a:tab pos="898525" algn="l"/>
                <a:tab pos="1347788" algn="l"/>
                <a:tab pos="1797050" algn="l"/>
                <a:tab pos="2246313" algn="l"/>
                <a:tab pos="2695575" algn="l"/>
                <a:tab pos="3144838" algn="l"/>
                <a:tab pos="3594100" algn="l"/>
              </a:tabLst>
            </a:pPr>
            <a:r>
              <a:rPr lang="fr-FR" sz="1400">
                <a:solidFill>
                  <a:srgbClr val="FF0000"/>
                </a:solidFill>
                <a:latin typeface="Andalus" pitchFamily="18" charset="-78"/>
              </a:rPr>
              <a:t>La bande des 2,5 Ghz est aussi appelée la </a:t>
            </a:r>
            <a:r>
              <a:rPr lang="fr-FR" sz="1400" u="sng">
                <a:solidFill>
                  <a:srgbClr val="FF0000"/>
                </a:solidFill>
                <a:latin typeface="Andalus" pitchFamily="18" charset="-78"/>
              </a:rPr>
              <a:t>bande ISM </a:t>
            </a:r>
            <a:r>
              <a:rPr lang="fr-FR" sz="1400">
                <a:solidFill>
                  <a:srgbClr val="FF0000"/>
                </a:solidFill>
                <a:latin typeface="Andalus" pitchFamily="18" charset="-78"/>
              </a:rPr>
              <a:t>(Industrielle Scientifique et Médicale)</a:t>
            </a:r>
          </a:p>
        </p:txBody>
      </p:sp>
      <p:pic>
        <p:nvPicPr>
          <p:cNvPr id="36874" name="Picture 9"/>
          <p:cNvPicPr>
            <a:picLocks noChangeAspect="1" noChangeArrowheads="1"/>
          </p:cNvPicPr>
          <p:nvPr/>
        </p:nvPicPr>
        <p:blipFill>
          <a:blip r:embed="rId8" cstate="print"/>
          <a:srcRect/>
          <a:stretch>
            <a:fillRect/>
          </a:stretch>
        </p:blipFill>
        <p:spPr bwMode="auto">
          <a:xfrm>
            <a:off x="133350" y="2859088"/>
            <a:ext cx="1295400" cy="1373187"/>
          </a:xfrm>
          <a:prstGeom prst="rect">
            <a:avLst/>
          </a:prstGeom>
          <a:noFill/>
          <a:ln w="9525">
            <a:noFill/>
            <a:round/>
            <a:headEnd/>
            <a:tailEnd/>
          </a:ln>
        </p:spPr>
      </p:pic>
      <p:sp>
        <p:nvSpPr>
          <p:cNvPr id="38922" name="Rectangle 10"/>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38923" name="Rectangle 11"/>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38924" name="Rectangle 12"/>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38925" name="Rectangle 13"/>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38926" name="Rectangle 14"/>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36880" name="Rectangle 15"/>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dirty="0">
                <a:solidFill>
                  <a:srgbClr val="404040"/>
                </a:solidFill>
                <a:latin typeface="Andalus" pitchFamily="18" charset="-78"/>
              </a:rPr>
              <a:t>Le WIFI </a:t>
            </a:r>
            <a:r>
              <a:rPr lang="fr-FR" sz="2000" i="1" dirty="0">
                <a:solidFill>
                  <a:srgbClr val="404040"/>
                </a:solidFill>
                <a:latin typeface="Andalus" pitchFamily="18" charset="-78"/>
              </a:rPr>
              <a:t>la portée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 &amp; II du model OSI</a:t>
            </a:r>
          </a:p>
        </p:txBody>
      </p:sp>
      <p:graphicFrame>
        <p:nvGraphicFramePr>
          <p:cNvPr id="14" name="Group 204"/>
          <p:cNvGraphicFramePr>
            <a:graphicFrameLocks noGrp="1"/>
          </p:cNvGraphicFramePr>
          <p:nvPr>
            <p:custDataLst>
              <p:tags r:id="rId1"/>
            </p:custDataLst>
          </p:nvPr>
        </p:nvGraphicFramePr>
        <p:xfrm>
          <a:off x="2084388" y="1058863"/>
          <a:ext cx="6519492" cy="3601649"/>
        </p:xfrm>
        <a:graphic>
          <a:graphicData uri="http://schemas.openxmlformats.org/drawingml/2006/table">
            <a:tbl>
              <a:tblPr/>
              <a:tblGrid>
                <a:gridCol w="474014">
                  <a:extLst>
                    <a:ext uri="{9D8B030D-6E8A-4147-A177-3AD203B41FA5}">
                      <a16:colId xmlns:a16="http://schemas.microsoft.com/office/drawing/2014/main" val="20000"/>
                    </a:ext>
                  </a:extLst>
                </a:gridCol>
                <a:gridCol w="830122">
                  <a:extLst>
                    <a:ext uri="{9D8B030D-6E8A-4147-A177-3AD203B41FA5}">
                      <a16:colId xmlns:a16="http://schemas.microsoft.com/office/drawing/2014/main" val="20001"/>
                    </a:ext>
                  </a:extLst>
                </a:gridCol>
                <a:gridCol w="2310526">
                  <a:extLst>
                    <a:ext uri="{9D8B030D-6E8A-4147-A177-3AD203B41FA5}">
                      <a16:colId xmlns:a16="http://schemas.microsoft.com/office/drawing/2014/main" val="20002"/>
                    </a:ext>
                  </a:extLst>
                </a:gridCol>
                <a:gridCol w="2904830">
                  <a:extLst>
                    <a:ext uri="{9D8B030D-6E8A-4147-A177-3AD203B41FA5}">
                      <a16:colId xmlns:a16="http://schemas.microsoft.com/office/drawing/2014/main" val="20003"/>
                    </a:ext>
                  </a:extLst>
                </a:gridCol>
              </a:tblGrid>
              <a:tr h="343161">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Canals</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1588"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Frequency (GHz)</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Pays</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Notes</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tile tx="0" ty="0" sx="100000" sy="100000" flip="none" algn="tl"/>
                    </a:blipFill>
                  </a:tcPr>
                </a:tc>
                <a:extLst>
                  <a:ext uri="{0D108BD9-81ED-4DB2-BD59-A6C34878D82A}">
                    <a16:rowId xmlns:a16="http://schemas.microsoft.com/office/drawing/2014/main" val="10000"/>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1</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2,412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Japan,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2,417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3</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2,422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4</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2,427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5</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2,432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6</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2,437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2,442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8</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2,447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9</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2,452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10</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2,457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1588"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Ancien plan de bande en France et en </a:t>
                      </a:r>
                      <a:r>
                        <a:rPr kumimoji="0" lang="fr-FR" sz="1100" b="1" i="0" u="none" strike="noStrike" cap="none" normalizeH="0" baseline="0" noProof="0" dirty="0">
                          <a:ln>
                            <a:noFill/>
                          </a:ln>
                          <a:solidFill>
                            <a:srgbClr val="FF0000"/>
                          </a:solidFill>
                          <a:effectLst/>
                          <a:latin typeface="Andalus" pitchFamily="18" charset="-78"/>
                          <a:cs typeface="Andalus" pitchFamily="18" charset="-78"/>
                          <a:sym typeface="Arial" charset="0"/>
                        </a:rPr>
                        <a:t>Espagne</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10"/>
                  </a:ext>
                </a:extLst>
              </a:tr>
              <a:tr h="235915">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11</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2,462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Japon, Europe ETSI, États-Unis FCC</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1" i="0" u="none" strike="noStrike" cap="none" normalizeH="0" baseline="0" dirty="0">
                          <a:ln>
                            <a:noFill/>
                          </a:ln>
                          <a:solidFill>
                            <a:srgbClr val="FF0000"/>
                          </a:solidFill>
                          <a:effectLst/>
                          <a:latin typeface="Andalus" pitchFamily="18" charset="-78"/>
                          <a:cs typeface="Andalus" pitchFamily="18" charset="-78"/>
                          <a:sym typeface="Arial" charset="0"/>
                        </a:rPr>
                        <a:t>Ancien plan de bande en France et en Espagne</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11"/>
                  </a:ext>
                </a:extLst>
              </a:tr>
              <a:tr h="190720">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12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2,467</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Ancien plan de bande en France</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190720">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13</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2,472</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 Europe ETSI</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Ancien plan de bande en France</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3"/>
                  </a:ext>
                </a:extLst>
              </a:tr>
              <a:tr h="190720">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14</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2,484</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Japon</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355600" marR="0" lvl="0" indent="-355600" algn="ctr" defTabSz="673100" rtl="0" eaLnBrk="1" fontAlgn="base" latinLnBrk="0" hangingPunct="1">
                        <a:lnSpc>
                          <a:spcPct val="100000"/>
                        </a:lnSpc>
                        <a:spcBef>
                          <a:spcPct val="0"/>
                        </a:spcBef>
                        <a:spcAft>
                          <a:spcPct val="0"/>
                        </a:spcAft>
                        <a:buClrTx/>
                        <a:buSzPct val="139000"/>
                        <a:buFontTx/>
                        <a:buNone/>
                        <a:tabLst>
                          <a:tab pos="954088" algn="l"/>
                        </a:tabLst>
                      </a:pPr>
                      <a:r>
                        <a:rPr kumimoji="0" lang="en-US" sz="1100" b="0" i="0" u="none" strike="noStrike" cap="none" normalizeH="0" baseline="0" dirty="0">
                          <a:ln>
                            <a:noFill/>
                          </a:ln>
                          <a:solidFill>
                            <a:schemeClr val="tx1">
                              <a:lumMod val="65000"/>
                              <a:lumOff val="35000"/>
                            </a:schemeClr>
                          </a:solidFill>
                          <a:effectLst/>
                          <a:latin typeface="Andalus" pitchFamily="18" charset="-78"/>
                          <a:cs typeface="Andalus" pitchFamily="18" charset="-78"/>
                          <a:sym typeface="Arial" charset="0"/>
                        </a:rPr>
                        <a:t> </a:t>
                      </a:r>
                    </a:p>
                  </a:txBody>
                  <a:tcPr marL="25905" marR="25905"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4"/>
                  </a:ext>
                </a:extLst>
              </a:tr>
            </a:tbl>
          </a:graphicData>
        </a:graphic>
      </p:graphicFrame>
      <p:pic>
        <p:nvPicPr>
          <p:cNvPr id="37973" name="Picture 6" descr="http://www.depannage-informatique78.com/img/wifi.png"/>
          <p:cNvPicPr>
            <a:picLocks noChangeAspect="1" noChangeArrowheads="1"/>
          </p:cNvPicPr>
          <p:nvPr/>
        </p:nvPicPr>
        <p:blipFill>
          <a:blip r:embed="rId4" cstate="print"/>
          <a:srcRect/>
          <a:stretch>
            <a:fillRect/>
          </a:stretch>
        </p:blipFill>
        <p:spPr bwMode="auto">
          <a:xfrm>
            <a:off x="236538" y="2289175"/>
            <a:ext cx="1296987" cy="1374775"/>
          </a:xfrm>
          <a:prstGeom prst="rect">
            <a:avLst/>
          </a:prstGeom>
          <a:noFill/>
          <a:ln w="9525">
            <a:noFill/>
            <a:miter lim="800000"/>
            <a:headEnd/>
            <a:tailEnd/>
          </a:ln>
        </p:spPr>
      </p:pic>
      <p:grpSp>
        <p:nvGrpSpPr>
          <p:cNvPr id="37974" name="Groupe 16"/>
          <p:cNvGrpSpPr>
            <a:grpSpLocks/>
          </p:cNvGrpSpPr>
          <p:nvPr/>
        </p:nvGrpSpPr>
        <p:grpSpPr bwMode="auto">
          <a:xfrm>
            <a:off x="107950" y="214313"/>
            <a:ext cx="1368425" cy="1196975"/>
            <a:chOff x="1212850" y="812800"/>
            <a:chExt cx="4851400" cy="4109442"/>
          </a:xfrm>
        </p:grpSpPr>
        <p:sp>
          <p:nvSpPr>
            <p:cNvPr id="18"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9"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20" name="Rectangle 5"/>
            <p:cNvSpPr>
              <a:spLocks/>
            </p:cNvSpPr>
            <p:nvPr/>
          </p:nvSpPr>
          <p:spPr bwMode="auto">
            <a:xfrm>
              <a:off x="1212850" y="2545992"/>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sp>
          <p:nvSpPr>
            <p:cNvPr id="21" name="Rectangle 6"/>
            <p:cNvSpPr>
              <a:spLocks/>
            </p:cNvSpPr>
            <p:nvPr/>
          </p:nvSpPr>
          <p:spPr bwMode="auto">
            <a:xfrm>
              <a:off x="1212850" y="1618620"/>
              <a:ext cx="4851400"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22" name="Rectangle 7"/>
            <p:cNvSpPr>
              <a:spLocks/>
            </p:cNvSpPr>
            <p:nvPr/>
          </p:nvSpPr>
          <p:spPr bwMode="auto">
            <a:xfrm>
              <a:off x="1212850" y="812800"/>
              <a:ext cx="4851399" cy="622300"/>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12" name="Espace réservé du contenu 4"/>
          <p:cNvSpPr txBox="1">
            <a:spLocks/>
          </p:cNvSpPr>
          <p:nvPr/>
        </p:nvSpPr>
        <p:spPr>
          <a:xfrm>
            <a:off x="2484438" y="688008"/>
            <a:ext cx="5975350"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kern="0" dirty="0"/>
              <a:t>Le WIFI </a:t>
            </a:r>
            <a:r>
              <a:rPr lang="fr-FR" i="1" kern="0" dirty="0"/>
              <a:t>les canaux</a:t>
            </a:r>
            <a:endParaRPr lang="fr-FR" kern="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685800" y="274638"/>
            <a:ext cx="7772400" cy="855662"/>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2800" dirty="0">
                <a:solidFill>
                  <a:srgbClr val="595959"/>
                </a:solidFill>
                <a:latin typeface="Andalus" pitchFamily="18" charset="-78"/>
                <a:cs typeface="Times New Roman"/>
              </a:rPr>
              <a:t>Ê</a:t>
            </a:r>
            <a:r>
              <a:rPr lang="fr-FR" sz="2800" dirty="0">
                <a:solidFill>
                  <a:srgbClr val="595959"/>
                </a:solidFill>
                <a:latin typeface="Andalus" pitchFamily="18" charset="-78"/>
              </a:rPr>
              <a:t>tre capable d’installer, contrôler, configurer et dépanner un réseau local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38915" name="Picture 2"/>
          <p:cNvPicPr>
            <a:picLocks noChangeAspect="1" noChangeArrowheads="1"/>
          </p:cNvPicPr>
          <p:nvPr/>
        </p:nvPicPr>
        <p:blipFill>
          <a:blip r:embed="rId3" cstate="print"/>
          <a:srcRect/>
          <a:stretch>
            <a:fillRect/>
          </a:stretch>
        </p:blipFill>
        <p:spPr bwMode="auto">
          <a:xfrm>
            <a:off x="236538" y="2289175"/>
            <a:ext cx="1295400" cy="1373188"/>
          </a:xfrm>
          <a:prstGeom prst="rect">
            <a:avLst/>
          </a:prstGeom>
          <a:noFill/>
          <a:ln w="9525">
            <a:noFill/>
            <a:round/>
            <a:headEnd/>
            <a:tailEnd/>
          </a:ln>
        </p:spPr>
      </p:pic>
      <p:sp>
        <p:nvSpPr>
          <p:cNvPr id="40963" name="Rectangle 3"/>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0964" name="Rectangle 4"/>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0965" name="Rectangle 5"/>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0966"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0967"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40968" name="Picture 8"/>
          <p:cNvPicPr>
            <a:picLocks noChangeAspect="1" noChangeArrowheads="1"/>
          </p:cNvPicPr>
          <p:nvPr/>
        </p:nvPicPr>
        <p:blipFill>
          <a:blip r:embed="rId4" cstate="print"/>
          <a:srcRect/>
          <a:stretch>
            <a:fillRect/>
          </a:stretch>
        </p:blipFill>
        <p:spPr bwMode="auto">
          <a:xfrm>
            <a:off x="1547813" y="1635125"/>
            <a:ext cx="1871662" cy="2808288"/>
          </a:xfrm>
          <a:prstGeom prst="rect">
            <a:avLst/>
          </a:prstGeom>
          <a:noFill/>
          <a:ln w="9525" cap="flat">
            <a:noFill/>
            <a:round/>
            <a:headEnd/>
            <a:tailEnd/>
          </a:ln>
          <a:effectLst>
            <a:outerShdw dist="139498" dir="2700000" algn="ctr" rotWithShape="0">
              <a:srgbClr val="333333">
                <a:alpha val="65019"/>
              </a:srgbClr>
            </a:outerShdw>
          </a:effectLst>
        </p:spPr>
      </p:pic>
      <p:pic>
        <p:nvPicPr>
          <p:cNvPr id="40969" name="Picture 9"/>
          <p:cNvPicPr>
            <a:picLocks noChangeAspect="1" noChangeArrowheads="1"/>
          </p:cNvPicPr>
          <p:nvPr/>
        </p:nvPicPr>
        <p:blipFill>
          <a:blip r:embed="rId5" cstate="print"/>
          <a:srcRect/>
          <a:stretch>
            <a:fillRect/>
          </a:stretch>
        </p:blipFill>
        <p:spPr bwMode="auto">
          <a:xfrm>
            <a:off x="3708400" y="987425"/>
            <a:ext cx="5278438" cy="3651250"/>
          </a:xfrm>
          <a:prstGeom prst="rect">
            <a:avLst/>
          </a:prstGeom>
          <a:noFill/>
          <a:ln w="9525" cap="flat">
            <a:noFill/>
            <a:round/>
            <a:headEnd/>
            <a:tailEnd/>
          </a:ln>
          <a:effectLst>
            <a:outerShdw dist="139498" dir="2700000" algn="ctr" rotWithShape="0">
              <a:srgbClr val="333333">
                <a:alpha val="65019"/>
              </a:srgbClr>
            </a:outerShdw>
          </a:effectLst>
        </p:spPr>
      </p:pic>
      <p:sp>
        <p:nvSpPr>
          <p:cNvPr id="38923" name="Rectangle 10"/>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WIFI </a:t>
            </a:r>
            <a:r>
              <a:rPr lang="fr-FR" sz="2000" i="1">
                <a:solidFill>
                  <a:srgbClr val="404040"/>
                </a:solidFill>
                <a:latin typeface="Andalus" pitchFamily="18" charset="-78"/>
              </a:rPr>
              <a:t> WIFI Analyser &amp; Inssinder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39939" name="Picture 2"/>
          <p:cNvPicPr>
            <a:picLocks noChangeAspect="1" noChangeArrowheads="1"/>
          </p:cNvPicPr>
          <p:nvPr/>
        </p:nvPicPr>
        <p:blipFill>
          <a:blip r:embed="rId3" cstate="print">
            <a:lum contrast="12000"/>
          </a:blip>
          <a:srcRect/>
          <a:stretch>
            <a:fillRect/>
          </a:stretch>
        </p:blipFill>
        <p:spPr bwMode="auto">
          <a:xfrm>
            <a:off x="5726113" y="577850"/>
            <a:ext cx="2979737" cy="1549400"/>
          </a:xfrm>
          <a:prstGeom prst="rect">
            <a:avLst/>
          </a:prstGeom>
          <a:noFill/>
          <a:ln w="12600">
            <a:noFill/>
            <a:round/>
            <a:headEnd/>
            <a:tailEnd/>
          </a:ln>
        </p:spPr>
      </p:pic>
      <p:pic>
        <p:nvPicPr>
          <p:cNvPr id="39940" name="Picture 3"/>
          <p:cNvPicPr>
            <a:picLocks noChangeAspect="1" noChangeArrowheads="1"/>
          </p:cNvPicPr>
          <p:nvPr/>
        </p:nvPicPr>
        <p:blipFill>
          <a:blip r:embed="rId4" cstate="print">
            <a:lum contrast="12000"/>
          </a:blip>
          <a:srcRect/>
          <a:stretch>
            <a:fillRect/>
          </a:stretch>
        </p:blipFill>
        <p:spPr bwMode="auto">
          <a:xfrm>
            <a:off x="5618163" y="511175"/>
            <a:ext cx="3203575" cy="1797050"/>
          </a:xfrm>
          <a:prstGeom prst="rect">
            <a:avLst/>
          </a:prstGeom>
          <a:noFill/>
          <a:ln w="12600">
            <a:noFill/>
            <a:round/>
            <a:headEnd/>
            <a:tailEnd/>
          </a:ln>
        </p:spPr>
      </p:pic>
      <p:pic>
        <p:nvPicPr>
          <p:cNvPr id="39941" name="Picture 4"/>
          <p:cNvPicPr>
            <a:picLocks noChangeAspect="1" noChangeArrowheads="1"/>
          </p:cNvPicPr>
          <p:nvPr/>
        </p:nvPicPr>
        <p:blipFill>
          <a:blip r:embed="rId5" cstate="print"/>
          <a:srcRect/>
          <a:stretch>
            <a:fillRect/>
          </a:stretch>
        </p:blipFill>
        <p:spPr bwMode="auto">
          <a:xfrm rot="60000">
            <a:off x="490538" y="3546475"/>
            <a:ext cx="1254125" cy="534988"/>
          </a:xfrm>
          <a:prstGeom prst="rect">
            <a:avLst/>
          </a:prstGeom>
          <a:noFill/>
          <a:ln w="12600">
            <a:noFill/>
            <a:round/>
            <a:headEnd/>
            <a:tailEnd/>
          </a:ln>
        </p:spPr>
      </p:pic>
      <p:pic>
        <p:nvPicPr>
          <p:cNvPr id="39942" name="Picture 5"/>
          <p:cNvPicPr>
            <a:picLocks noChangeAspect="1" noChangeArrowheads="1"/>
          </p:cNvPicPr>
          <p:nvPr/>
        </p:nvPicPr>
        <p:blipFill>
          <a:blip r:embed="rId6" cstate="print"/>
          <a:srcRect/>
          <a:stretch>
            <a:fillRect/>
          </a:stretch>
        </p:blipFill>
        <p:spPr bwMode="auto">
          <a:xfrm rot="60000">
            <a:off x="492125" y="2060575"/>
            <a:ext cx="1254125" cy="534988"/>
          </a:xfrm>
          <a:prstGeom prst="rect">
            <a:avLst/>
          </a:prstGeom>
          <a:noFill/>
          <a:ln w="12600">
            <a:noFill/>
            <a:round/>
            <a:headEnd/>
            <a:tailEnd/>
          </a:ln>
        </p:spPr>
      </p:pic>
      <p:sp>
        <p:nvSpPr>
          <p:cNvPr id="39943" name="AutoShape 6"/>
          <p:cNvSpPr>
            <a:spLocks noChangeArrowheads="1"/>
          </p:cNvSpPr>
          <p:nvPr/>
        </p:nvSpPr>
        <p:spPr bwMode="auto">
          <a:xfrm rot="-5340000">
            <a:off x="701675" y="2630488"/>
            <a:ext cx="803275" cy="857250"/>
          </a:xfrm>
          <a:custGeom>
            <a:avLst/>
            <a:gdLst>
              <a:gd name="T0" fmla="*/ 803275 w 803275"/>
              <a:gd name="T1" fmla="*/ 428625 h 857250"/>
              <a:gd name="T2" fmla="*/ 401638 w 803275"/>
              <a:gd name="T3" fmla="*/ 857250 h 857250"/>
              <a:gd name="T4" fmla="*/ 0 w 803275"/>
              <a:gd name="T5" fmla="*/ 428625 h 857250"/>
              <a:gd name="T6" fmla="*/ 401638 w 803275"/>
              <a:gd name="T7" fmla="*/ 0 h 857250"/>
              <a:gd name="T8" fmla="*/ 0 60000 65536"/>
              <a:gd name="T9" fmla="*/ 5898240 60000 65536"/>
              <a:gd name="T10" fmla="*/ 11796480 60000 65536"/>
              <a:gd name="T11" fmla="*/ 17694720 60000 65536"/>
              <a:gd name="T12" fmla="*/ 0 w 803275"/>
              <a:gd name="T13" fmla="*/ 0 h 857250"/>
              <a:gd name="T14" fmla="*/ 803275 w 803275"/>
              <a:gd name="T15" fmla="*/ 857250 h 857250"/>
            </a:gdLst>
            <a:ahLst/>
            <a:cxnLst>
              <a:cxn ang="T8">
                <a:pos x="T0" y="T1"/>
              </a:cxn>
              <a:cxn ang="T9">
                <a:pos x="T2" y="T3"/>
              </a:cxn>
              <a:cxn ang="T10">
                <a:pos x="T4" y="T5"/>
              </a:cxn>
              <a:cxn ang="T11">
                <a:pos x="T6" y="T7"/>
              </a:cxn>
            </a:cxnLst>
            <a:rect l="T12" t="T13" r="T14" b="T15"/>
            <a:pathLst>
              <a:path w="803275" h="857250">
                <a:moveTo>
                  <a:pt x="0" y="1192"/>
                </a:moveTo>
                <a:lnTo>
                  <a:pt x="1008" y="0"/>
                </a:lnTo>
                <a:lnTo>
                  <a:pt x="1008" y="33478"/>
                </a:lnTo>
                <a:lnTo>
                  <a:pt x="1223" y="33478"/>
                </a:lnTo>
                <a:lnTo>
                  <a:pt x="1223" y="0"/>
                </a:lnTo>
                <a:lnTo>
                  <a:pt x="2231" y="1192"/>
                </a:lnTo>
                <a:lnTo>
                  <a:pt x="1223" y="2384"/>
                </a:lnTo>
                <a:lnTo>
                  <a:pt x="1223" y="-31094"/>
                </a:lnTo>
                <a:lnTo>
                  <a:pt x="1008" y="-31094"/>
                </a:lnTo>
                <a:lnTo>
                  <a:pt x="1008" y="2384"/>
                </a:lnTo>
                <a:close/>
              </a:path>
            </a:pathLst>
          </a:custGeom>
          <a:gradFill rotWithShape="0">
            <a:gsLst>
              <a:gs pos="0">
                <a:srgbClr val="0079C2"/>
              </a:gs>
              <a:gs pos="100000">
                <a:srgbClr val="FFFFFF"/>
              </a:gs>
            </a:gsLst>
            <a:lin ang="12600000" scaled="1"/>
          </a:gradFill>
          <a:ln w="25560" cap="rnd">
            <a:solidFill>
              <a:srgbClr val="000000"/>
            </a:solidFill>
            <a:prstDash val="sysDot"/>
            <a:round/>
            <a:headEnd/>
            <a:tailEnd/>
          </a:ln>
        </p:spPr>
        <p:txBody>
          <a:bodyPr lIns="42480" tIns="0" rIns="0" bIns="0" anchor="ctr"/>
          <a:lstStyle/>
          <a:p>
            <a:pPr algn="ctr">
              <a:lnSpc>
                <a:spcPct val="100000"/>
              </a:lnSpc>
              <a:tabLst>
                <a:tab pos="449263" algn="l"/>
              </a:tabLst>
            </a:pPr>
            <a:r>
              <a:rPr lang="fr-FR" sz="1500">
                <a:solidFill>
                  <a:srgbClr val="000000"/>
                </a:solidFill>
                <a:latin typeface="Andalus" pitchFamily="18" charset="-78"/>
              </a:rPr>
              <a:t>Ad-Hoc</a:t>
            </a:r>
          </a:p>
        </p:txBody>
      </p:sp>
      <p:sp>
        <p:nvSpPr>
          <p:cNvPr id="39944" name="Rectangle 7"/>
          <p:cNvSpPr>
            <a:spLocks noChangeArrowheads="1"/>
          </p:cNvSpPr>
          <p:nvPr/>
        </p:nvSpPr>
        <p:spPr bwMode="auto">
          <a:xfrm>
            <a:off x="252413" y="1789113"/>
            <a:ext cx="1979612" cy="320675"/>
          </a:xfrm>
          <a:prstGeom prst="rect">
            <a:avLst/>
          </a:prstGeom>
          <a:noFill/>
          <a:ln w="12600">
            <a:noFill/>
            <a:round/>
            <a:headEnd/>
            <a:tailEnd/>
          </a:ln>
        </p:spPr>
        <p:txBody>
          <a:bodyPr lIns="0" tIns="0" rIns="25560" bIns="0"/>
          <a:lstStyle/>
          <a:p>
            <a:pPr>
              <a:lnSpc>
                <a:spcPct val="100000"/>
              </a:lnSpc>
              <a:tabLst>
                <a:tab pos="449263" algn="l"/>
                <a:tab pos="898525" algn="l"/>
                <a:tab pos="1347788" algn="l"/>
                <a:tab pos="1797050" algn="l"/>
              </a:tabLst>
            </a:pPr>
            <a:r>
              <a:rPr lang="fr-FR" sz="1100">
                <a:solidFill>
                  <a:srgbClr val="1A1A1A"/>
                </a:solidFill>
                <a:latin typeface="Andalus" pitchFamily="18" charset="-78"/>
              </a:rPr>
              <a:t>Exemple de connexion point à point</a:t>
            </a:r>
          </a:p>
        </p:txBody>
      </p:sp>
      <p:sp>
        <p:nvSpPr>
          <p:cNvPr id="39945" name="Rectangle 8"/>
          <p:cNvSpPr>
            <a:spLocks noChangeArrowheads="1"/>
          </p:cNvSpPr>
          <p:nvPr/>
        </p:nvSpPr>
        <p:spPr bwMode="auto">
          <a:xfrm>
            <a:off x="2328863" y="2681288"/>
            <a:ext cx="6573837" cy="1762125"/>
          </a:xfrm>
          <a:prstGeom prst="rect">
            <a:avLst/>
          </a:prstGeom>
          <a:noFill/>
          <a:ln w="12600">
            <a:noFill/>
            <a:round/>
            <a:headEnd/>
            <a:tailEnd/>
          </a:ln>
        </p:spPr>
        <p:txBody>
          <a:bodyPr lIns="0" tIns="0" rIns="25560" bIns="0" anchor="ctr"/>
          <a:lstStyle/>
          <a:p>
            <a:pPr marL="215900" indent="-215900">
              <a:lnSpc>
                <a:spcPct val="100000"/>
              </a:lnSpc>
              <a:buClr>
                <a:srgbClr val="404040"/>
              </a:buClr>
              <a:buSzPct val="111000"/>
              <a:buFont typeface="Times New Roman" pitchFamily="18" charset="0"/>
              <a:buBlip>
                <a:blip r:embed="rId7"/>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b="1">
                <a:solidFill>
                  <a:srgbClr val="404040"/>
                </a:solidFill>
                <a:latin typeface="Andalus" pitchFamily="18" charset="-78"/>
              </a:rPr>
              <a:t>Le mode Ad-Hoc</a:t>
            </a:r>
            <a:r>
              <a:rPr lang="fr-FR" sz="1400">
                <a:solidFill>
                  <a:srgbClr val="404040"/>
                </a:solidFill>
                <a:latin typeface="Andalus" pitchFamily="18" charset="-78"/>
              </a:rPr>
              <a:t> aussi appelé "égal à égal", "point à point", "ordinateur à ordinateur", permet de mettre en </a:t>
            </a:r>
            <a:r>
              <a:rPr lang="fr-FR" sz="1400" b="1">
                <a:solidFill>
                  <a:srgbClr val="404040"/>
                </a:solidFill>
                <a:latin typeface="Andalus" pitchFamily="18" charset="-78"/>
              </a:rPr>
              <a:t>relation directe des appareils</a:t>
            </a:r>
            <a:r>
              <a:rPr lang="fr-FR" sz="1400">
                <a:solidFill>
                  <a:srgbClr val="404040"/>
                </a:solidFill>
                <a:latin typeface="Andalus" pitchFamily="18" charset="-78"/>
              </a:rPr>
              <a:t> équipés du WiFi. </a:t>
            </a:r>
          </a:p>
          <a:p>
            <a:pPr marL="215900" indent="-215900">
              <a:lnSpc>
                <a:spcPct val="100000"/>
              </a:lnSpc>
              <a:buClr>
                <a:srgbClr val="404040"/>
              </a:buClr>
              <a:buSzPct val="111000"/>
              <a:buFont typeface="Times New Roman" pitchFamily="18" charset="0"/>
              <a:buBlip>
                <a:blip r:embed="rId7"/>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404040"/>
                </a:solidFill>
                <a:latin typeface="Andalus" pitchFamily="18" charset="-78"/>
              </a:rPr>
              <a:t>Il n'est pas nécessaire de disposer d'un matériel annexe mais en contrepartie, il est </a:t>
            </a:r>
            <a:r>
              <a:rPr lang="fr-FR" sz="1400" b="1">
                <a:solidFill>
                  <a:srgbClr val="404040"/>
                </a:solidFill>
                <a:latin typeface="Andalus" pitchFamily="18" charset="-78"/>
              </a:rPr>
              <a:t>impossible de communiquer avec un réseau fixe </a:t>
            </a:r>
            <a:r>
              <a:rPr lang="fr-FR" sz="1400">
                <a:solidFill>
                  <a:srgbClr val="404040"/>
                </a:solidFill>
                <a:latin typeface="Andalus" pitchFamily="18" charset="-78"/>
              </a:rPr>
              <a:t>. </a:t>
            </a:r>
          </a:p>
          <a:p>
            <a:pPr marL="215900" indent="-215900">
              <a:lnSpc>
                <a:spcPct val="100000"/>
              </a:lnSpc>
              <a:buClr>
                <a:srgbClr val="404040"/>
              </a:buClr>
              <a:buSzPct val="111000"/>
              <a:buFont typeface="Times New Roman" pitchFamily="18" charset="0"/>
              <a:buBlip>
                <a:blip r:embed="rId7"/>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404040"/>
                </a:solidFill>
                <a:latin typeface="Andalus" pitchFamily="18" charset="-78"/>
              </a:rPr>
              <a:t>Le mode Ad-Hoc est idéal pour faire communiquer des produits dans un lieu qui ne dispose pas d'une infrastructure réseau existante. </a:t>
            </a:r>
          </a:p>
          <a:p>
            <a:pPr marL="215900" indent="-215900">
              <a:lnSpc>
                <a:spcPct val="100000"/>
              </a:lnSpc>
              <a:buClr>
                <a:srgbClr val="404040"/>
              </a:buClr>
              <a:buSzPct val="111000"/>
              <a:buFont typeface="Times New Roman" pitchFamily="18" charset="0"/>
              <a:buBlip>
                <a:blip r:embed="rId7"/>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b="1">
                <a:solidFill>
                  <a:srgbClr val="404040"/>
                </a:solidFill>
                <a:latin typeface="Andalus" pitchFamily="18" charset="-78"/>
              </a:rPr>
              <a:t>Les réseaux Ad-Hoc sont donc généralement éphémères</a:t>
            </a:r>
          </a:p>
          <a:p>
            <a:pPr marL="215900" indent="-215900">
              <a:lnSpc>
                <a:spcPct val="100000"/>
              </a:lnSpc>
              <a:buClr>
                <a:srgbClr val="FF0000"/>
              </a:buClr>
              <a:buSzPct val="111000"/>
              <a:buFont typeface="Times New Roman" pitchFamily="18" charset="0"/>
              <a:buBlip>
                <a:blip r:embed="rId7"/>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b="1" u="sng">
                <a:solidFill>
                  <a:srgbClr val="FF0000"/>
                </a:solidFill>
                <a:latin typeface="Andalus" pitchFamily="18" charset="-78"/>
              </a:rPr>
              <a:t>Attention : Tous les matériels  ne supportent pas le mode ad-hoc (exemple TV DLNA Philips)</a:t>
            </a:r>
          </a:p>
        </p:txBody>
      </p:sp>
      <p:pic>
        <p:nvPicPr>
          <p:cNvPr id="39946" name="Picture 9"/>
          <p:cNvPicPr>
            <a:picLocks noChangeAspect="1" noChangeArrowheads="1"/>
          </p:cNvPicPr>
          <p:nvPr/>
        </p:nvPicPr>
        <p:blipFill>
          <a:blip r:embed="rId8" cstate="print"/>
          <a:srcRect/>
          <a:stretch>
            <a:fillRect/>
          </a:stretch>
        </p:blipFill>
        <p:spPr bwMode="auto">
          <a:xfrm>
            <a:off x="2771775" y="915988"/>
            <a:ext cx="1295400" cy="1373187"/>
          </a:xfrm>
          <a:prstGeom prst="rect">
            <a:avLst/>
          </a:prstGeom>
          <a:noFill/>
          <a:ln w="9525">
            <a:noFill/>
            <a:round/>
            <a:headEnd/>
            <a:tailEnd/>
          </a:ln>
        </p:spPr>
      </p:pic>
      <p:sp>
        <p:nvSpPr>
          <p:cNvPr id="41994" name="Rectangle 10"/>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1995" name="Rectangle 11"/>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1996" name="Rectangle 12"/>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1997" name="Rectangle 13"/>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1998" name="Rectangle 14"/>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39952" name="Rectangle 15"/>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WIFI </a:t>
            </a:r>
            <a:r>
              <a:rPr lang="fr-FR" sz="2000" i="1">
                <a:solidFill>
                  <a:srgbClr val="404040"/>
                </a:solidFill>
                <a:latin typeface="Andalus" pitchFamily="18" charset="-78"/>
              </a:rPr>
              <a:t>le mode  Ad-Hoc</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40963" name="Picture 2"/>
          <p:cNvPicPr>
            <a:picLocks noChangeAspect="1" noChangeArrowheads="1"/>
          </p:cNvPicPr>
          <p:nvPr/>
        </p:nvPicPr>
        <p:blipFill>
          <a:blip r:embed="rId3" cstate="print"/>
          <a:srcRect/>
          <a:stretch>
            <a:fillRect/>
          </a:stretch>
        </p:blipFill>
        <p:spPr bwMode="auto">
          <a:xfrm>
            <a:off x="222250" y="1747838"/>
            <a:ext cx="2576513" cy="1751012"/>
          </a:xfrm>
          <a:prstGeom prst="rect">
            <a:avLst/>
          </a:prstGeom>
          <a:noFill/>
          <a:ln w="12600">
            <a:noFill/>
            <a:round/>
            <a:headEnd/>
            <a:tailEnd/>
          </a:ln>
        </p:spPr>
      </p:pic>
      <p:pic>
        <p:nvPicPr>
          <p:cNvPr id="40964" name="Picture 3"/>
          <p:cNvPicPr>
            <a:picLocks noChangeAspect="1" noChangeArrowheads="1"/>
          </p:cNvPicPr>
          <p:nvPr/>
        </p:nvPicPr>
        <p:blipFill>
          <a:blip r:embed="rId4" cstate="print"/>
          <a:srcRect/>
          <a:stretch>
            <a:fillRect/>
          </a:stretch>
        </p:blipFill>
        <p:spPr bwMode="auto">
          <a:xfrm>
            <a:off x="107950" y="1665288"/>
            <a:ext cx="2606675" cy="2058987"/>
          </a:xfrm>
          <a:prstGeom prst="rect">
            <a:avLst/>
          </a:prstGeom>
          <a:noFill/>
          <a:ln w="12600">
            <a:noFill/>
            <a:round/>
            <a:headEnd/>
            <a:tailEnd/>
          </a:ln>
        </p:spPr>
      </p:pic>
      <p:sp>
        <p:nvSpPr>
          <p:cNvPr id="40965" name="Rectangle 4"/>
          <p:cNvSpPr>
            <a:spLocks noChangeArrowheads="1"/>
          </p:cNvSpPr>
          <p:nvPr/>
        </p:nvSpPr>
        <p:spPr bwMode="auto">
          <a:xfrm>
            <a:off x="7118350" y="2409825"/>
            <a:ext cx="819150" cy="254000"/>
          </a:xfrm>
          <a:prstGeom prst="rect">
            <a:avLst/>
          </a:prstGeom>
          <a:noFill/>
          <a:ln w="12600">
            <a:noFill/>
            <a:round/>
            <a:headEnd/>
            <a:tailEnd/>
          </a:ln>
        </p:spPr>
        <p:txBody>
          <a:bodyPr lIns="0" tIns="0" rIns="29880" bIns="0"/>
          <a:lstStyle/>
          <a:p>
            <a:pPr>
              <a:lnSpc>
                <a:spcPct val="100000"/>
              </a:lnSpc>
              <a:tabLst>
                <a:tab pos="449263" algn="l"/>
              </a:tabLst>
            </a:pPr>
            <a:r>
              <a:rPr lang="fr-FR" sz="800" b="1">
                <a:solidFill>
                  <a:srgbClr val="343434"/>
                </a:solidFill>
                <a:latin typeface="Andalus" pitchFamily="18" charset="-78"/>
              </a:rPr>
              <a:t>Vers Réseau Ethernet</a:t>
            </a:r>
          </a:p>
        </p:txBody>
      </p:sp>
      <p:pic>
        <p:nvPicPr>
          <p:cNvPr id="40966" name="Picture 5"/>
          <p:cNvPicPr>
            <a:picLocks noChangeAspect="1" noChangeArrowheads="1"/>
          </p:cNvPicPr>
          <p:nvPr/>
        </p:nvPicPr>
        <p:blipFill>
          <a:blip r:embed="rId5" cstate="print">
            <a:lum bright="6000"/>
          </a:blip>
          <a:srcRect/>
          <a:stretch>
            <a:fillRect/>
          </a:stretch>
        </p:blipFill>
        <p:spPr bwMode="auto">
          <a:xfrm>
            <a:off x="8226425" y="1743075"/>
            <a:ext cx="441325" cy="584200"/>
          </a:xfrm>
          <a:prstGeom prst="rect">
            <a:avLst/>
          </a:prstGeom>
          <a:noFill/>
          <a:ln w="12600">
            <a:noFill/>
            <a:round/>
            <a:headEnd/>
            <a:tailEnd/>
          </a:ln>
        </p:spPr>
      </p:pic>
      <p:sp>
        <p:nvSpPr>
          <p:cNvPr id="40967" name="Line 6"/>
          <p:cNvSpPr>
            <a:spLocks noChangeShapeType="1"/>
          </p:cNvSpPr>
          <p:nvPr/>
        </p:nvSpPr>
        <p:spPr bwMode="auto">
          <a:xfrm flipH="1">
            <a:off x="7872413" y="2279650"/>
            <a:ext cx="465137" cy="411163"/>
          </a:xfrm>
          <a:prstGeom prst="line">
            <a:avLst/>
          </a:prstGeom>
          <a:noFill/>
          <a:ln w="25560">
            <a:solidFill>
              <a:srgbClr val="0000FF"/>
            </a:solidFill>
            <a:round/>
            <a:headEnd type="triangle" w="med" len="med"/>
            <a:tailEnd type="triangle" w="med" len="med"/>
          </a:ln>
        </p:spPr>
        <p:txBody>
          <a:bodyPr/>
          <a:lstStyle/>
          <a:p>
            <a:endParaRPr lang="fr-FR"/>
          </a:p>
        </p:txBody>
      </p:sp>
      <p:sp>
        <p:nvSpPr>
          <p:cNvPr id="40968" name="Line 7"/>
          <p:cNvSpPr>
            <a:spLocks noChangeShapeType="1"/>
          </p:cNvSpPr>
          <p:nvPr/>
        </p:nvSpPr>
        <p:spPr bwMode="auto">
          <a:xfrm flipH="1">
            <a:off x="7531100" y="1058863"/>
            <a:ext cx="579438" cy="520700"/>
          </a:xfrm>
          <a:prstGeom prst="line">
            <a:avLst/>
          </a:prstGeom>
          <a:noFill/>
          <a:ln w="25560" cap="rnd">
            <a:solidFill>
              <a:srgbClr val="66CCFF"/>
            </a:solidFill>
            <a:prstDash val="dashDot"/>
            <a:round/>
            <a:headEnd type="triangle" w="med" len="med"/>
            <a:tailEnd type="triangle" w="med" len="med"/>
          </a:ln>
        </p:spPr>
        <p:txBody>
          <a:bodyPr/>
          <a:lstStyle/>
          <a:p>
            <a:endParaRPr lang="fr-FR"/>
          </a:p>
        </p:txBody>
      </p:sp>
      <p:sp>
        <p:nvSpPr>
          <p:cNvPr id="40969" name="Line 8"/>
          <p:cNvSpPr>
            <a:spLocks noChangeShapeType="1"/>
          </p:cNvSpPr>
          <p:nvPr/>
        </p:nvSpPr>
        <p:spPr bwMode="auto">
          <a:xfrm>
            <a:off x="6750050" y="1152525"/>
            <a:ext cx="749300" cy="427038"/>
          </a:xfrm>
          <a:prstGeom prst="line">
            <a:avLst/>
          </a:prstGeom>
          <a:noFill/>
          <a:ln w="25560" cap="rnd">
            <a:solidFill>
              <a:srgbClr val="66CCFF"/>
            </a:solidFill>
            <a:prstDash val="dashDot"/>
            <a:round/>
            <a:headEnd type="triangle" w="med" len="med"/>
            <a:tailEnd type="triangle" w="med" len="med"/>
          </a:ln>
        </p:spPr>
        <p:txBody>
          <a:bodyPr/>
          <a:lstStyle/>
          <a:p>
            <a:endParaRPr lang="fr-FR"/>
          </a:p>
        </p:txBody>
      </p:sp>
      <p:sp>
        <p:nvSpPr>
          <p:cNvPr id="40970" name="Line 9"/>
          <p:cNvSpPr>
            <a:spLocks noChangeShapeType="1"/>
          </p:cNvSpPr>
          <p:nvPr/>
        </p:nvSpPr>
        <p:spPr bwMode="auto">
          <a:xfrm flipV="1">
            <a:off x="6988175" y="2144713"/>
            <a:ext cx="1588" cy="530225"/>
          </a:xfrm>
          <a:prstGeom prst="line">
            <a:avLst/>
          </a:prstGeom>
          <a:noFill/>
          <a:ln w="25560">
            <a:solidFill>
              <a:srgbClr val="0000FF"/>
            </a:solidFill>
            <a:round/>
            <a:headEnd/>
            <a:tailEnd/>
          </a:ln>
        </p:spPr>
        <p:txBody>
          <a:bodyPr/>
          <a:lstStyle/>
          <a:p>
            <a:endParaRPr lang="fr-FR"/>
          </a:p>
        </p:txBody>
      </p:sp>
      <p:sp>
        <p:nvSpPr>
          <p:cNvPr id="40971" name="Line 10"/>
          <p:cNvSpPr>
            <a:spLocks noChangeShapeType="1"/>
          </p:cNvSpPr>
          <p:nvPr/>
        </p:nvSpPr>
        <p:spPr bwMode="auto">
          <a:xfrm>
            <a:off x="6986588" y="2673350"/>
            <a:ext cx="860425" cy="1588"/>
          </a:xfrm>
          <a:prstGeom prst="line">
            <a:avLst/>
          </a:prstGeom>
          <a:noFill/>
          <a:ln w="25560">
            <a:solidFill>
              <a:srgbClr val="0000FF"/>
            </a:solidFill>
            <a:round/>
            <a:headEnd/>
            <a:tailEnd type="triangle" w="med" len="med"/>
          </a:ln>
        </p:spPr>
        <p:txBody>
          <a:bodyPr/>
          <a:lstStyle/>
          <a:p>
            <a:endParaRPr lang="fr-FR"/>
          </a:p>
        </p:txBody>
      </p:sp>
      <p:sp>
        <p:nvSpPr>
          <p:cNvPr id="40972" name="Rectangle 11"/>
          <p:cNvSpPr>
            <a:spLocks noChangeArrowheads="1"/>
          </p:cNvSpPr>
          <p:nvPr/>
        </p:nvSpPr>
        <p:spPr bwMode="auto">
          <a:xfrm rot="-1260000">
            <a:off x="6410325" y="1581150"/>
            <a:ext cx="601663" cy="217488"/>
          </a:xfrm>
          <a:prstGeom prst="rect">
            <a:avLst/>
          </a:prstGeom>
          <a:noFill/>
          <a:ln w="12600">
            <a:noFill/>
            <a:round/>
            <a:headEnd/>
            <a:tailEnd/>
          </a:ln>
        </p:spPr>
        <p:txBody>
          <a:bodyPr lIns="0" tIns="0" rIns="29880" bIns="0"/>
          <a:lstStyle/>
          <a:p>
            <a:pPr>
              <a:lnSpc>
                <a:spcPct val="100000"/>
              </a:lnSpc>
              <a:tabLst>
                <a:tab pos="449263" algn="l"/>
              </a:tabLst>
            </a:pPr>
            <a:r>
              <a:rPr lang="fr-FR" sz="600" b="1">
                <a:solidFill>
                  <a:srgbClr val="343434"/>
                </a:solidFill>
                <a:latin typeface="Andalus" pitchFamily="18" charset="-78"/>
              </a:rPr>
              <a:t>Point d’accès WiFi</a:t>
            </a:r>
          </a:p>
        </p:txBody>
      </p:sp>
      <p:pic>
        <p:nvPicPr>
          <p:cNvPr id="40973" name="Picture 12"/>
          <p:cNvPicPr>
            <a:picLocks noChangeAspect="1" noChangeArrowheads="1"/>
          </p:cNvPicPr>
          <p:nvPr/>
        </p:nvPicPr>
        <p:blipFill>
          <a:blip r:embed="rId6" cstate="print">
            <a:lum bright="6000"/>
          </a:blip>
          <a:srcRect/>
          <a:stretch>
            <a:fillRect/>
          </a:stretch>
        </p:blipFill>
        <p:spPr bwMode="auto">
          <a:xfrm>
            <a:off x="7178675" y="814388"/>
            <a:ext cx="661988" cy="307975"/>
          </a:xfrm>
          <a:prstGeom prst="rect">
            <a:avLst/>
          </a:prstGeom>
          <a:noFill/>
          <a:ln w="12600">
            <a:noFill/>
            <a:round/>
            <a:headEnd/>
            <a:tailEnd/>
          </a:ln>
        </p:spPr>
      </p:pic>
      <p:pic>
        <p:nvPicPr>
          <p:cNvPr id="40974" name="Picture 13"/>
          <p:cNvPicPr>
            <a:picLocks noChangeAspect="1" noChangeArrowheads="1"/>
          </p:cNvPicPr>
          <p:nvPr/>
        </p:nvPicPr>
        <p:blipFill>
          <a:blip r:embed="rId7" cstate="print">
            <a:lum bright="6000"/>
          </a:blip>
          <a:srcRect/>
          <a:stretch>
            <a:fillRect/>
          </a:stretch>
        </p:blipFill>
        <p:spPr bwMode="auto">
          <a:xfrm>
            <a:off x="6300788" y="627063"/>
            <a:ext cx="368300" cy="679450"/>
          </a:xfrm>
          <a:prstGeom prst="rect">
            <a:avLst/>
          </a:prstGeom>
          <a:noFill/>
          <a:ln w="12600">
            <a:noFill/>
            <a:round/>
            <a:headEnd/>
            <a:tailEnd/>
          </a:ln>
        </p:spPr>
      </p:pic>
      <p:pic>
        <p:nvPicPr>
          <p:cNvPr id="40975" name="Picture 14"/>
          <p:cNvPicPr>
            <a:picLocks noChangeAspect="1" noChangeArrowheads="1"/>
          </p:cNvPicPr>
          <p:nvPr/>
        </p:nvPicPr>
        <p:blipFill>
          <a:blip r:embed="rId8" cstate="print">
            <a:lum bright="6000"/>
          </a:blip>
          <a:srcRect/>
          <a:stretch>
            <a:fillRect/>
          </a:stretch>
        </p:blipFill>
        <p:spPr bwMode="auto">
          <a:xfrm>
            <a:off x="6342063" y="685800"/>
            <a:ext cx="284162" cy="466725"/>
          </a:xfrm>
          <a:prstGeom prst="rect">
            <a:avLst/>
          </a:prstGeom>
          <a:noFill/>
          <a:ln w="9360">
            <a:noFill/>
            <a:round/>
            <a:headEnd/>
            <a:tailEnd/>
          </a:ln>
        </p:spPr>
      </p:pic>
      <p:sp>
        <p:nvSpPr>
          <p:cNvPr id="40976" name="Line 15"/>
          <p:cNvSpPr>
            <a:spLocks noChangeShapeType="1"/>
          </p:cNvSpPr>
          <p:nvPr/>
        </p:nvSpPr>
        <p:spPr bwMode="auto">
          <a:xfrm>
            <a:off x="7523163" y="1150938"/>
            <a:ext cx="1587" cy="433387"/>
          </a:xfrm>
          <a:prstGeom prst="line">
            <a:avLst/>
          </a:prstGeom>
          <a:noFill/>
          <a:ln w="25560" cap="rnd">
            <a:solidFill>
              <a:srgbClr val="66CCFF"/>
            </a:solidFill>
            <a:prstDash val="dashDot"/>
            <a:round/>
            <a:headEnd type="triangle" w="med" len="med"/>
            <a:tailEnd type="triangle" w="med" len="med"/>
          </a:ln>
        </p:spPr>
        <p:txBody>
          <a:bodyPr/>
          <a:lstStyle/>
          <a:p>
            <a:endParaRPr lang="fr-FR"/>
          </a:p>
        </p:txBody>
      </p:sp>
      <p:sp>
        <p:nvSpPr>
          <p:cNvPr id="40977" name="Line 16"/>
          <p:cNvSpPr>
            <a:spLocks noChangeShapeType="1"/>
          </p:cNvSpPr>
          <p:nvPr/>
        </p:nvSpPr>
        <p:spPr bwMode="auto">
          <a:xfrm flipH="1" flipV="1">
            <a:off x="7872413" y="2713038"/>
            <a:ext cx="444500" cy="9525"/>
          </a:xfrm>
          <a:prstGeom prst="line">
            <a:avLst/>
          </a:prstGeom>
          <a:noFill/>
          <a:ln w="25560">
            <a:solidFill>
              <a:srgbClr val="FF0000"/>
            </a:solidFill>
            <a:round/>
            <a:headEnd type="triangle" w="med" len="med"/>
            <a:tailEnd type="triangle" w="med" len="med"/>
          </a:ln>
        </p:spPr>
        <p:txBody>
          <a:bodyPr/>
          <a:lstStyle/>
          <a:p>
            <a:endParaRPr lang="fr-FR"/>
          </a:p>
        </p:txBody>
      </p:sp>
      <p:pic>
        <p:nvPicPr>
          <p:cNvPr id="40978" name="Picture 17"/>
          <p:cNvPicPr>
            <a:picLocks noChangeAspect="1" noChangeArrowheads="1"/>
          </p:cNvPicPr>
          <p:nvPr/>
        </p:nvPicPr>
        <p:blipFill>
          <a:blip r:embed="rId9" cstate="print">
            <a:lum bright="6000"/>
          </a:blip>
          <a:srcRect/>
          <a:stretch>
            <a:fillRect/>
          </a:stretch>
        </p:blipFill>
        <p:spPr bwMode="auto">
          <a:xfrm>
            <a:off x="8275638" y="2422525"/>
            <a:ext cx="758825" cy="528638"/>
          </a:xfrm>
          <a:prstGeom prst="rect">
            <a:avLst/>
          </a:prstGeom>
          <a:noFill/>
          <a:ln w="12600">
            <a:noFill/>
            <a:round/>
            <a:headEnd/>
            <a:tailEnd/>
          </a:ln>
        </p:spPr>
      </p:pic>
      <p:pic>
        <p:nvPicPr>
          <p:cNvPr id="40979" name="Picture 18"/>
          <p:cNvPicPr>
            <a:picLocks noChangeAspect="1" noChangeArrowheads="1"/>
          </p:cNvPicPr>
          <p:nvPr/>
        </p:nvPicPr>
        <p:blipFill>
          <a:blip r:embed="rId10" cstate="print">
            <a:lum bright="6000"/>
          </a:blip>
          <a:srcRect/>
          <a:stretch>
            <a:fillRect/>
          </a:stretch>
        </p:blipFill>
        <p:spPr bwMode="auto">
          <a:xfrm>
            <a:off x="8129588" y="642938"/>
            <a:ext cx="903287" cy="774700"/>
          </a:xfrm>
          <a:prstGeom prst="rect">
            <a:avLst/>
          </a:prstGeom>
          <a:noFill/>
          <a:ln w="12600">
            <a:noFill/>
            <a:round/>
            <a:headEnd/>
            <a:tailEnd/>
          </a:ln>
        </p:spPr>
      </p:pic>
      <p:sp>
        <p:nvSpPr>
          <p:cNvPr id="40980" name="Rectangle 19"/>
          <p:cNvSpPr>
            <a:spLocks noChangeArrowheads="1"/>
          </p:cNvSpPr>
          <p:nvPr/>
        </p:nvSpPr>
        <p:spPr bwMode="auto">
          <a:xfrm>
            <a:off x="7905750" y="2798763"/>
            <a:ext cx="819150" cy="204787"/>
          </a:xfrm>
          <a:prstGeom prst="rect">
            <a:avLst/>
          </a:prstGeom>
          <a:noFill/>
          <a:ln w="12600">
            <a:noFill/>
            <a:round/>
            <a:headEnd/>
            <a:tailEnd/>
          </a:ln>
        </p:spPr>
        <p:txBody>
          <a:bodyPr lIns="0" tIns="0" rIns="29880" bIns="0"/>
          <a:lstStyle/>
          <a:p>
            <a:pPr>
              <a:lnSpc>
                <a:spcPct val="100000"/>
              </a:lnSpc>
              <a:tabLst>
                <a:tab pos="449263" algn="l"/>
              </a:tabLst>
            </a:pPr>
            <a:r>
              <a:rPr lang="fr-FR" sz="700" b="1">
                <a:solidFill>
                  <a:srgbClr val="343434"/>
                </a:solidFill>
                <a:latin typeface="Andalus" pitchFamily="18" charset="-78"/>
              </a:rPr>
              <a:t>Internet</a:t>
            </a:r>
          </a:p>
        </p:txBody>
      </p:sp>
      <p:sp>
        <p:nvSpPr>
          <p:cNvPr id="40981" name="Rectangle 20"/>
          <p:cNvSpPr>
            <a:spLocks noChangeArrowheads="1"/>
          </p:cNvSpPr>
          <p:nvPr/>
        </p:nvSpPr>
        <p:spPr bwMode="auto">
          <a:xfrm rot="-2520000">
            <a:off x="7745413" y="2257425"/>
            <a:ext cx="836612" cy="201613"/>
          </a:xfrm>
          <a:prstGeom prst="rect">
            <a:avLst/>
          </a:prstGeom>
          <a:noFill/>
          <a:ln w="12600">
            <a:noFill/>
            <a:round/>
            <a:headEnd/>
            <a:tailEnd/>
          </a:ln>
        </p:spPr>
        <p:txBody>
          <a:bodyPr lIns="0" tIns="0" rIns="29880" bIns="0"/>
          <a:lstStyle/>
          <a:p>
            <a:pPr>
              <a:lnSpc>
                <a:spcPct val="100000"/>
              </a:lnSpc>
              <a:tabLst>
                <a:tab pos="449263" algn="l"/>
              </a:tabLst>
            </a:pPr>
            <a:r>
              <a:rPr lang="fr-FR" sz="700" b="1">
                <a:solidFill>
                  <a:srgbClr val="343434"/>
                </a:solidFill>
                <a:latin typeface="Andalus" pitchFamily="18" charset="-78"/>
              </a:rPr>
              <a:t>Liaison filaire</a:t>
            </a:r>
          </a:p>
        </p:txBody>
      </p:sp>
      <p:pic>
        <p:nvPicPr>
          <p:cNvPr id="40982" name="Picture 21"/>
          <p:cNvPicPr>
            <a:picLocks noChangeAspect="1" noChangeArrowheads="1"/>
          </p:cNvPicPr>
          <p:nvPr/>
        </p:nvPicPr>
        <p:blipFill>
          <a:blip r:embed="rId11" cstate="print"/>
          <a:srcRect/>
          <a:stretch>
            <a:fillRect/>
          </a:stretch>
        </p:blipFill>
        <p:spPr bwMode="auto">
          <a:xfrm>
            <a:off x="6656388" y="1419225"/>
            <a:ext cx="925512" cy="923925"/>
          </a:xfrm>
          <a:prstGeom prst="rect">
            <a:avLst/>
          </a:prstGeom>
          <a:noFill/>
          <a:ln w="9525">
            <a:noFill/>
            <a:round/>
            <a:headEnd/>
            <a:tailEnd/>
          </a:ln>
        </p:spPr>
      </p:pic>
      <p:sp>
        <p:nvSpPr>
          <p:cNvPr id="40983" name="Rectangle 22"/>
          <p:cNvSpPr>
            <a:spLocks noChangeArrowheads="1"/>
          </p:cNvSpPr>
          <p:nvPr/>
        </p:nvSpPr>
        <p:spPr bwMode="auto">
          <a:xfrm>
            <a:off x="2627313" y="2932113"/>
            <a:ext cx="4824412" cy="1452562"/>
          </a:xfrm>
          <a:prstGeom prst="rect">
            <a:avLst/>
          </a:prstGeom>
          <a:noFill/>
          <a:ln w="12600">
            <a:noFill/>
            <a:round/>
            <a:headEnd/>
            <a:tailEnd/>
          </a:ln>
        </p:spPr>
        <p:txBody>
          <a:bodyPr lIns="0" tIns="0" rIns="25560" bIns="0" anchor="ctr"/>
          <a:lstStyle/>
          <a:p>
            <a:pPr marL="215900" indent="-215900">
              <a:lnSpc>
                <a:spcPct val="100000"/>
              </a:lnSpc>
              <a:buClr>
                <a:srgbClr val="404040"/>
              </a:buClr>
              <a:buSzPct val="111000"/>
              <a:buFont typeface="Times New Roman" pitchFamily="18" charset="0"/>
              <a:buBlip>
                <a:blip r:embed="rId12"/>
              </a:buBlip>
              <a:tabLst>
                <a:tab pos="449263" algn="l"/>
                <a:tab pos="898525" algn="l"/>
                <a:tab pos="1347788" algn="l"/>
                <a:tab pos="1797050" algn="l"/>
                <a:tab pos="2246313" algn="l"/>
                <a:tab pos="2695575" algn="l"/>
                <a:tab pos="3144838" algn="l"/>
                <a:tab pos="3594100" algn="l"/>
                <a:tab pos="4043363" algn="l"/>
                <a:tab pos="4492625" algn="l"/>
              </a:tabLst>
            </a:pPr>
            <a:r>
              <a:rPr lang="fr-FR" sz="1400">
                <a:solidFill>
                  <a:srgbClr val="404040"/>
                </a:solidFill>
                <a:latin typeface="Andalus" pitchFamily="18" charset="-78"/>
              </a:rPr>
              <a:t>Il est utilisé en fixe afin d'offrir un accès réseau permanent.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Lst>
            </a:pPr>
            <a:endParaRPr lang="fr-FR" sz="1400">
              <a:solidFill>
                <a:srgbClr val="000000"/>
              </a:solidFill>
            </a:endParaRPr>
          </a:p>
          <a:p>
            <a:pPr marL="215900" indent="-215900">
              <a:lnSpc>
                <a:spcPct val="100000"/>
              </a:lnSpc>
              <a:buClr>
                <a:srgbClr val="404040"/>
              </a:buClr>
              <a:buSzPct val="111000"/>
              <a:buFont typeface="Times New Roman" pitchFamily="18" charset="0"/>
              <a:buBlip>
                <a:blip r:embed="rId12"/>
              </a:buBlip>
              <a:tabLst>
                <a:tab pos="449263" algn="l"/>
                <a:tab pos="898525" algn="l"/>
                <a:tab pos="1347788" algn="l"/>
                <a:tab pos="1797050" algn="l"/>
                <a:tab pos="2246313" algn="l"/>
                <a:tab pos="2695575" algn="l"/>
                <a:tab pos="3144838" algn="l"/>
                <a:tab pos="3594100" algn="l"/>
                <a:tab pos="4043363" algn="l"/>
                <a:tab pos="4492625" algn="l"/>
              </a:tabLst>
            </a:pPr>
            <a:r>
              <a:rPr lang="fr-FR" sz="1400">
                <a:solidFill>
                  <a:srgbClr val="404040"/>
                </a:solidFill>
                <a:latin typeface="Andalus" pitchFamily="18" charset="-78"/>
              </a:rPr>
              <a:t>Ce mode est utilisé pour offrir un accès sans fil à Internet et à un réseau local, c'est celui qu'utilisent les "Box" ADSL.</a:t>
            </a:r>
          </a:p>
        </p:txBody>
      </p:sp>
      <p:sp>
        <p:nvSpPr>
          <p:cNvPr id="40984" name="Rectangle 23"/>
          <p:cNvSpPr>
            <a:spLocks noChangeArrowheads="1"/>
          </p:cNvSpPr>
          <p:nvPr/>
        </p:nvSpPr>
        <p:spPr bwMode="auto">
          <a:xfrm>
            <a:off x="2565400" y="1044575"/>
            <a:ext cx="3517900" cy="1368425"/>
          </a:xfrm>
          <a:prstGeom prst="rect">
            <a:avLst/>
          </a:prstGeom>
          <a:noFill/>
          <a:ln w="9525">
            <a:noFill/>
            <a:round/>
            <a:headEnd/>
            <a:tailEnd/>
          </a:ln>
        </p:spPr>
        <p:txBody>
          <a:bodyPr lIns="90000" tIns="45000" rIns="90000" bIns="45000"/>
          <a:lstStyle/>
          <a:p>
            <a:pPr marL="215900" indent="-215900">
              <a:lnSpc>
                <a:spcPct val="100000"/>
              </a:lnSpc>
              <a:buClr>
                <a:srgbClr val="404040"/>
              </a:buClr>
              <a:buSzPct val="111000"/>
              <a:buFont typeface="Times New Roman" pitchFamily="18" charset="0"/>
              <a:buBlip>
                <a:blip r:embed="rId12"/>
              </a:buBlip>
              <a:tabLst>
                <a:tab pos="449263" algn="l"/>
                <a:tab pos="898525" algn="l"/>
                <a:tab pos="1347788" algn="l"/>
                <a:tab pos="1797050" algn="l"/>
                <a:tab pos="2246313" algn="l"/>
                <a:tab pos="2695575" algn="l"/>
                <a:tab pos="3144838" algn="l"/>
              </a:tabLst>
            </a:pPr>
            <a:r>
              <a:rPr lang="fr-FR" sz="1400" b="1">
                <a:solidFill>
                  <a:srgbClr val="404040"/>
                </a:solidFill>
                <a:latin typeface="Andalus" pitchFamily="18" charset="-78"/>
              </a:rPr>
              <a:t>Le mode Infrastructure</a:t>
            </a:r>
            <a:r>
              <a:rPr lang="fr-FR" sz="1400">
                <a:solidFill>
                  <a:srgbClr val="404040"/>
                </a:solidFill>
                <a:latin typeface="Andalus" pitchFamily="18" charset="-78"/>
              </a:rPr>
              <a:t> porte très bien son nom: les liaisons sans fil passent par un ou des points d'accès qui servent de ponts entre les ordinateurs équipés en WiFi et permettent de communiquer avec un réseau filaire et/ou CPL. </a:t>
            </a:r>
          </a:p>
        </p:txBody>
      </p:sp>
      <p:sp>
        <p:nvSpPr>
          <p:cNvPr id="40985" name="Rectangle 24"/>
          <p:cNvSpPr>
            <a:spLocks noChangeArrowheads="1"/>
          </p:cNvSpPr>
          <p:nvPr/>
        </p:nvSpPr>
        <p:spPr bwMode="auto">
          <a:xfrm>
            <a:off x="6877050" y="266700"/>
            <a:ext cx="1708150" cy="215900"/>
          </a:xfrm>
          <a:prstGeom prst="rect">
            <a:avLst/>
          </a:prstGeom>
          <a:noFill/>
          <a:ln w="12600">
            <a:noFill/>
            <a:round/>
            <a:headEnd/>
            <a:tailEnd/>
          </a:ln>
        </p:spPr>
        <p:txBody>
          <a:bodyPr lIns="0" tIns="0" rIns="25560" bIns="0"/>
          <a:lstStyle/>
          <a:p>
            <a:pPr algn="ctr">
              <a:lnSpc>
                <a:spcPct val="100000"/>
              </a:lnSpc>
              <a:tabLst>
                <a:tab pos="449263" algn="l"/>
                <a:tab pos="898525" algn="l"/>
                <a:tab pos="1347788" algn="l"/>
              </a:tabLst>
            </a:pPr>
            <a:r>
              <a:rPr lang="fr-FR" sz="1000" b="1">
                <a:solidFill>
                  <a:srgbClr val="343434"/>
                </a:solidFill>
                <a:latin typeface="Andalus" pitchFamily="18" charset="-78"/>
              </a:rPr>
              <a:t>Exemple de réseau en mode infrastructure</a:t>
            </a:r>
          </a:p>
        </p:txBody>
      </p:sp>
      <p:pic>
        <p:nvPicPr>
          <p:cNvPr id="40986" name="Picture 25"/>
          <p:cNvPicPr>
            <a:picLocks noChangeAspect="1" noChangeArrowheads="1"/>
          </p:cNvPicPr>
          <p:nvPr/>
        </p:nvPicPr>
        <p:blipFill>
          <a:blip r:embed="rId13" cstate="print"/>
          <a:srcRect/>
          <a:stretch>
            <a:fillRect/>
          </a:stretch>
        </p:blipFill>
        <p:spPr bwMode="auto">
          <a:xfrm>
            <a:off x="7596188" y="3435350"/>
            <a:ext cx="1295400" cy="1373188"/>
          </a:xfrm>
          <a:prstGeom prst="rect">
            <a:avLst/>
          </a:prstGeom>
          <a:noFill/>
          <a:ln w="9525">
            <a:noFill/>
            <a:round/>
            <a:headEnd/>
            <a:tailEnd/>
          </a:ln>
        </p:spPr>
      </p:pic>
      <p:sp>
        <p:nvSpPr>
          <p:cNvPr id="43034" name="Rectangle 26"/>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3035" name="Rectangle 27"/>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3036" name="Rectangle 28"/>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3037" name="Rectangle 29"/>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3038" name="Rectangle 30"/>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40992" name="Rectangle 31"/>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WIFI </a:t>
            </a:r>
            <a:r>
              <a:rPr lang="fr-FR" sz="2000" i="1">
                <a:solidFill>
                  <a:srgbClr val="404040"/>
                </a:solidFill>
                <a:latin typeface="Andalus" pitchFamily="18" charset="-78"/>
              </a:rPr>
              <a:t>le mode infrastructure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ChangeArrowheads="1"/>
          </p:cNvSpPr>
          <p:nvPr/>
        </p:nvSpPr>
        <p:spPr bwMode="auto">
          <a:xfrm>
            <a:off x="2916238" y="97631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1400" dirty="0">
                <a:solidFill>
                  <a:srgbClr val="404040"/>
                </a:solidFill>
                <a:latin typeface="Andalus" pitchFamily="18" charset="-78"/>
              </a:rPr>
              <a:t> </a:t>
            </a:r>
            <a:r>
              <a:rPr lang="fr-FR" sz="1400" i="1" dirty="0" err="1">
                <a:solidFill>
                  <a:srgbClr val="404040"/>
                </a:solidFill>
                <a:latin typeface="Andalus" pitchFamily="18" charset="-78"/>
              </a:rPr>
              <a:t>wired</a:t>
            </a:r>
            <a:r>
              <a:rPr lang="fr-FR" sz="1400" i="1" dirty="0">
                <a:solidFill>
                  <a:srgbClr val="404040"/>
                </a:solidFill>
                <a:latin typeface="Andalus" pitchFamily="18" charset="-78"/>
              </a:rPr>
              <a:t> Equivalent </a:t>
            </a:r>
            <a:r>
              <a:rPr lang="fr-FR" sz="1400" i="1" dirty="0" err="1">
                <a:solidFill>
                  <a:srgbClr val="404040"/>
                </a:solidFill>
                <a:latin typeface="Andalus" pitchFamily="18" charset="-78"/>
              </a:rPr>
              <a:t>Privacy</a:t>
            </a:r>
            <a:r>
              <a:rPr lang="fr-FR" sz="1400" i="1" dirty="0">
                <a:solidFill>
                  <a:srgbClr val="404040"/>
                </a:solidFill>
                <a:latin typeface="Andalus" pitchFamily="18" charset="-78"/>
              </a:rPr>
              <a:t> </a:t>
            </a:r>
            <a:r>
              <a:rPr lang="fr-FR" sz="1400" dirty="0">
                <a:solidFill>
                  <a:srgbClr val="404040"/>
                </a:solidFill>
                <a:latin typeface="Andalus" pitchFamily="18" charset="-78"/>
              </a:rPr>
              <a:t>(abrégé WEP) fournit une sécurité minimale qui ne résiste pas aux pirates (</a:t>
            </a:r>
            <a:r>
              <a:rPr lang="fr-FR" sz="1400" dirty="0">
                <a:solidFill>
                  <a:srgbClr val="343434"/>
                </a:solidFill>
                <a:latin typeface="Andalus" pitchFamily="18" charset="-78"/>
              </a:rPr>
              <a:t>Elle est cassable à l'aide d'un logiciel pirate en seulement quelques dizaines de minutes), </a:t>
            </a:r>
            <a:r>
              <a:rPr lang="fr-FR" sz="1400" dirty="0">
                <a:solidFill>
                  <a:srgbClr val="404040"/>
                </a:solidFill>
                <a:latin typeface="Andalus" pitchFamily="18" charset="-78"/>
              </a:rPr>
              <a:t>mais c’est une protection encore très répandue.</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1400" dirty="0">
                <a:solidFill>
                  <a:srgbClr val="404040"/>
                </a:solidFill>
                <a:latin typeface="Andalus" pitchFamily="18" charset="-78"/>
              </a:rPr>
              <a:t>Cette norme peut utiliser une clé de chiffrement en 64 ou 128 bits. C’est cette dernière qui est le plus souvent utilisée. Elle demande 13 caractères ASCII ou 26 caractères hexadécimaux</a:t>
            </a:r>
            <a:r>
              <a:rPr lang="fr-FR" sz="1400" dirty="0">
                <a:solidFill>
                  <a:srgbClr val="343434"/>
                </a:solidFill>
                <a:latin typeface="Andalus" pitchFamily="18" charset="-78"/>
              </a:rPr>
              <a:t> (0-9 / A-F)</a:t>
            </a:r>
            <a:r>
              <a:rPr lang="fr-FR" sz="1400" dirty="0">
                <a:solidFill>
                  <a:srgbClr val="404040"/>
                </a:solidFill>
                <a:latin typeface="Andalus" pitchFamily="18" charset="-78"/>
              </a:rPr>
              <a: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1400" dirty="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1400" u="sng" dirty="0">
                <a:solidFill>
                  <a:srgbClr val="343434"/>
                </a:solidFill>
                <a:latin typeface="Andalus" pitchFamily="18" charset="-78"/>
              </a:rPr>
              <a:t>exemple</a:t>
            </a:r>
            <a:r>
              <a:rPr lang="fr-FR" sz="1400" dirty="0">
                <a:solidFill>
                  <a:srgbClr val="343434"/>
                </a:solidFill>
                <a:latin typeface="Andalus" pitchFamily="18" charset="-78"/>
              </a:rPr>
              <a:t> :  69C2627CF599AA66D69FE42745</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1400" dirty="0">
              <a:solidFill>
                <a:srgbClr val="343434"/>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1400" dirty="0">
              <a:solidFill>
                <a:srgbClr val="343434"/>
              </a:solidFill>
              <a:latin typeface="Andalus" pitchFamily="18" charset="-78"/>
            </a:endParaRPr>
          </a:p>
        </p:txBody>
      </p:sp>
      <p:sp>
        <p:nvSpPr>
          <p:cNvPr id="41987"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41988" name="Picture 3"/>
          <p:cNvPicPr>
            <a:picLocks noChangeAspect="1" noChangeArrowheads="1"/>
          </p:cNvPicPr>
          <p:nvPr/>
        </p:nvPicPr>
        <p:blipFill>
          <a:blip r:embed="rId3" cstate="print"/>
          <a:srcRect/>
          <a:stretch>
            <a:fillRect/>
          </a:stretch>
        </p:blipFill>
        <p:spPr bwMode="auto">
          <a:xfrm>
            <a:off x="179388" y="1563688"/>
            <a:ext cx="2735262" cy="2232025"/>
          </a:xfrm>
          <a:prstGeom prst="rect">
            <a:avLst/>
          </a:prstGeom>
          <a:noFill/>
          <a:ln w="12600">
            <a:noFill/>
            <a:round/>
            <a:headEnd/>
            <a:tailEnd/>
          </a:ln>
        </p:spPr>
      </p:pic>
      <p:pic>
        <p:nvPicPr>
          <p:cNvPr id="44036" name="Picture 4"/>
          <p:cNvPicPr>
            <a:picLocks noChangeAspect="1" noChangeArrowheads="1"/>
          </p:cNvPicPr>
          <p:nvPr/>
        </p:nvPicPr>
        <p:blipFill>
          <a:blip r:embed="rId4" cstate="print"/>
          <a:srcRect l="505" t="11388" r="47119" b="42381"/>
          <a:stretch>
            <a:fillRect/>
          </a:stretch>
        </p:blipFill>
        <p:spPr bwMode="auto">
          <a:xfrm>
            <a:off x="4787900" y="3076575"/>
            <a:ext cx="3533775" cy="1784350"/>
          </a:xfrm>
          <a:prstGeom prst="rect">
            <a:avLst/>
          </a:prstGeom>
          <a:noFill/>
          <a:ln w="9525" cap="flat">
            <a:noFill/>
            <a:round/>
            <a:headEnd/>
            <a:tailEnd/>
          </a:ln>
          <a:effectLst>
            <a:outerShdw dist="139498" dir="2700000" algn="ctr" rotWithShape="0">
              <a:srgbClr val="333333">
                <a:alpha val="65019"/>
              </a:srgbClr>
            </a:outerShdw>
          </a:effectLst>
        </p:spPr>
      </p:pic>
      <p:pic>
        <p:nvPicPr>
          <p:cNvPr id="41990" name="Picture 5"/>
          <p:cNvPicPr>
            <a:picLocks noChangeAspect="1" noChangeArrowheads="1"/>
          </p:cNvPicPr>
          <p:nvPr/>
        </p:nvPicPr>
        <p:blipFill>
          <a:blip r:embed="rId5" cstate="print"/>
          <a:srcRect/>
          <a:stretch>
            <a:fillRect/>
          </a:stretch>
        </p:blipFill>
        <p:spPr bwMode="auto">
          <a:xfrm>
            <a:off x="2774950" y="3281363"/>
            <a:ext cx="1295400" cy="1373187"/>
          </a:xfrm>
          <a:prstGeom prst="rect">
            <a:avLst/>
          </a:prstGeom>
          <a:noFill/>
          <a:ln w="9525">
            <a:noFill/>
            <a:round/>
            <a:headEnd/>
            <a:tailEnd/>
          </a:ln>
        </p:spPr>
      </p:pic>
      <p:sp>
        <p:nvSpPr>
          <p:cNvPr id="44038" name="Rectangle 6"/>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4039" name="Rectangle 7"/>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4040" name="Rectangle 8"/>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4041" name="Rectangle 9"/>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4042" name="Rectangle 10"/>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41996" name="Rectangle 11"/>
          <p:cNvSpPr>
            <a:spLocks noChangeArrowheads="1"/>
          </p:cNvSpPr>
          <p:nvPr/>
        </p:nvSpPr>
        <p:spPr bwMode="auto">
          <a:xfrm>
            <a:off x="1908175" y="627063"/>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Le WIFI </a:t>
            </a:r>
            <a:r>
              <a:rPr lang="fr-FR" sz="2000" i="1">
                <a:solidFill>
                  <a:srgbClr val="404040"/>
                </a:solidFill>
                <a:latin typeface="Andalus" pitchFamily="18" charset="-78"/>
              </a:rPr>
              <a:t>la Sécurité  le cryptage WEP128</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3" cstate="print"/>
          <a:srcRect b="70584"/>
          <a:stretch>
            <a:fillRect/>
          </a:stretch>
        </p:blipFill>
        <p:spPr bwMode="auto">
          <a:xfrm>
            <a:off x="1619250" y="3579813"/>
            <a:ext cx="3370263" cy="863600"/>
          </a:xfrm>
          <a:prstGeom prst="rect">
            <a:avLst/>
          </a:prstGeom>
          <a:noFill/>
          <a:ln w="9525" cap="flat">
            <a:noFill/>
            <a:round/>
            <a:headEnd/>
            <a:tailEnd/>
          </a:ln>
          <a:effectLst>
            <a:outerShdw dist="139498" dir="2700000" algn="ctr" rotWithShape="0">
              <a:srgbClr val="333333">
                <a:alpha val="65019"/>
              </a:srgbClr>
            </a:outerShdw>
          </a:effectLst>
        </p:spPr>
      </p:pic>
      <p:sp>
        <p:nvSpPr>
          <p:cNvPr id="43011" name="Rectangle 2"/>
          <p:cNvSpPr>
            <a:spLocks noChangeArrowheads="1"/>
          </p:cNvSpPr>
          <p:nvPr/>
        </p:nvSpPr>
        <p:spPr bwMode="auto">
          <a:xfrm>
            <a:off x="2482850" y="987425"/>
            <a:ext cx="6480175" cy="3240088"/>
          </a:xfrm>
          <a:prstGeom prst="rect">
            <a:avLst/>
          </a:prstGeom>
          <a:noFill/>
          <a:ln w="9525">
            <a:noFill/>
            <a:round/>
            <a:headEnd/>
            <a:tailEnd/>
          </a:ln>
        </p:spPr>
        <p:txBody>
          <a:bodyPr lIns="90000" tIns="45000" rIns="90000" bIns="45000"/>
          <a:lstStyle/>
          <a:p>
            <a:pPr marL="215900" indent="-215900">
              <a:lnSpc>
                <a:spcPct val="100000"/>
              </a:lnSpc>
              <a:buClr>
                <a:srgbClr val="404040"/>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err="1">
                <a:solidFill>
                  <a:srgbClr val="404040"/>
                </a:solidFill>
                <a:latin typeface="Andalus" pitchFamily="18" charset="-78"/>
              </a:rPr>
              <a:t>WiFi</a:t>
            </a:r>
            <a:r>
              <a:rPr lang="fr-FR" sz="1400" dirty="0">
                <a:solidFill>
                  <a:srgbClr val="404040"/>
                </a:solidFill>
                <a:latin typeface="Andalus" pitchFamily="18" charset="-78"/>
              </a:rPr>
              <a:t> </a:t>
            </a:r>
            <a:r>
              <a:rPr lang="fr-FR" sz="1400" dirty="0" err="1">
                <a:solidFill>
                  <a:srgbClr val="404040"/>
                </a:solidFill>
                <a:latin typeface="Andalus" pitchFamily="18" charset="-78"/>
              </a:rPr>
              <a:t>Protected</a:t>
            </a:r>
            <a:r>
              <a:rPr lang="fr-FR" sz="1400" dirty="0">
                <a:solidFill>
                  <a:srgbClr val="404040"/>
                </a:solidFill>
                <a:latin typeface="Andalus" pitchFamily="18" charset="-78"/>
              </a:rPr>
              <a:t> Access (WPA et WPA2) a été créé pour répondre aux faiblesses du WEP.</a:t>
            </a:r>
            <a:r>
              <a:rPr lang="fr-FR" sz="1400" dirty="0">
                <a:solidFill>
                  <a:srgbClr val="343434"/>
                </a:solidFill>
                <a:latin typeface="Andalus" pitchFamily="18" charset="-78"/>
              </a:rPr>
              <a:t> </a:t>
            </a:r>
            <a:r>
              <a:rPr lang="fr-FR" sz="1400" dirty="0">
                <a:solidFill>
                  <a:srgbClr val="404040"/>
                </a:solidFill>
                <a:latin typeface="Andalus" pitchFamily="18" charset="-78"/>
              </a:rPr>
              <a:t>Il permet une grande sécurité (surtout le WPA 2 AES).</a:t>
            </a:r>
          </a:p>
          <a:p>
            <a:pPr marL="215900" indent="-215900">
              <a:lnSpc>
                <a:spcPct val="100000"/>
              </a:lnSpc>
              <a:buClr>
                <a:srgbClr val="404040"/>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On peut distinguer le WPA-PSK et WPA2-PSK du WPA et WPA2. Les deux premiers signifient </a:t>
            </a:r>
            <a:r>
              <a:rPr lang="fr-FR" sz="1400" dirty="0" err="1">
                <a:solidFill>
                  <a:srgbClr val="404040"/>
                </a:solidFill>
                <a:latin typeface="Andalus" pitchFamily="18" charset="-78"/>
              </a:rPr>
              <a:t>WiFi</a:t>
            </a:r>
            <a:r>
              <a:rPr lang="fr-FR" sz="1400" dirty="0">
                <a:solidFill>
                  <a:srgbClr val="404040"/>
                </a:solidFill>
                <a:latin typeface="Andalus" pitchFamily="18" charset="-78"/>
              </a:rPr>
              <a:t> </a:t>
            </a:r>
            <a:r>
              <a:rPr lang="fr-FR" sz="1400" dirty="0" err="1">
                <a:solidFill>
                  <a:srgbClr val="404040"/>
                </a:solidFill>
                <a:latin typeface="Andalus" pitchFamily="18" charset="-78"/>
              </a:rPr>
              <a:t>Protected</a:t>
            </a:r>
            <a:r>
              <a:rPr lang="fr-FR" sz="1400" dirty="0">
                <a:solidFill>
                  <a:srgbClr val="404040"/>
                </a:solidFill>
                <a:latin typeface="Andalus" pitchFamily="18" charset="-78"/>
              </a:rPr>
              <a:t> Access </a:t>
            </a:r>
            <a:r>
              <a:rPr lang="fr-FR" sz="1400" dirty="0" err="1">
                <a:solidFill>
                  <a:srgbClr val="404040"/>
                </a:solidFill>
                <a:latin typeface="Andalus" pitchFamily="18" charset="-78"/>
              </a:rPr>
              <a:t>Pre</a:t>
            </a:r>
            <a:r>
              <a:rPr lang="fr-FR" sz="1400" dirty="0">
                <a:solidFill>
                  <a:srgbClr val="404040"/>
                </a:solidFill>
                <a:latin typeface="Andalus" pitchFamily="18" charset="-78"/>
              </a:rPr>
              <a:t>-</a:t>
            </a:r>
            <a:r>
              <a:rPr lang="fr-FR" sz="1400" dirty="0" err="1">
                <a:solidFill>
                  <a:srgbClr val="404040"/>
                </a:solidFill>
                <a:latin typeface="Andalus" pitchFamily="18" charset="-78"/>
              </a:rPr>
              <a:t>Shared</a:t>
            </a:r>
            <a:r>
              <a:rPr lang="fr-FR" sz="1400" dirty="0">
                <a:solidFill>
                  <a:srgbClr val="404040"/>
                </a:solidFill>
                <a:latin typeface="Andalus" pitchFamily="18" charset="-78"/>
              </a:rPr>
              <a:t> Key que l’on peut traduire par </a:t>
            </a:r>
            <a:r>
              <a:rPr lang="fr-FR" sz="1400" i="1" dirty="0">
                <a:solidFill>
                  <a:srgbClr val="404040"/>
                </a:solidFill>
                <a:latin typeface="Andalus" pitchFamily="18" charset="-78"/>
              </a:rPr>
              <a:t>cryptage par phrase d’authentification partagée</a:t>
            </a:r>
            <a:r>
              <a:rPr lang="fr-FR" sz="1400" dirty="0">
                <a:solidFill>
                  <a:srgbClr val="404040"/>
                </a:solidFill>
                <a:latin typeface="Andalus" pitchFamily="18" charset="-78"/>
              </a:rPr>
              <a:t>, permettant d'utiliser de vraies phrases.</a:t>
            </a:r>
          </a:p>
          <a:p>
            <a:pPr marL="215900" indent="-215900">
              <a:lnSpc>
                <a:spcPct val="100000"/>
              </a:lnSpc>
              <a:buClr>
                <a:srgbClr val="404040"/>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            </a:t>
            </a:r>
            <a:r>
              <a:rPr lang="fr-FR" sz="1400" dirty="0">
                <a:solidFill>
                  <a:srgbClr val="343434"/>
                </a:solidFill>
                <a:latin typeface="Andalus" pitchFamily="18" charset="-78"/>
              </a:rPr>
              <a:t>Exemple: "Un joujou extra qui fait crac, boum, hue ! »</a:t>
            </a:r>
          </a:p>
          <a:p>
            <a:pPr marL="215900" indent="-215900">
              <a:lnSpc>
                <a:spcPct val="100000"/>
              </a:lnSpc>
              <a:buClr>
                <a:srgbClr val="404040"/>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La longueur de la phrase doit être comprise entre 8 et 63 caractères. </a:t>
            </a:r>
            <a:r>
              <a:rPr lang="fr-FR" sz="1400" dirty="0">
                <a:solidFill>
                  <a:srgbClr val="343434"/>
                </a:solidFill>
                <a:latin typeface="Andalus" pitchFamily="18" charset="-78"/>
              </a:rPr>
              <a:t> </a:t>
            </a:r>
          </a:p>
          <a:p>
            <a:pPr marL="215900" indent="-215900">
              <a:lnSpc>
                <a:spcPct val="100000"/>
              </a:lnSpc>
              <a:buClr>
                <a:srgbClr val="404040"/>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343434"/>
                </a:solidFill>
                <a:latin typeface="Andalus" pitchFamily="18" charset="-78"/>
              </a:rPr>
              <a:t>(minuscules / majuscules / chiffres / espaces / ponctuations / caractères spéciaux)</a:t>
            </a:r>
          </a:p>
          <a:p>
            <a:pPr marL="215900" indent="-215900">
              <a:lnSpc>
                <a:spcPct val="100000"/>
              </a:lnSpc>
              <a:buClr>
                <a:srgbClr val="404040"/>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Plus simple que le WEP mais encore contraignant à entrer sur les appareils audiovisuels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404040"/>
              </a:solidFill>
              <a:latin typeface="Andalus" pitchFamily="18" charset="-78"/>
            </a:endParaRPr>
          </a:p>
        </p:txBody>
      </p:sp>
      <p:sp>
        <p:nvSpPr>
          <p:cNvPr id="43012" name="Rectangle 3"/>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43013" name="Picture 4"/>
          <p:cNvPicPr>
            <a:picLocks noChangeAspect="1" noChangeArrowheads="1"/>
          </p:cNvPicPr>
          <p:nvPr/>
        </p:nvPicPr>
        <p:blipFill>
          <a:blip r:embed="rId5" cstate="print"/>
          <a:srcRect/>
          <a:stretch>
            <a:fillRect/>
          </a:stretch>
        </p:blipFill>
        <p:spPr bwMode="auto">
          <a:xfrm>
            <a:off x="8061325" y="0"/>
            <a:ext cx="1082675" cy="914400"/>
          </a:xfrm>
          <a:prstGeom prst="rect">
            <a:avLst/>
          </a:prstGeom>
          <a:noFill/>
          <a:ln w="9525">
            <a:noFill/>
            <a:round/>
            <a:headEnd/>
            <a:tailEnd/>
          </a:ln>
        </p:spPr>
      </p:pic>
      <p:pic>
        <p:nvPicPr>
          <p:cNvPr id="45061" name="Picture 5"/>
          <p:cNvPicPr>
            <a:picLocks noChangeAspect="1" noChangeArrowheads="1"/>
          </p:cNvPicPr>
          <p:nvPr/>
        </p:nvPicPr>
        <p:blipFill>
          <a:blip r:embed="rId6" cstate="print"/>
          <a:srcRect/>
          <a:stretch>
            <a:fillRect/>
          </a:stretch>
        </p:blipFill>
        <p:spPr bwMode="auto">
          <a:xfrm>
            <a:off x="5219700" y="3343275"/>
            <a:ext cx="3049588" cy="1643063"/>
          </a:xfrm>
          <a:prstGeom prst="rect">
            <a:avLst/>
          </a:prstGeom>
          <a:noFill/>
          <a:ln w="9525" cap="flat">
            <a:noFill/>
            <a:round/>
            <a:headEnd/>
            <a:tailEnd/>
          </a:ln>
          <a:effectLst>
            <a:outerShdw dist="139498" dir="2700000" algn="ctr" rotWithShape="0">
              <a:srgbClr val="333333">
                <a:alpha val="65019"/>
              </a:srgbClr>
            </a:outerShdw>
          </a:effectLst>
        </p:spPr>
      </p:pic>
      <p:pic>
        <p:nvPicPr>
          <p:cNvPr id="43015" name="Picture 6"/>
          <p:cNvPicPr>
            <a:picLocks noChangeAspect="1" noChangeArrowheads="1"/>
          </p:cNvPicPr>
          <p:nvPr/>
        </p:nvPicPr>
        <p:blipFill>
          <a:blip r:embed="rId7" cstate="print"/>
          <a:srcRect/>
          <a:stretch>
            <a:fillRect/>
          </a:stretch>
        </p:blipFill>
        <p:spPr bwMode="auto">
          <a:xfrm>
            <a:off x="227013" y="1779588"/>
            <a:ext cx="1295400" cy="1373187"/>
          </a:xfrm>
          <a:prstGeom prst="rect">
            <a:avLst/>
          </a:prstGeom>
          <a:noFill/>
          <a:ln w="9525">
            <a:noFill/>
            <a:round/>
            <a:headEnd/>
            <a:tailEnd/>
          </a:ln>
        </p:spPr>
      </p:pic>
      <p:sp>
        <p:nvSpPr>
          <p:cNvPr id="45063" name="Rectangle 7"/>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5064" name="Rectangle 8"/>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5065" name="Rectangle 9"/>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5066" name="Rectangle 10"/>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5067" name="Rectangle 11"/>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43021" name="Rectangle 12"/>
          <p:cNvSpPr>
            <a:spLocks noChangeArrowheads="1"/>
          </p:cNvSpPr>
          <p:nvPr/>
        </p:nvSpPr>
        <p:spPr bwMode="auto">
          <a:xfrm>
            <a:off x="1908175" y="411510"/>
            <a:ext cx="6767513"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Le WIFI </a:t>
            </a:r>
            <a:r>
              <a:rPr lang="fr-FR" sz="2000" i="1" dirty="0">
                <a:solidFill>
                  <a:srgbClr val="404040"/>
                </a:solidFill>
                <a:latin typeface="Andalus" pitchFamily="18" charset="-78"/>
              </a:rPr>
              <a:t>la Sécurité le cryptage WPA1 (TKIP) &amp; WPA2(AES)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ChangeArrowheads="1"/>
          </p:cNvSpPr>
          <p:nvPr/>
        </p:nvSpPr>
        <p:spPr bwMode="auto">
          <a:xfrm>
            <a:off x="2339975" y="700088"/>
            <a:ext cx="6480175" cy="1223962"/>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404040"/>
                </a:solidFill>
                <a:latin typeface="Andalus" pitchFamily="18" charset="-78"/>
              </a:rPr>
              <a:t>Basé sur le WPA 2 donc aussi sécurisé (mais ouvre une faille de sécurité)</a:t>
            </a:r>
          </a:p>
          <a:p>
            <a:pPr marL="215900"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404040"/>
                </a:solidFill>
                <a:latin typeface="Andalus" pitchFamily="18" charset="-78"/>
              </a:rPr>
              <a:t>Parfait pour les appareils audiovisuels ! Très facile d’utilisation</a:t>
            </a:r>
          </a:p>
          <a:p>
            <a:pPr marL="215900"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404040"/>
                </a:solidFill>
                <a:latin typeface="Andalus" pitchFamily="18" charset="-78"/>
              </a:rPr>
              <a:t>Ne fonctionne qu'avec les "box" ou routeurs / point d'accès WIFI équipés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a:solidFill>
                <a:srgbClr val="404040"/>
              </a:solidFill>
              <a:latin typeface="Andalus" pitchFamily="18" charset="-78"/>
            </a:endParaRPr>
          </a:p>
        </p:txBody>
      </p:sp>
      <p:sp>
        <p:nvSpPr>
          <p:cNvPr id="44035"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44036" name="Picture 3"/>
          <p:cNvPicPr>
            <a:picLocks noChangeAspect="1" noChangeArrowheads="1"/>
          </p:cNvPicPr>
          <p:nvPr/>
        </p:nvPicPr>
        <p:blipFill>
          <a:blip r:embed="rId4" cstate="print"/>
          <a:srcRect/>
          <a:stretch>
            <a:fillRect/>
          </a:stretch>
        </p:blipFill>
        <p:spPr bwMode="auto">
          <a:xfrm>
            <a:off x="179388" y="2149475"/>
            <a:ext cx="1295400" cy="1373188"/>
          </a:xfrm>
          <a:prstGeom prst="rect">
            <a:avLst/>
          </a:prstGeom>
          <a:noFill/>
          <a:ln w="9525">
            <a:noFill/>
            <a:round/>
            <a:headEnd/>
            <a:tailEnd/>
          </a:ln>
        </p:spPr>
      </p:pic>
      <p:sp>
        <p:nvSpPr>
          <p:cNvPr id="44037" name="Rectangle 4"/>
          <p:cNvSpPr>
            <a:spLocks noChangeArrowheads="1"/>
          </p:cNvSpPr>
          <p:nvPr/>
        </p:nvSpPr>
        <p:spPr bwMode="auto">
          <a:xfrm>
            <a:off x="4705350" y="3111500"/>
            <a:ext cx="4078288" cy="1238250"/>
          </a:xfrm>
          <a:prstGeom prst="rect">
            <a:avLst/>
          </a:prstGeom>
          <a:noFill/>
          <a:ln w="12600">
            <a:noFill/>
            <a:round/>
            <a:headEnd/>
            <a:tailEnd/>
          </a:ln>
        </p:spPr>
        <p:txBody>
          <a:bodyPr wrap="none" anchor="ctr"/>
          <a:lstStyle/>
          <a:p>
            <a:endParaRPr lang="fr-FR"/>
          </a:p>
        </p:txBody>
      </p:sp>
      <p:sp>
        <p:nvSpPr>
          <p:cNvPr id="44038" name="Rectangle 5"/>
          <p:cNvSpPr>
            <a:spLocks noChangeArrowheads="1"/>
          </p:cNvSpPr>
          <p:nvPr/>
        </p:nvSpPr>
        <p:spPr bwMode="auto">
          <a:xfrm>
            <a:off x="1835150" y="3530600"/>
            <a:ext cx="3910013" cy="1009650"/>
          </a:xfrm>
          <a:prstGeom prst="rect">
            <a:avLst/>
          </a:prstGeom>
          <a:noFill/>
          <a:ln w="12600">
            <a:noFill/>
            <a:round/>
            <a:headEnd/>
            <a:tailEnd/>
          </a:ln>
        </p:spPr>
        <p:txBody>
          <a:bodyPr lIns="0" tIns="0" rIns="0" bIns="0" anchor="ctr"/>
          <a:lstStyle/>
          <a:p>
            <a:pPr marL="215900" indent="-215900">
              <a:lnSpc>
                <a:spcPct val="100000"/>
              </a:lnSpc>
              <a:tabLst>
                <a:tab pos="449263" algn="l"/>
                <a:tab pos="898525" algn="l"/>
                <a:tab pos="1347788" algn="l"/>
                <a:tab pos="1797050" algn="l"/>
                <a:tab pos="2246313" algn="l"/>
                <a:tab pos="2695575" algn="l"/>
                <a:tab pos="3144838" algn="l"/>
                <a:tab pos="3594100" algn="l"/>
              </a:tabLst>
            </a:pPr>
            <a:r>
              <a:rPr lang="fr-FR" sz="1400" b="1">
                <a:solidFill>
                  <a:srgbClr val="343434"/>
                </a:solidFill>
                <a:latin typeface="Andalus" pitchFamily="18" charset="-78"/>
              </a:rPr>
              <a:t> WPS </a:t>
            </a:r>
            <a:r>
              <a:rPr lang="fr-FR" sz="1400" b="1">
                <a:solidFill>
                  <a:srgbClr val="0000FF"/>
                </a:solidFill>
                <a:latin typeface="Andalus" pitchFamily="18" charset="-78"/>
              </a:rPr>
              <a:t>PIN</a:t>
            </a:r>
          </a:p>
          <a:p>
            <a:pPr marL="215900" indent="-215900">
              <a:lnSpc>
                <a:spcPct val="100000"/>
              </a:lnSpc>
              <a:tabLst>
                <a:tab pos="449263" algn="l"/>
                <a:tab pos="898525" algn="l"/>
                <a:tab pos="1347788" algn="l"/>
                <a:tab pos="1797050" algn="l"/>
                <a:tab pos="2246313" algn="l"/>
                <a:tab pos="2695575" algn="l"/>
                <a:tab pos="3144838" algn="l"/>
                <a:tab pos="3594100" algn="l"/>
              </a:tabLst>
            </a:pPr>
            <a:endParaRPr lang="fr-FR" sz="1400">
              <a:solidFill>
                <a:srgbClr val="000000"/>
              </a:solidFill>
            </a:endParaRPr>
          </a:p>
          <a:p>
            <a:pPr marL="215900"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400">
                <a:solidFill>
                  <a:srgbClr val="404040"/>
                </a:solidFill>
                <a:latin typeface="Andalus" pitchFamily="18" charset="-78"/>
              </a:rPr>
              <a:t>Un simple code PIN composé de quelques chiffres pour lancer la configuration  automatique de l'appareil à connecter au réseau</a:t>
            </a:r>
          </a:p>
        </p:txBody>
      </p:sp>
      <p:sp>
        <p:nvSpPr>
          <p:cNvPr id="44039" name="Rectangle 6"/>
          <p:cNvSpPr>
            <a:spLocks noChangeArrowheads="1"/>
          </p:cNvSpPr>
          <p:nvPr/>
        </p:nvSpPr>
        <p:spPr bwMode="auto">
          <a:xfrm>
            <a:off x="3730625" y="1878013"/>
            <a:ext cx="4708525" cy="1063625"/>
          </a:xfrm>
          <a:prstGeom prst="rect">
            <a:avLst/>
          </a:prstGeom>
          <a:noFill/>
          <a:ln w="12600">
            <a:noFill/>
            <a:round/>
            <a:headEnd/>
            <a:tailEnd/>
          </a:ln>
        </p:spPr>
        <p:txBody>
          <a:bodyPr lIns="0" tIns="0" rIns="0" bIns="0" anchor="ctr"/>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Lst>
            </a:pPr>
            <a:r>
              <a:rPr lang="fr-FR" sz="1400" b="1">
                <a:solidFill>
                  <a:srgbClr val="343434"/>
                </a:solidFill>
                <a:latin typeface="Andalus" pitchFamily="18" charset="-78"/>
              </a:rPr>
              <a:t>          WPS </a:t>
            </a:r>
            <a:r>
              <a:rPr lang="fr-FR" sz="1400" b="1">
                <a:solidFill>
                  <a:srgbClr val="00FF00"/>
                </a:solidFill>
                <a:latin typeface="Andalus" pitchFamily="18" charset="-78"/>
              </a:rPr>
              <a:t>PBC</a:t>
            </a:r>
          </a:p>
          <a:p>
            <a:pPr marL="215900"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Lst>
            </a:pPr>
            <a:r>
              <a:rPr lang="fr-FR" sz="1400">
                <a:solidFill>
                  <a:srgbClr val="404040"/>
                </a:solidFill>
                <a:latin typeface="Andalus" pitchFamily="18" charset="-78"/>
              </a:rPr>
              <a:t>Un appui sur le bouton de la "box" ou du "routeur / point d'accès WIFI" puis sur </a:t>
            </a:r>
          </a:p>
          <a:p>
            <a:pPr marL="215900"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Lst>
            </a:pPr>
            <a:r>
              <a:rPr lang="fr-FR" sz="1400">
                <a:solidFill>
                  <a:srgbClr val="404040"/>
                </a:solidFill>
                <a:latin typeface="Andalus" pitchFamily="18" charset="-78"/>
              </a:rPr>
              <a:t>l'appareil à connecter au réseau et le tour est joué !</a:t>
            </a:r>
          </a:p>
        </p:txBody>
      </p:sp>
      <p:pic>
        <p:nvPicPr>
          <p:cNvPr id="44040" name="Picture 7"/>
          <p:cNvPicPr>
            <a:picLocks noChangeAspect="1" noChangeArrowheads="1"/>
          </p:cNvPicPr>
          <p:nvPr/>
        </p:nvPicPr>
        <p:blipFill>
          <a:blip r:embed="rId5" cstate="print"/>
          <a:srcRect/>
          <a:stretch>
            <a:fillRect/>
          </a:stretch>
        </p:blipFill>
        <p:spPr bwMode="auto">
          <a:xfrm>
            <a:off x="2320925" y="1706563"/>
            <a:ext cx="1227138" cy="1565275"/>
          </a:xfrm>
          <a:prstGeom prst="rect">
            <a:avLst/>
          </a:prstGeom>
          <a:noFill/>
          <a:ln w="12600">
            <a:noFill/>
            <a:round/>
            <a:headEnd/>
            <a:tailEnd/>
          </a:ln>
        </p:spPr>
      </p:pic>
      <p:sp>
        <p:nvSpPr>
          <p:cNvPr id="44041" name="Line 8"/>
          <p:cNvSpPr>
            <a:spLocks noChangeShapeType="1"/>
          </p:cNvSpPr>
          <p:nvPr/>
        </p:nvSpPr>
        <p:spPr bwMode="auto">
          <a:xfrm flipH="1">
            <a:off x="2108200" y="2990850"/>
            <a:ext cx="463550" cy="96838"/>
          </a:xfrm>
          <a:prstGeom prst="line">
            <a:avLst/>
          </a:prstGeom>
          <a:noFill/>
          <a:ln w="63360">
            <a:solidFill>
              <a:srgbClr val="66B132"/>
            </a:solidFill>
            <a:miter lim="800000"/>
            <a:headEnd type="stealth" w="med" len="med"/>
            <a:tailEnd/>
          </a:ln>
        </p:spPr>
        <p:txBody>
          <a:bodyPr/>
          <a:lstStyle/>
          <a:p>
            <a:endParaRPr lang="fr-FR"/>
          </a:p>
        </p:txBody>
      </p:sp>
      <p:pic>
        <p:nvPicPr>
          <p:cNvPr id="44042" name="Picture 9"/>
          <p:cNvPicPr>
            <a:picLocks noChangeAspect="1" noChangeArrowheads="1"/>
          </p:cNvPicPr>
          <p:nvPr/>
        </p:nvPicPr>
        <p:blipFill>
          <a:blip r:embed="rId6" cstate="print"/>
          <a:srcRect/>
          <a:stretch>
            <a:fillRect/>
          </a:stretch>
        </p:blipFill>
        <p:spPr bwMode="auto">
          <a:xfrm>
            <a:off x="5746750" y="2863850"/>
            <a:ext cx="3394075" cy="1882775"/>
          </a:xfrm>
          <a:prstGeom prst="rect">
            <a:avLst/>
          </a:prstGeom>
          <a:noFill/>
          <a:ln w="12600">
            <a:noFill/>
            <a:round/>
            <a:headEnd/>
            <a:tailEnd/>
          </a:ln>
        </p:spPr>
      </p:pic>
      <p:sp>
        <p:nvSpPr>
          <p:cNvPr id="44043" name="AutoShape 10"/>
          <p:cNvSpPr>
            <a:spLocks noChangeArrowheads="1"/>
          </p:cNvSpPr>
          <p:nvPr/>
        </p:nvSpPr>
        <p:spPr bwMode="auto">
          <a:xfrm>
            <a:off x="7443788" y="3524250"/>
            <a:ext cx="454025" cy="374650"/>
          </a:xfrm>
          <a:custGeom>
            <a:avLst/>
            <a:gdLst>
              <a:gd name="T0" fmla="*/ 454025 w 454025"/>
              <a:gd name="T1" fmla="*/ 187325 h 374650"/>
              <a:gd name="T2" fmla="*/ 227013 w 454025"/>
              <a:gd name="T3" fmla="*/ 374650 h 374650"/>
              <a:gd name="T4" fmla="*/ 0 w 454025"/>
              <a:gd name="T5" fmla="*/ 187325 h 374650"/>
              <a:gd name="T6" fmla="*/ 227013 w 454025"/>
              <a:gd name="T7" fmla="*/ 0 h 374650"/>
              <a:gd name="T8" fmla="*/ 0 60000 65536"/>
              <a:gd name="T9" fmla="*/ 5898240 60000 65536"/>
              <a:gd name="T10" fmla="*/ 11796480 60000 65536"/>
              <a:gd name="T11" fmla="*/ 17694720 60000 65536"/>
              <a:gd name="T12" fmla="*/ 0 w 454025"/>
              <a:gd name="T13" fmla="*/ 0 h 374650"/>
              <a:gd name="T14" fmla="*/ 454025 w 454025"/>
              <a:gd name="T15" fmla="*/ 374650 h 374650"/>
            </a:gdLst>
            <a:ahLst/>
            <a:cxnLst>
              <a:cxn ang="T8">
                <a:pos x="T0" y="T1"/>
              </a:cxn>
              <a:cxn ang="T9">
                <a:pos x="T2" y="T3"/>
              </a:cxn>
              <a:cxn ang="T10">
                <a:pos x="T4" y="T5"/>
              </a:cxn>
              <a:cxn ang="T11">
                <a:pos x="T6" y="T7"/>
              </a:cxn>
            </a:cxnLst>
            <a:rect l="T12" t="T13" r="T14" b="T15"/>
            <a:pathLst>
              <a:path w="454025" h="374650">
                <a:moveTo>
                  <a:pt x="0" y="521"/>
                </a:moveTo>
                <a:lnTo>
                  <a:pt x="630" y="521"/>
                </a:lnTo>
                <a:lnTo>
                  <a:pt x="180" y="90"/>
                </a:lnTo>
                <a:lnTo>
                  <a:pt x="630" y="521"/>
                </a:lnTo>
                <a:lnTo>
                  <a:pt x="270" y="90"/>
                </a:lnTo>
                <a:close/>
              </a:path>
            </a:pathLst>
          </a:custGeom>
          <a:noFill/>
          <a:ln w="12600">
            <a:noFill/>
            <a:round/>
            <a:headEnd/>
            <a:tailEnd/>
          </a:ln>
        </p:spPr>
        <p:txBody>
          <a:bodyPr wrap="none" anchor="ctr"/>
          <a:lstStyle/>
          <a:p>
            <a:endParaRPr lang="fr-FR"/>
          </a:p>
        </p:txBody>
      </p:sp>
      <p:pic>
        <p:nvPicPr>
          <p:cNvPr id="44044" name="Picture 11"/>
          <p:cNvPicPr>
            <a:picLocks noChangeAspect="1" noChangeArrowheads="1"/>
          </p:cNvPicPr>
          <p:nvPr/>
        </p:nvPicPr>
        <p:blipFill>
          <a:blip r:embed="rId7" cstate="print"/>
          <a:srcRect/>
          <a:stretch>
            <a:fillRect/>
          </a:stretch>
        </p:blipFill>
        <p:spPr bwMode="auto">
          <a:xfrm>
            <a:off x="7421563" y="3505200"/>
            <a:ext cx="498475" cy="411163"/>
          </a:xfrm>
          <a:prstGeom prst="rect">
            <a:avLst/>
          </a:prstGeom>
          <a:noFill/>
          <a:ln w="12600">
            <a:noFill/>
            <a:round/>
            <a:headEnd/>
            <a:tailEnd/>
          </a:ln>
        </p:spPr>
      </p:pic>
      <p:sp>
        <p:nvSpPr>
          <p:cNvPr id="44045" name="AutoShape 12"/>
          <p:cNvSpPr>
            <a:spLocks noChangeArrowheads="1"/>
          </p:cNvSpPr>
          <p:nvPr/>
        </p:nvSpPr>
        <p:spPr bwMode="auto">
          <a:xfrm>
            <a:off x="8337550" y="4413250"/>
            <a:ext cx="438150" cy="101600"/>
          </a:xfrm>
          <a:custGeom>
            <a:avLst/>
            <a:gdLst>
              <a:gd name="T0" fmla="*/ 438150 w 438150"/>
              <a:gd name="T1" fmla="*/ 50800 h 101600"/>
              <a:gd name="T2" fmla="*/ 219075 w 438150"/>
              <a:gd name="T3" fmla="*/ 101600 h 101600"/>
              <a:gd name="T4" fmla="*/ 0 w 438150"/>
              <a:gd name="T5" fmla="*/ 50800 h 101600"/>
              <a:gd name="T6" fmla="*/ 219075 w 438150"/>
              <a:gd name="T7" fmla="*/ 0 h 101600"/>
              <a:gd name="T8" fmla="*/ 0 60000 65536"/>
              <a:gd name="T9" fmla="*/ 5898240 60000 65536"/>
              <a:gd name="T10" fmla="*/ 11796480 60000 65536"/>
              <a:gd name="T11" fmla="*/ 17694720 60000 65536"/>
              <a:gd name="T12" fmla="*/ 0 w 438150"/>
              <a:gd name="T13" fmla="*/ 0 h 101600"/>
              <a:gd name="T14" fmla="*/ 438150 w 438150"/>
              <a:gd name="T15" fmla="*/ 101600 h 101600"/>
            </a:gdLst>
            <a:ahLst/>
            <a:cxnLst>
              <a:cxn ang="T8">
                <a:pos x="T0" y="T1"/>
              </a:cxn>
              <a:cxn ang="T9">
                <a:pos x="T2" y="T3"/>
              </a:cxn>
              <a:cxn ang="T10">
                <a:pos x="T4" y="T5"/>
              </a:cxn>
              <a:cxn ang="T11">
                <a:pos x="T6" y="T7"/>
              </a:cxn>
            </a:cxnLst>
            <a:rect l="T12" t="T13" r="T14" b="T15"/>
            <a:pathLst>
              <a:path w="438150" h="101600">
                <a:moveTo>
                  <a:pt x="0" y="286"/>
                </a:moveTo>
                <a:lnTo>
                  <a:pt x="286" y="286"/>
                </a:lnTo>
                <a:lnTo>
                  <a:pt x="180" y="90"/>
                </a:lnTo>
                <a:lnTo>
                  <a:pt x="933" y="0"/>
                </a:lnTo>
                <a:lnTo>
                  <a:pt x="286" y="286"/>
                </a:lnTo>
                <a:lnTo>
                  <a:pt x="270" y="90"/>
                </a:lnTo>
                <a:lnTo>
                  <a:pt x="1219" y="-1"/>
                </a:lnTo>
                <a:lnTo>
                  <a:pt x="286" y="286"/>
                </a:lnTo>
                <a:close/>
              </a:path>
            </a:pathLst>
          </a:custGeom>
          <a:noFill/>
          <a:ln w="12600">
            <a:noFill/>
            <a:round/>
            <a:headEnd/>
            <a:tailEnd/>
          </a:ln>
        </p:spPr>
        <p:txBody>
          <a:bodyPr wrap="none" anchor="ctr"/>
          <a:lstStyle/>
          <a:p>
            <a:endParaRPr lang="fr-FR"/>
          </a:p>
        </p:txBody>
      </p:sp>
      <p:pic>
        <p:nvPicPr>
          <p:cNvPr id="44046" name="Picture 13"/>
          <p:cNvPicPr>
            <a:picLocks noChangeAspect="1" noChangeArrowheads="1"/>
          </p:cNvPicPr>
          <p:nvPr/>
        </p:nvPicPr>
        <p:blipFill>
          <a:blip r:embed="rId8" cstate="print"/>
          <a:srcRect/>
          <a:stretch>
            <a:fillRect/>
          </a:stretch>
        </p:blipFill>
        <p:spPr bwMode="auto">
          <a:xfrm>
            <a:off x="8315325" y="4395788"/>
            <a:ext cx="482600" cy="138112"/>
          </a:xfrm>
          <a:prstGeom prst="rect">
            <a:avLst/>
          </a:prstGeom>
          <a:noFill/>
          <a:ln w="12600">
            <a:noFill/>
            <a:round/>
            <a:headEnd/>
            <a:tailEnd/>
          </a:ln>
        </p:spPr>
      </p:pic>
      <p:pic>
        <p:nvPicPr>
          <p:cNvPr id="46094" name="Picture 14"/>
          <p:cNvPicPr>
            <a:picLocks noChangeAspect="1" noChangeArrowheads="1"/>
          </p:cNvPicPr>
          <p:nvPr/>
        </p:nvPicPr>
        <p:blipFill>
          <a:blip r:embed="rId9" cstate="print"/>
          <a:srcRect/>
          <a:stretch>
            <a:fillRect/>
          </a:stretch>
        </p:blipFill>
        <p:spPr bwMode="auto">
          <a:xfrm>
            <a:off x="7605713" y="195263"/>
            <a:ext cx="1417637" cy="514350"/>
          </a:xfrm>
          <a:prstGeom prst="rect">
            <a:avLst/>
          </a:prstGeom>
          <a:noFill/>
          <a:ln w="12600" cap="flat">
            <a:noFill/>
            <a:round/>
            <a:headEnd/>
            <a:tailEnd/>
          </a:ln>
          <a:effectLst>
            <a:outerShdw dist="101075" dir="8160609" algn="ctr" rotWithShape="0">
              <a:srgbClr val="333333">
                <a:alpha val="50027"/>
              </a:srgbClr>
            </a:outerShdw>
          </a:effectLst>
        </p:spPr>
      </p:pic>
      <p:sp>
        <p:nvSpPr>
          <p:cNvPr id="46095" name="Rectangle 15"/>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6096" name="Rectangle 16"/>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6097" name="Rectangle 17"/>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6098" name="Rectangle 18"/>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6099" name="Rectangle 19"/>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44053" name="Rectangle 20"/>
          <p:cNvSpPr>
            <a:spLocks noChangeArrowheads="1"/>
          </p:cNvSpPr>
          <p:nvPr/>
        </p:nvSpPr>
        <p:spPr bwMode="auto">
          <a:xfrm>
            <a:off x="1908175" y="627063"/>
            <a:ext cx="6767513"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a:solidFill>
                  <a:srgbClr val="404040"/>
                </a:solidFill>
                <a:latin typeface="Andalus" pitchFamily="18" charset="-78"/>
              </a:rPr>
              <a:t>Le WIFI </a:t>
            </a:r>
            <a:r>
              <a:rPr lang="fr-FR" sz="2000" i="1">
                <a:solidFill>
                  <a:srgbClr val="404040"/>
                </a:solidFill>
                <a:latin typeface="Andalus" pitchFamily="18" charset="-78"/>
              </a:rPr>
              <a:t>la Sécurité le</a:t>
            </a:r>
            <a:r>
              <a:rPr lang="fr-FR" sz="2000" b="1">
                <a:solidFill>
                  <a:srgbClr val="404040"/>
                </a:solidFill>
                <a:latin typeface="Andalus" pitchFamily="18" charset="-78"/>
              </a:rPr>
              <a:t> WPS (WIFI PROTECTED SETUP)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3" cstate="print"/>
          <a:srcRect/>
          <a:stretch>
            <a:fillRect/>
          </a:stretch>
        </p:blipFill>
        <p:spPr bwMode="auto">
          <a:xfrm>
            <a:off x="4794250" y="1019175"/>
            <a:ext cx="4035425" cy="1487488"/>
          </a:xfrm>
          <a:prstGeom prst="rect">
            <a:avLst/>
          </a:prstGeom>
          <a:noFill/>
          <a:ln w="12600">
            <a:noFill/>
            <a:round/>
            <a:headEnd/>
            <a:tailEnd/>
          </a:ln>
        </p:spPr>
      </p:pic>
      <p:pic>
        <p:nvPicPr>
          <p:cNvPr id="45059" name="Picture 2"/>
          <p:cNvPicPr>
            <a:picLocks noChangeAspect="1" noChangeArrowheads="1"/>
          </p:cNvPicPr>
          <p:nvPr/>
        </p:nvPicPr>
        <p:blipFill>
          <a:blip r:embed="rId4" cstate="print"/>
          <a:srcRect/>
          <a:stretch>
            <a:fillRect/>
          </a:stretch>
        </p:blipFill>
        <p:spPr bwMode="auto">
          <a:xfrm>
            <a:off x="4857750" y="915988"/>
            <a:ext cx="4141788" cy="1868487"/>
          </a:xfrm>
          <a:prstGeom prst="rect">
            <a:avLst/>
          </a:prstGeom>
          <a:noFill/>
          <a:ln w="12600">
            <a:noFill/>
            <a:round/>
            <a:headEnd/>
            <a:tailEnd/>
          </a:ln>
        </p:spPr>
      </p:pic>
      <p:sp>
        <p:nvSpPr>
          <p:cNvPr id="45060" name="Rectangle 3"/>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 &amp; II du model OSI</a:t>
            </a:r>
          </a:p>
        </p:txBody>
      </p:sp>
      <p:pic>
        <p:nvPicPr>
          <p:cNvPr id="45061" name="Picture 4"/>
          <p:cNvPicPr>
            <a:picLocks noChangeAspect="1" noChangeArrowheads="1"/>
          </p:cNvPicPr>
          <p:nvPr/>
        </p:nvPicPr>
        <p:blipFill>
          <a:blip r:embed="rId5" cstate="print"/>
          <a:srcRect/>
          <a:stretch>
            <a:fillRect/>
          </a:stretch>
        </p:blipFill>
        <p:spPr bwMode="auto">
          <a:xfrm>
            <a:off x="227013" y="1779588"/>
            <a:ext cx="1295400" cy="1373187"/>
          </a:xfrm>
          <a:prstGeom prst="rect">
            <a:avLst/>
          </a:prstGeom>
          <a:noFill/>
          <a:ln w="9525">
            <a:noFill/>
            <a:round/>
            <a:headEnd/>
            <a:tailEnd/>
          </a:ln>
        </p:spPr>
      </p:pic>
      <p:pic>
        <p:nvPicPr>
          <p:cNvPr id="45062" name="Picture 5"/>
          <p:cNvPicPr>
            <a:picLocks noChangeAspect="1" noChangeArrowheads="1"/>
          </p:cNvPicPr>
          <p:nvPr/>
        </p:nvPicPr>
        <p:blipFill>
          <a:blip r:embed="rId6" cstate="print"/>
          <a:srcRect/>
          <a:stretch>
            <a:fillRect/>
          </a:stretch>
        </p:blipFill>
        <p:spPr bwMode="auto">
          <a:xfrm>
            <a:off x="5986463" y="3436938"/>
            <a:ext cx="2816225" cy="1417637"/>
          </a:xfrm>
          <a:prstGeom prst="rect">
            <a:avLst/>
          </a:prstGeom>
          <a:noFill/>
          <a:ln w="12600">
            <a:noFill/>
            <a:round/>
            <a:headEnd/>
            <a:tailEnd/>
          </a:ln>
        </p:spPr>
      </p:pic>
      <p:pic>
        <p:nvPicPr>
          <p:cNvPr id="45063" name="Picture 6"/>
          <p:cNvPicPr>
            <a:picLocks noChangeAspect="1" noChangeArrowheads="1"/>
          </p:cNvPicPr>
          <p:nvPr/>
        </p:nvPicPr>
        <p:blipFill>
          <a:blip r:embed="rId7" cstate="print"/>
          <a:srcRect/>
          <a:stretch>
            <a:fillRect/>
          </a:stretch>
        </p:blipFill>
        <p:spPr bwMode="auto">
          <a:xfrm>
            <a:off x="5822950" y="3338513"/>
            <a:ext cx="3149600" cy="1781175"/>
          </a:xfrm>
          <a:prstGeom prst="rect">
            <a:avLst/>
          </a:prstGeom>
          <a:noFill/>
          <a:ln w="12600">
            <a:noFill/>
            <a:round/>
            <a:headEnd/>
            <a:tailEnd/>
          </a:ln>
        </p:spPr>
      </p:pic>
      <p:sp>
        <p:nvSpPr>
          <p:cNvPr id="45064" name="Rectangle 7"/>
          <p:cNvSpPr>
            <a:spLocks noChangeArrowheads="1"/>
          </p:cNvSpPr>
          <p:nvPr/>
        </p:nvSpPr>
        <p:spPr bwMode="auto">
          <a:xfrm>
            <a:off x="1619250" y="3778250"/>
            <a:ext cx="4167188" cy="1155700"/>
          </a:xfrm>
          <a:prstGeom prst="rect">
            <a:avLst/>
          </a:prstGeom>
          <a:noFill/>
          <a:ln w="9525">
            <a:noFill/>
            <a:round/>
            <a:headEnd/>
            <a:tailEnd/>
          </a:ln>
        </p:spPr>
        <p:txBody>
          <a:bodyPr lIns="90000" tIns="45000" rIns="90000" bIns="45000"/>
          <a:lstStyle/>
          <a:p>
            <a:pPr marL="215900" indent="-215900" algn="just">
              <a:lnSpc>
                <a:spcPct val="100000"/>
              </a:lnSpc>
              <a:buClr>
                <a:srgbClr val="FF0000"/>
              </a:buClr>
              <a:buSzPct val="111000"/>
              <a:buFont typeface="Times New Roman" pitchFamily="18" charset="0"/>
              <a:buBlip>
                <a:blip r:embed="rId8"/>
              </a:buBlip>
              <a:tabLst>
                <a:tab pos="449263" algn="l"/>
                <a:tab pos="898525" algn="l"/>
                <a:tab pos="1347788" algn="l"/>
                <a:tab pos="1797050" algn="l"/>
                <a:tab pos="2246313" algn="l"/>
                <a:tab pos="2695575" algn="l"/>
                <a:tab pos="3144838" algn="l"/>
                <a:tab pos="3594100" algn="l"/>
                <a:tab pos="4043363" algn="l"/>
                <a:tab pos="4492625" algn="l"/>
              </a:tabLst>
            </a:pPr>
            <a:r>
              <a:rPr lang="fr-FR" sz="1400" b="1">
                <a:solidFill>
                  <a:srgbClr val="FF0000"/>
                </a:solidFill>
                <a:latin typeface="Andalus" pitchFamily="18" charset="-78"/>
              </a:rPr>
              <a:t>Sur Quelques boxs (sauf freebox) le filtrage par adresse MAC est activé</a:t>
            </a:r>
            <a:r>
              <a:rPr lang="fr-FR" sz="1400">
                <a:solidFill>
                  <a:srgbClr val="FF0000"/>
                </a:solidFill>
                <a:latin typeface="Andalus" pitchFamily="18" charset="-78"/>
              </a:rPr>
              <a:t> par défaut, il est alors nécessaire d'appuyer sur un bouton d'association avant toute </a:t>
            </a:r>
            <a:r>
              <a:rPr lang="fr-FR" sz="1400" u="sng">
                <a:solidFill>
                  <a:srgbClr val="FF0000"/>
                </a:solidFill>
                <a:latin typeface="Andalus" pitchFamily="18" charset="-78"/>
              </a:rPr>
              <a:t>nouvelle</a:t>
            </a:r>
            <a:r>
              <a:rPr lang="fr-FR" sz="1400">
                <a:solidFill>
                  <a:srgbClr val="FF0000"/>
                </a:solidFill>
                <a:latin typeface="Andalus" pitchFamily="18" charset="-78"/>
              </a:rPr>
              <a:t> connexion d'hôte (ex: bouton "reg" ou 1 sur la livebox)</a:t>
            </a:r>
          </a:p>
        </p:txBody>
      </p:sp>
      <p:sp>
        <p:nvSpPr>
          <p:cNvPr id="45065" name="Rectangle 8"/>
          <p:cNvSpPr>
            <a:spLocks noChangeArrowheads="1"/>
          </p:cNvSpPr>
          <p:nvPr/>
        </p:nvSpPr>
        <p:spPr bwMode="auto">
          <a:xfrm>
            <a:off x="1619250" y="2841625"/>
            <a:ext cx="7245350" cy="728663"/>
          </a:xfrm>
          <a:prstGeom prst="rect">
            <a:avLst/>
          </a:prstGeom>
          <a:noFill/>
          <a:ln w="9525">
            <a:noFill/>
            <a:round/>
            <a:headEnd/>
            <a:tailEnd/>
          </a:ln>
        </p:spPr>
        <p:txBody>
          <a:bodyPr lIns="90000" tIns="45000" rIns="90000" bIns="45000"/>
          <a:lstStyle/>
          <a:p>
            <a:pPr marL="215900" indent="-215900">
              <a:lnSpc>
                <a:spcPct val="100000"/>
              </a:lnSpc>
              <a:buClr>
                <a:srgbClr val="404040"/>
              </a:buClr>
              <a:buSzPct val="111000"/>
              <a:buFont typeface="Times New Roman" pitchFamily="18" charset="0"/>
              <a:buBlip>
                <a:blip r:embed="rId8"/>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400" dirty="0">
                <a:solidFill>
                  <a:srgbClr val="404040"/>
                </a:solidFill>
                <a:latin typeface="Andalus" pitchFamily="18" charset="-78"/>
              </a:rPr>
              <a:t>Cette technique est assez fiable mais certains pirates sont capables en écoutant votre réseau de récupérer une adresse mac valide et en l’utilisant, de se faire passer pour un de vos ordinateurs (</a:t>
            </a:r>
            <a:r>
              <a:rPr lang="fr-FR" sz="1400" dirty="0" err="1">
                <a:solidFill>
                  <a:srgbClr val="404040"/>
                </a:solidFill>
                <a:latin typeface="Andalus" pitchFamily="18" charset="-78"/>
              </a:rPr>
              <a:t>spoofing</a:t>
            </a:r>
            <a:r>
              <a:rPr lang="fr-FR" sz="1400" dirty="0">
                <a:solidFill>
                  <a:srgbClr val="404040"/>
                </a:solidFill>
                <a:latin typeface="Andalus" pitchFamily="18" charset="-78"/>
              </a:rPr>
              <a:t>).</a:t>
            </a:r>
          </a:p>
        </p:txBody>
      </p:sp>
      <p:sp>
        <p:nvSpPr>
          <p:cNvPr id="45066" name="Rectangle 9"/>
          <p:cNvSpPr>
            <a:spLocks noChangeArrowheads="1"/>
          </p:cNvSpPr>
          <p:nvPr/>
        </p:nvSpPr>
        <p:spPr bwMode="auto">
          <a:xfrm>
            <a:off x="1682750" y="1795463"/>
            <a:ext cx="3175000" cy="942975"/>
          </a:xfrm>
          <a:prstGeom prst="rect">
            <a:avLst/>
          </a:prstGeom>
          <a:noFill/>
          <a:ln w="9525">
            <a:noFill/>
            <a:round/>
            <a:headEnd/>
            <a:tailEnd/>
          </a:ln>
        </p:spPr>
        <p:txBody>
          <a:bodyPr lIns="90000" tIns="45000" rIns="90000" bIns="45000"/>
          <a:lstStyle/>
          <a:p>
            <a:pPr marL="215900" indent="-215900" algn="just">
              <a:lnSpc>
                <a:spcPct val="100000"/>
              </a:lnSpc>
              <a:buClr>
                <a:srgbClr val="404040"/>
              </a:buClr>
              <a:buSzPct val="111000"/>
              <a:buFont typeface="Times New Roman" pitchFamily="18" charset="0"/>
              <a:buBlip>
                <a:blip r:embed="rId8"/>
              </a:buBlip>
              <a:tabLst>
                <a:tab pos="449263" algn="l"/>
                <a:tab pos="898525" algn="l"/>
                <a:tab pos="1347788" algn="l"/>
                <a:tab pos="1797050" algn="l"/>
                <a:tab pos="2246313" algn="l"/>
                <a:tab pos="2695575" algn="l"/>
                <a:tab pos="3144838" algn="l"/>
              </a:tabLst>
            </a:pPr>
            <a:r>
              <a:rPr lang="fr-FR" sz="1400">
                <a:solidFill>
                  <a:srgbClr val="404040"/>
                </a:solidFill>
                <a:latin typeface="Andalus" pitchFamily="18" charset="-78"/>
              </a:rPr>
              <a:t>Les adresses MAC étant uniques, il est possible de demander au routeur de ne communiquer qu’avec une liste de cartes réseau préalablement définie.</a:t>
            </a:r>
          </a:p>
        </p:txBody>
      </p:sp>
      <p:sp>
        <p:nvSpPr>
          <p:cNvPr id="45067" name="Rectangle 10"/>
          <p:cNvSpPr>
            <a:spLocks noChangeArrowheads="1"/>
          </p:cNvSpPr>
          <p:nvPr/>
        </p:nvSpPr>
        <p:spPr bwMode="auto">
          <a:xfrm>
            <a:off x="1692275" y="1042988"/>
            <a:ext cx="3089275" cy="728662"/>
          </a:xfrm>
          <a:prstGeom prst="rect">
            <a:avLst/>
          </a:prstGeom>
          <a:noFill/>
          <a:ln w="9525">
            <a:noFill/>
            <a:round/>
            <a:headEnd/>
            <a:tailEnd/>
          </a:ln>
        </p:spPr>
        <p:txBody>
          <a:bodyPr lIns="90000" tIns="45000" rIns="90000" bIns="45000"/>
          <a:lstStyle/>
          <a:p>
            <a:pPr marL="215900" indent="-215900">
              <a:lnSpc>
                <a:spcPct val="100000"/>
              </a:lnSpc>
              <a:buClr>
                <a:srgbClr val="404040"/>
              </a:buClr>
              <a:buSzPct val="111000"/>
              <a:buFont typeface="Times New Roman" pitchFamily="18" charset="0"/>
              <a:buBlip>
                <a:blip r:embed="rId8"/>
              </a:buBlip>
              <a:tabLst>
                <a:tab pos="449263" algn="l"/>
                <a:tab pos="898525" algn="l"/>
                <a:tab pos="1347788" algn="l"/>
                <a:tab pos="1797050" algn="l"/>
                <a:tab pos="2246313" algn="l"/>
                <a:tab pos="2695575" algn="l"/>
              </a:tabLst>
            </a:pPr>
            <a:r>
              <a:rPr lang="fr-FR" sz="1400">
                <a:solidFill>
                  <a:srgbClr val="404040"/>
                </a:solidFill>
                <a:latin typeface="Andalus" pitchFamily="18" charset="-78"/>
              </a:rPr>
              <a:t>Certains routeurs proposent un filtrage d’accès en fonction des adresses  “MAC”. </a:t>
            </a:r>
          </a:p>
        </p:txBody>
      </p:sp>
      <p:sp>
        <p:nvSpPr>
          <p:cNvPr id="47115" name="Rectangle 11"/>
          <p:cNvSpPr>
            <a:spLocks noChangeArrowheads="1"/>
          </p:cNvSpPr>
          <p:nvPr/>
        </p:nvSpPr>
        <p:spPr bwMode="auto">
          <a:xfrm>
            <a:off x="107950" y="1230313"/>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7116" name="Rectangle 12"/>
          <p:cNvSpPr>
            <a:spLocks noChangeArrowheads="1"/>
          </p:cNvSpPr>
          <p:nvPr/>
        </p:nvSpPr>
        <p:spPr bwMode="auto">
          <a:xfrm>
            <a:off x="107950" y="966788"/>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7117" name="Rectangle 13"/>
          <p:cNvSpPr>
            <a:spLocks noChangeArrowheads="1"/>
          </p:cNvSpPr>
          <p:nvPr/>
        </p:nvSpPr>
        <p:spPr bwMode="auto">
          <a:xfrm>
            <a:off x="107950" y="719138"/>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Réseau</a:t>
            </a:r>
          </a:p>
        </p:txBody>
      </p:sp>
      <p:sp>
        <p:nvSpPr>
          <p:cNvPr id="47118" name="Rectangle 14"/>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7119" name="Rectangle 15"/>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45073" name="Rectangle 16"/>
          <p:cNvSpPr>
            <a:spLocks noChangeArrowheads="1"/>
          </p:cNvSpPr>
          <p:nvPr/>
        </p:nvSpPr>
        <p:spPr bwMode="auto">
          <a:xfrm>
            <a:off x="1908175" y="627063"/>
            <a:ext cx="6767513"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a:solidFill>
                  <a:srgbClr val="404040"/>
                </a:solidFill>
                <a:latin typeface="Andalus" pitchFamily="18" charset="-78"/>
              </a:rPr>
              <a:t>Le WIFI </a:t>
            </a:r>
            <a:r>
              <a:rPr lang="fr-FR" sz="2000" i="1">
                <a:solidFill>
                  <a:srgbClr val="404040"/>
                </a:solidFill>
                <a:latin typeface="Andalus" pitchFamily="18" charset="-78"/>
              </a:rPr>
              <a:t>la Sécurité  par filtrage de @ MAC</a:t>
            </a:r>
            <a:r>
              <a:rPr lang="fr-FR" sz="2000" b="1">
                <a:solidFill>
                  <a:srgbClr val="404040"/>
                </a:solidFill>
                <a:latin typeface="Andalus" pitchFamily="18" charset="-78"/>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48130"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8131"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8132"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48133"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8134"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46088" name="Rectangle 7"/>
          <p:cNvSpPr>
            <a:spLocks noChangeArrowheads="1"/>
          </p:cNvSpPr>
          <p:nvPr/>
        </p:nvSpPr>
        <p:spPr bwMode="auto">
          <a:xfrm>
            <a:off x="2195513" y="700088"/>
            <a:ext cx="6318250" cy="3930650"/>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Définition d’adresse IP </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
                <a:srgbClr val="595959"/>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 Une </a:t>
            </a:r>
            <a:r>
              <a:rPr lang="fr-FR" b="1">
                <a:solidFill>
                  <a:srgbClr val="595959"/>
                </a:solidFill>
                <a:latin typeface="Andalus" pitchFamily="18" charset="-78"/>
              </a:rPr>
              <a:t>adresse IP</a:t>
            </a:r>
            <a:r>
              <a:rPr lang="fr-FR">
                <a:solidFill>
                  <a:srgbClr val="595959"/>
                </a:solidFill>
                <a:latin typeface="Andalus" pitchFamily="18" charset="-78"/>
              </a:rPr>
              <a:t>  est un numéro d'identification qui est attribué de façon permanente ou provisoire à chaque appareil connecté à un réseau informatique utilisant l'Internet Protocol.</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
                <a:srgbClr val="595959"/>
              </a:buClr>
              <a:buSzPct val="74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 Il existe des adresses IP de version 4 (sur 32 bits, soit 4 octets) et de version 6 (sur 128 bits, soit 16 octets). </a:t>
            </a:r>
          </a:p>
          <a:p>
            <a:pPr marL="431800" lvl="1" indent="-215900">
              <a:lnSpc>
                <a:spcPct val="100000"/>
              </a:lnSpc>
              <a:buClr>
                <a:srgbClr val="595959"/>
              </a:buClr>
              <a:buFont typeface="Andalus" pitchFamily="18" charset="-78"/>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   La version 4 est actuellement la plus utilisée </a:t>
            </a:r>
          </a:p>
          <a:p>
            <a:pPr marL="431800" lvl="1" indent="-215900">
              <a:lnSpc>
                <a:spcPct val="100000"/>
              </a:lnSpc>
              <a:buClr>
                <a:srgbClr val="595959"/>
              </a:buClr>
              <a:buFont typeface="Andalus" pitchFamily="18" charset="-78"/>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   Elle est généralement représentée en notation décimale avec quatre nombres compris entre 0 et 255, séparés par des points.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                     exemple : 212.85.150.134.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ChangeArrowheads="1"/>
          </p:cNvSpPr>
          <p:nvPr/>
        </p:nvSpPr>
        <p:spPr bwMode="auto">
          <a:xfrm>
            <a:off x="1692275" y="484188"/>
            <a:ext cx="5975350" cy="29622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a:solidFill>
                  <a:srgbClr val="404040"/>
                </a:solidFill>
                <a:latin typeface="Andalus" pitchFamily="18" charset="-78"/>
              </a:rPr>
              <a:t>Pourquoi 2 versions </a:t>
            </a:r>
          </a:p>
        </p:txBody>
      </p:sp>
      <p:sp>
        <p:nvSpPr>
          <p:cNvPr id="47107"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49155"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49156"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49157"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49158"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49159"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47113" name="Picture 8"/>
          <p:cNvPicPr>
            <a:picLocks noChangeAspect="1" noChangeArrowheads="1"/>
          </p:cNvPicPr>
          <p:nvPr/>
        </p:nvPicPr>
        <p:blipFill>
          <a:blip r:embed="rId3" cstate="print"/>
          <a:srcRect/>
          <a:stretch>
            <a:fillRect/>
          </a:stretch>
        </p:blipFill>
        <p:spPr bwMode="auto">
          <a:xfrm>
            <a:off x="252413" y="1473200"/>
            <a:ext cx="3743325" cy="2825750"/>
          </a:xfrm>
          <a:prstGeom prst="rect">
            <a:avLst/>
          </a:prstGeom>
          <a:noFill/>
          <a:ln w="9525">
            <a:noFill/>
            <a:round/>
            <a:headEnd/>
            <a:tailEnd/>
          </a:ln>
        </p:spPr>
      </p:pic>
      <p:sp>
        <p:nvSpPr>
          <p:cNvPr id="49161" name="Rectangle 9"/>
          <p:cNvSpPr>
            <a:spLocks noChangeArrowheads="1"/>
          </p:cNvSpPr>
          <p:nvPr/>
        </p:nvSpPr>
        <p:spPr bwMode="auto">
          <a:xfrm>
            <a:off x="4068763" y="1058863"/>
            <a:ext cx="4714875" cy="3509962"/>
          </a:xfrm>
          <a:prstGeom prst="rect">
            <a:avLst/>
          </a:prstGeom>
          <a:noFill/>
          <a:ln w="12600">
            <a:noFill/>
            <a:round/>
            <a:headEnd/>
            <a:tailEnd/>
          </a:ln>
        </p:spPr>
        <p:txBody>
          <a:bodyPr lIns="0" tIns="0" rIns="0" bIns="0" anchor="ctr"/>
          <a:lstStyle/>
          <a:p>
            <a:pPr marL="215900" indent="-215900">
              <a:lnSpc>
                <a:spcPct val="100000"/>
              </a:lnSpc>
              <a:buClr>
                <a:srgbClr val="262626"/>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Pas assez d’adresse IPV4 pour tous les utilisateurs d’Internet au niveau mondial</a:t>
            </a:r>
          </a:p>
          <a:p>
            <a:pPr marL="215900" indent="-215900">
              <a:lnSpc>
                <a:spcPct val="100000"/>
              </a:lnSpc>
              <a:buClr>
                <a:srgbClr val="262626"/>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IPV4 (4 octets) permet théoriquement 4 Milliards d’adresses (2^32)  mais de nombreuses adresses sont non utilisables obligeant à faire du partage d’adresse IP</a:t>
            </a:r>
          </a:p>
          <a:p>
            <a:pPr marL="215900" indent="-215900">
              <a:lnSpc>
                <a:spcPct val="100000"/>
              </a:lnSpc>
              <a:buClr>
                <a:srgbClr val="262626"/>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IPV6 (16  octets) permet 3,4×10^38 adresses soit 667 132 000 milliards d'adresses par millimètre carré de surface terrestre !!! Plus que nécessaire pour connecter tous les appareils du monde directement sur Internet</a:t>
            </a:r>
          </a:p>
          <a:p>
            <a:pPr marL="215900" indent="-215900">
              <a:lnSpc>
                <a:spcPct val="100000"/>
              </a:lnSpc>
              <a:buClr>
                <a:srgbClr val="262626"/>
              </a:buClr>
              <a:buSzPct val="111000"/>
              <a:buFont typeface="Times New Roman" pitchFamily="18" charset="0"/>
              <a:buBlip>
                <a:blip r:embed="rId4"/>
              </a:buBlip>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IPV6 ajoute et améliore aussi certaines fonctionnalités</a:t>
            </a:r>
          </a:p>
          <a:p>
            <a:pPr marL="431800" lvl="1" indent="-215900">
              <a:lnSpc>
                <a:spcPct val="100000"/>
              </a:lnSpc>
              <a:buClr>
                <a:srgbClr val="262626"/>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IPSEC (sécurité)</a:t>
            </a:r>
          </a:p>
          <a:p>
            <a:pPr marL="431800" lvl="1" indent="-215900">
              <a:lnSpc>
                <a:spcPct val="100000"/>
              </a:lnSpc>
              <a:buClr>
                <a:srgbClr val="262626"/>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QOS (Qualité de service)</a:t>
            </a:r>
          </a:p>
          <a:p>
            <a:pPr marL="431800" lvl="1" indent="-215900">
              <a:lnSpc>
                <a:spcPct val="100000"/>
              </a:lnSpc>
              <a:buClr>
                <a:srgbClr val="262626"/>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Multicast (possibilité de parler à un groupe d’appareils { mise à jour})</a:t>
            </a:r>
          </a:p>
          <a:p>
            <a:pPr marL="431800" lvl="1" indent="-215900">
              <a:lnSpc>
                <a:spcPct val="100000"/>
              </a:lnSpc>
              <a:buClr>
                <a:srgbClr val="262626"/>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Lst>
            </a:pPr>
            <a:r>
              <a:rPr lang="fr-FR" sz="1400" dirty="0">
                <a:solidFill>
                  <a:srgbClr val="262626"/>
                </a:solidFill>
                <a:latin typeface="Andalus" pitchFamily="18" charset="-78"/>
              </a:rPr>
              <a:t>etc.</a:t>
            </a:r>
          </a:p>
          <a:p>
            <a:pPr marL="431800" lvl="1" indent="-215900">
              <a:lnSpc>
                <a:spcPct val="100000"/>
              </a:lnSpc>
              <a:buClr>
                <a:srgbClr val="262626"/>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Lst>
            </a:pPr>
            <a:endParaRPr lang="fr-FR" sz="1400" dirty="0">
              <a:solidFill>
                <a:srgbClr val="262626"/>
              </a:solidFill>
              <a:latin typeface="Andalus" pitchFamily="18" charset="-78"/>
            </a:endParaRPr>
          </a:p>
        </p:txBody>
      </p:sp>
      <p:sp>
        <p:nvSpPr>
          <p:cNvPr id="49162" name="Rectangle 10"/>
          <p:cNvSpPr>
            <a:spLocks noChangeArrowheads="1"/>
          </p:cNvSpPr>
          <p:nvPr/>
        </p:nvSpPr>
        <p:spPr bwMode="auto">
          <a:xfrm>
            <a:off x="1619250" y="4516438"/>
            <a:ext cx="8640763" cy="930275"/>
          </a:xfrm>
          <a:prstGeom prst="rect">
            <a:avLst/>
          </a:prstGeom>
          <a:noFill/>
          <a:ln w="9525">
            <a:noFill/>
            <a:round/>
            <a:headEnd/>
            <a:tailEnd/>
          </a:ln>
        </p:spPr>
        <p:txBody>
          <a:bodyPr lIns="77760" tIns="38880" rIns="77760" bIns="3888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r>
              <a:rPr lang="fr-FR" sz="1400">
                <a:solidFill>
                  <a:srgbClr val="1A1A1A"/>
                </a:solidFill>
                <a:latin typeface="Andalus" pitchFamily="18" charset="-78"/>
              </a:rPr>
              <a:t>Les adresses IPV6 sont codées en Hexadécimal</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r>
              <a:rPr lang="fr-FR" sz="1400">
                <a:solidFill>
                  <a:srgbClr val="1A1A1A"/>
                </a:solidFill>
                <a:latin typeface="Andalus" pitchFamily="18" charset="-78"/>
              </a:rPr>
              <a:t> 	Exemple: 1fff:0000:0a88:85a3:0000:0000:ac1f:8001</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endParaRPr lang="fr-FR" sz="1400">
              <a:solidFill>
                <a:srgbClr val="1A1A1A"/>
              </a:solidFill>
              <a:latin typeface="Andalus" pitchFamily="18" charset="-78"/>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endParaRPr lang="fr-FR" sz="14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49161">
                                            <p:txEl>
                                              <p:pRg st="0" end="0"/>
                                            </p:txEl>
                                          </p:spTgt>
                                        </p:tgtEl>
                                        <p:attrNameLst>
                                          <p:attrName>style.visibility</p:attrName>
                                        </p:attrNameLst>
                                      </p:cBhvr>
                                      <p:to>
                                        <p:strVal val="visible"/>
                                      </p:to>
                                    </p:set>
                                    <p:animEffect transition="in" filter="fade">
                                      <p:cBhvr additive="repl">
                                        <p:cTn id="7" dur="500"/>
                                        <p:tgtEl>
                                          <p:spTgt spid="49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additive="repl">
                                        <p:cTn id="11"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12" dur="500"/>
                                        <p:tgtEl>
                                          <p:spTgt spid="49161">
                                            <p:txEl>
                                              <p:charRg st="632" end="63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additive="repl">
                                        <p:cTn id="16"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17" dur="500"/>
                                        <p:tgtEl>
                                          <p:spTgt spid="49161">
                                            <p:txEl>
                                              <p:charRg st="632" end="63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additive="repl">
                                        <p:cTn id="21"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22" dur="500"/>
                                        <p:tgtEl>
                                          <p:spTgt spid="49161">
                                            <p:txEl>
                                              <p:charRg st="632" end="632"/>
                                            </p:txEl>
                                          </p:spTgt>
                                        </p:tgtEl>
                                      </p:cBhvr>
                                    </p:animEffect>
                                  </p:childTnLst>
                                </p:cTn>
                              </p:par>
                              <p:par>
                                <p:cTn id="23" presetID="10" presetClass="entr" fill="hold" nodeType="withEffect">
                                  <p:stCondLst>
                                    <p:cond delay="0"/>
                                  </p:stCondLst>
                                  <p:childTnLst>
                                    <p:set>
                                      <p:cBhvr additive="repl">
                                        <p:cTn id="24"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25" dur="500"/>
                                        <p:tgtEl>
                                          <p:spTgt spid="49161">
                                            <p:txEl>
                                              <p:charRg st="632" end="632"/>
                                            </p:txEl>
                                          </p:spTgt>
                                        </p:tgtEl>
                                      </p:cBhvr>
                                    </p:animEffect>
                                  </p:childTnLst>
                                </p:cTn>
                              </p:par>
                              <p:par>
                                <p:cTn id="26" presetID="10" presetClass="entr" fill="hold" nodeType="withEffect">
                                  <p:stCondLst>
                                    <p:cond delay="0"/>
                                  </p:stCondLst>
                                  <p:childTnLst>
                                    <p:set>
                                      <p:cBhvr additive="repl">
                                        <p:cTn id="27"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28" dur="500"/>
                                        <p:tgtEl>
                                          <p:spTgt spid="49161">
                                            <p:txEl>
                                              <p:charRg st="632" end="632"/>
                                            </p:txEl>
                                          </p:spTgt>
                                        </p:tgtEl>
                                      </p:cBhvr>
                                    </p:animEffect>
                                  </p:childTnLst>
                                </p:cTn>
                              </p:par>
                              <p:par>
                                <p:cTn id="29" presetID="10" presetClass="entr" fill="hold" nodeType="withEffect">
                                  <p:stCondLst>
                                    <p:cond delay="0"/>
                                  </p:stCondLst>
                                  <p:childTnLst>
                                    <p:set>
                                      <p:cBhvr additive="repl">
                                        <p:cTn id="30"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31" dur="500"/>
                                        <p:tgtEl>
                                          <p:spTgt spid="49161">
                                            <p:txEl>
                                              <p:charRg st="632" end="632"/>
                                            </p:txEl>
                                          </p:spTgt>
                                        </p:tgtEl>
                                      </p:cBhvr>
                                    </p:animEffect>
                                  </p:childTnLst>
                                </p:cTn>
                              </p:par>
                              <p:par>
                                <p:cTn id="32" presetID="10" presetClass="entr" fill="hold" nodeType="withEffect">
                                  <p:stCondLst>
                                    <p:cond delay="0"/>
                                  </p:stCondLst>
                                  <p:childTnLst>
                                    <p:set>
                                      <p:cBhvr additive="repl">
                                        <p:cTn id="33" dur="1" fill="hold">
                                          <p:stCondLst>
                                            <p:cond delay="0"/>
                                          </p:stCondLst>
                                        </p:cTn>
                                        <p:tgtEl>
                                          <p:spTgt spid="49161">
                                            <p:txEl>
                                              <p:charRg st="632" end="632"/>
                                            </p:txEl>
                                          </p:spTgt>
                                        </p:tgtEl>
                                        <p:attrNameLst>
                                          <p:attrName>style.visibility</p:attrName>
                                        </p:attrNameLst>
                                      </p:cBhvr>
                                      <p:to>
                                        <p:strVal val="visible"/>
                                      </p:to>
                                    </p:set>
                                    <p:animEffect transition="in" filter="fade">
                                      <p:cBhvr additive="repl">
                                        <p:cTn id="34" dur="500"/>
                                        <p:tgtEl>
                                          <p:spTgt spid="49161">
                                            <p:txEl>
                                              <p:charRg st="632" end="632"/>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additive="repl">
                                        <p:cTn id="37" dur="1" fill="hold">
                                          <p:stCondLst>
                                            <p:cond delay="0"/>
                                          </p:stCondLst>
                                        </p:cTn>
                                        <p:tgtEl>
                                          <p:spTgt spid="49162"/>
                                        </p:tgtEl>
                                        <p:attrNameLst>
                                          <p:attrName>style.visibility</p:attrName>
                                        </p:attrNameLst>
                                      </p:cBhvr>
                                      <p:to>
                                        <p:strVal val="visible"/>
                                      </p:to>
                                    </p:set>
                                    <p:animEffect transition="in" filter="wipe(left)">
                                      <p:cBhvr additive="repl">
                                        <p:cTn id="38" dur="500"/>
                                        <p:tgtEl>
                                          <p:spTgt spid="4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0178"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0179"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0180"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0181"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0182"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0183" name="Rectangle 7"/>
          <p:cNvSpPr>
            <a:spLocks noChangeArrowheads="1"/>
          </p:cNvSpPr>
          <p:nvPr/>
        </p:nvSpPr>
        <p:spPr bwMode="auto">
          <a:xfrm>
            <a:off x="1763713" y="1058863"/>
            <a:ext cx="6840537" cy="935037"/>
          </a:xfrm>
          <a:prstGeom prst="rect">
            <a:avLst/>
          </a:prstGeom>
          <a:noFill/>
          <a:ln w="12600">
            <a:noFill/>
            <a:round/>
            <a:headEnd/>
            <a:tailEnd/>
          </a:ln>
        </p:spPr>
        <p:txBody>
          <a:bodyPr lIns="0" tIns="0" rIns="0" bIns="0" anchor="ctr"/>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a:solidFill>
                  <a:srgbClr val="000000"/>
                </a:solidFill>
                <a:latin typeface="Andalus" pitchFamily="18" charset="-78"/>
              </a:rPr>
              <a:t>Conçu au départ pour Internet, ce protocole permet l'expédition de paquets de données sur des réseaux complexes avec des sous réseaux en en assurant le routage</a:t>
            </a:r>
          </a:p>
        </p:txBody>
      </p:sp>
      <p:sp>
        <p:nvSpPr>
          <p:cNvPr id="50184" name="Rectangle 8"/>
          <p:cNvSpPr>
            <a:spLocks noChangeArrowheads="1"/>
          </p:cNvSpPr>
          <p:nvPr/>
        </p:nvSpPr>
        <p:spPr bwMode="auto">
          <a:xfrm>
            <a:off x="1763713" y="1201738"/>
            <a:ext cx="8642350" cy="2738437"/>
          </a:xfrm>
          <a:prstGeom prst="rect">
            <a:avLst/>
          </a:prstGeom>
          <a:noFill/>
          <a:ln w="12600">
            <a:noFill/>
            <a:round/>
            <a:headEnd/>
            <a:tailEnd/>
          </a:ln>
        </p:spPr>
        <p:txBody>
          <a:bodyPr lIns="0" tIns="0" rIns="0" bIns="0" anchor="ctr"/>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r>
              <a:rPr lang="fr-FR" sz="1400" b="1" dirty="0">
                <a:solidFill>
                  <a:srgbClr val="000000"/>
                </a:solidFill>
                <a:latin typeface="Andalus" pitchFamily="18" charset="-78"/>
              </a:rPr>
              <a:t>Pour fonctionner correctement, une machine doit avoir une adresse IP valide pour cela il faut:</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r>
              <a:rPr lang="fr-FR" sz="1400" b="1" dirty="0">
                <a:solidFill>
                  <a:srgbClr val="000000"/>
                </a:solidFill>
                <a:latin typeface="Andalus" pitchFamily="18" charset="-78"/>
              </a:rPr>
              <a:t>Adresse IP</a:t>
            </a:r>
            <a:r>
              <a:rPr lang="fr-FR" sz="1400" dirty="0">
                <a:solidFill>
                  <a:srgbClr val="000000"/>
                </a:solidFill>
                <a:latin typeface="Andalus" pitchFamily="18" charset="-78"/>
              </a:rPr>
              <a:t>: adresse de la machine</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r>
              <a:rPr lang="fr-FR" sz="1400" dirty="0">
                <a:solidFill>
                  <a:srgbClr val="000000"/>
                </a:solidFill>
                <a:latin typeface="Andalus" pitchFamily="18" charset="-78"/>
              </a:rPr>
              <a:t>Exemple: </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pPr>
            <a:endParaRPr lang="fr-FR" sz="1400" dirty="0">
              <a:solidFill>
                <a:srgbClr val="000000"/>
              </a:solidFill>
            </a:endParaRPr>
          </a:p>
        </p:txBody>
      </p:sp>
      <p:pic>
        <p:nvPicPr>
          <p:cNvPr id="50185" name="Picture 9"/>
          <p:cNvPicPr>
            <a:picLocks noChangeAspect="1" noChangeArrowheads="1"/>
          </p:cNvPicPr>
          <p:nvPr/>
        </p:nvPicPr>
        <p:blipFill>
          <a:blip r:embed="rId3" cstate="print"/>
          <a:srcRect t="19791"/>
          <a:stretch>
            <a:fillRect/>
          </a:stretch>
        </p:blipFill>
        <p:spPr bwMode="auto">
          <a:xfrm>
            <a:off x="2987675" y="2571750"/>
            <a:ext cx="4368800" cy="2139950"/>
          </a:xfrm>
          <a:prstGeom prst="rect">
            <a:avLst/>
          </a:prstGeom>
          <a:noFill/>
          <a:ln w="9525">
            <a:noFill/>
            <a:round/>
            <a:headEnd/>
            <a:tailEnd/>
          </a:ln>
        </p:spPr>
      </p:pic>
      <p:sp>
        <p:nvSpPr>
          <p:cNvPr id="48139" name="Rectangle 10"/>
          <p:cNvSpPr>
            <a:spLocks noChangeArrowheads="1"/>
          </p:cNvSpPr>
          <p:nvPr/>
        </p:nvSpPr>
        <p:spPr bwMode="auto">
          <a:xfrm>
            <a:off x="1908175" y="627063"/>
            <a:ext cx="6767513"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a:solidFill>
                  <a:srgbClr val="404040"/>
                </a:solidFill>
                <a:latin typeface="Andalus" pitchFamily="18" charset="-78"/>
              </a:rPr>
              <a:t>Le Fonctionnement de l’IPV4</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50183">
                                            <p:txEl>
                                              <p:pRg st="0" end="0"/>
                                            </p:txEl>
                                          </p:spTgt>
                                        </p:tgtEl>
                                        <p:attrNameLst>
                                          <p:attrName>style.visibility</p:attrName>
                                        </p:attrNameLst>
                                      </p:cBhvr>
                                      <p:to>
                                        <p:strVal val="visible"/>
                                      </p:to>
                                    </p:set>
                                    <p:animEffect transition="in" filter="fade">
                                      <p:cBhvr additive="repl">
                                        <p:cTn id="7" dur="500"/>
                                        <p:tgtEl>
                                          <p:spTgt spid="50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additive="repl">
                                        <p:cTn id="11" dur="1" fill="hold">
                                          <p:stCondLst>
                                            <p:cond delay="0"/>
                                          </p:stCondLst>
                                        </p:cTn>
                                        <p:tgtEl>
                                          <p:spTgt spid="50184">
                                            <p:txEl>
                                              <p:pRg st="0" end="0"/>
                                            </p:txEl>
                                          </p:spTgt>
                                        </p:tgtEl>
                                        <p:attrNameLst>
                                          <p:attrName>style.visibility</p:attrName>
                                        </p:attrNameLst>
                                      </p:cBhvr>
                                      <p:to>
                                        <p:strVal val="visible"/>
                                      </p:to>
                                    </p:set>
                                    <p:animEffect transition="in" filter="fade">
                                      <p:cBhvr additive="repl">
                                        <p:cTn id="12" dur="500"/>
                                        <p:tgtEl>
                                          <p:spTgt spid="501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additive="repl">
                                        <p:cTn id="16" dur="1" fill="hold">
                                          <p:stCondLst>
                                            <p:cond delay="0"/>
                                          </p:stCondLst>
                                        </p:cTn>
                                        <p:tgtEl>
                                          <p:spTgt spid="50184">
                                            <p:txEl>
                                              <p:charRg st="139" end="139"/>
                                            </p:txEl>
                                          </p:spTgt>
                                        </p:tgtEl>
                                        <p:attrNameLst>
                                          <p:attrName>style.visibility</p:attrName>
                                        </p:attrNameLst>
                                      </p:cBhvr>
                                      <p:to>
                                        <p:strVal val="visible"/>
                                      </p:to>
                                    </p:set>
                                    <p:animEffect transition="in" filter="fade">
                                      <p:cBhvr additive="repl">
                                        <p:cTn id="17" dur="500"/>
                                        <p:tgtEl>
                                          <p:spTgt spid="50184">
                                            <p:txEl>
                                              <p:charRg st="139" end="13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additive="repl">
                                        <p:cTn id="21" dur="1" fill="hold">
                                          <p:stCondLst>
                                            <p:cond delay="0"/>
                                          </p:stCondLst>
                                        </p:cTn>
                                        <p:tgtEl>
                                          <p:spTgt spid="50185"/>
                                        </p:tgtEl>
                                        <p:attrNameLst>
                                          <p:attrName>style.visibility</p:attrName>
                                        </p:attrNameLst>
                                      </p:cBhvr>
                                      <p:to>
                                        <p:strVal val="visible"/>
                                      </p:to>
                                    </p:set>
                                    <p:animEffect transition="in" filter="wipe(left)">
                                      <p:cBhvr additive="repl">
                                        <p:cTn id="22" dur="500"/>
                                        <p:tgtEl>
                                          <p:spTgt spid="50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p:cNvSpPr>
          <p:nvPr/>
        </p:nvSpPr>
        <p:spPr bwMode="auto">
          <a:xfrm>
            <a:off x="1547813" y="484188"/>
            <a:ext cx="3743325" cy="3959225"/>
          </a:xfrm>
          <a:prstGeom prst="rect">
            <a:avLst/>
          </a:prstGeom>
          <a:noFill/>
          <a:ln w="9525">
            <a:noFill/>
            <a:round/>
            <a:headEnd/>
            <a:tailEnd/>
          </a:ln>
        </p:spPr>
        <p:txBody>
          <a:bodyPr lIns="90000" tIns="45000" rIns="90000" bIns="45000"/>
          <a:lstStyle/>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Les différents réseaux LAN WLAN WAN WWANPAN</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Infrastructure Réseau</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Topologie Physique </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Technologie de structure Réseau</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Modèle  OSI 5  couches</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Couche I &amp; II physique et couche MAC</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Carte réseau </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RJ45</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Switch Hub</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CPL</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Lst>
            </a:pPr>
            <a:r>
              <a:rPr lang="fr-FR" sz="1600">
                <a:solidFill>
                  <a:srgbClr val="595959"/>
                </a:solidFill>
                <a:latin typeface="Andalus" pitchFamily="18" charset="-78"/>
              </a:rPr>
              <a:t>WIFI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Lst>
            </a:pPr>
            <a:endParaRPr lang="fr-FR" sz="1600">
              <a:solidFill>
                <a:srgbClr val="595959"/>
              </a:solidFill>
              <a:latin typeface="Andalus" pitchFamily="18" charset="-78"/>
            </a:endParaRPr>
          </a:p>
        </p:txBody>
      </p:sp>
      <p:sp>
        <p:nvSpPr>
          <p:cNvPr id="11267" name="Rectangle 2"/>
          <p:cNvSpPr>
            <a:spLocks noChangeArrowheads="1"/>
          </p:cNvSpPr>
          <p:nvPr/>
        </p:nvSpPr>
        <p:spPr bwMode="auto">
          <a:xfrm>
            <a:off x="5435600" y="1203325"/>
            <a:ext cx="3311525" cy="2592388"/>
          </a:xfrm>
          <a:prstGeom prst="rect">
            <a:avLst/>
          </a:prstGeom>
          <a:noFill/>
          <a:ln w="9525">
            <a:noFill/>
            <a:round/>
            <a:headEnd/>
            <a:tailEnd/>
          </a:ln>
        </p:spPr>
        <p:txBody>
          <a:bodyPr lIns="90000" tIns="45000" rIns="90000" bIns="45000"/>
          <a:lstStyle/>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600">
                <a:solidFill>
                  <a:srgbClr val="595959"/>
                </a:solidFill>
                <a:latin typeface="Andalus" pitchFamily="18" charset="-78"/>
              </a:rPr>
              <a:t>Couche III IP</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400">
                <a:solidFill>
                  <a:srgbClr val="595959"/>
                </a:solidFill>
                <a:latin typeface="Andalus" pitchFamily="18" charset="-78"/>
              </a:rPr>
              <a:t>Adresse IP</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400">
                <a:solidFill>
                  <a:srgbClr val="595959"/>
                </a:solidFill>
                <a:latin typeface="Andalus" pitchFamily="18" charset="-78"/>
              </a:rPr>
              <a:t>Masque de sous réseau</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400">
                <a:solidFill>
                  <a:srgbClr val="595959"/>
                </a:solidFill>
                <a:latin typeface="Andalus" pitchFamily="18" charset="-78"/>
              </a:rPr>
              <a:t>Passerelle</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400">
                <a:solidFill>
                  <a:srgbClr val="595959"/>
                </a:solidFill>
                <a:latin typeface="Andalus" pitchFamily="18" charset="-78"/>
              </a:rPr>
              <a:t>DHCP</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400">
                <a:solidFill>
                  <a:srgbClr val="595959"/>
                </a:solidFill>
                <a:latin typeface="Andalus" pitchFamily="18" charset="-78"/>
              </a:rPr>
              <a:t>DNS</a:t>
            </a:r>
          </a:p>
          <a:p>
            <a:pPr marL="431800" lvl="1"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400">
                <a:solidFill>
                  <a:srgbClr val="595959"/>
                </a:solidFill>
                <a:latin typeface="Andalus" pitchFamily="18" charset="-78"/>
              </a:rPr>
              <a:t>Ping ; tracert  ; ipconfig</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600">
                <a:solidFill>
                  <a:srgbClr val="595959"/>
                </a:solidFill>
                <a:latin typeface="Andalus" pitchFamily="18" charset="-78"/>
              </a:rPr>
              <a:t>Couche IV Transport</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600">
                <a:solidFill>
                  <a:srgbClr val="595959"/>
                </a:solidFill>
                <a:latin typeface="Andalus" pitchFamily="18" charset="-78"/>
              </a:rPr>
              <a:t>Couche V Application</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600">
                <a:solidFill>
                  <a:srgbClr val="595959"/>
                </a:solidFill>
                <a:latin typeface="Andalus" pitchFamily="18" charset="-78"/>
              </a:rPr>
              <a:t>Paramétrage de BOX</a:t>
            </a:r>
          </a:p>
          <a:p>
            <a:pPr marL="215900" indent="-215900">
              <a:lnSpc>
                <a:spcPct val="100000"/>
              </a:lnSpc>
              <a:buClr>
                <a:srgbClr val="595959"/>
              </a:buClr>
              <a:buSzPct val="111000"/>
              <a:buFont typeface="Times New Roman" pitchFamily="18" charset="0"/>
              <a:buBlip>
                <a:blip r:embed="rId3"/>
              </a:buBlip>
              <a:tabLst>
                <a:tab pos="449263" algn="l"/>
                <a:tab pos="898525" algn="l"/>
                <a:tab pos="1347788" algn="l"/>
                <a:tab pos="1797050" algn="l"/>
                <a:tab pos="2246313" algn="l"/>
                <a:tab pos="2695575" algn="l"/>
                <a:tab pos="3144838" algn="l"/>
              </a:tabLst>
            </a:pPr>
            <a:r>
              <a:rPr lang="fr-FR" sz="1600">
                <a:solidFill>
                  <a:srgbClr val="595959"/>
                </a:solidFill>
                <a:latin typeface="Andalus" pitchFamily="18" charset="-78"/>
              </a:rPr>
              <a:t>ACCES a la BOX</a:t>
            </a:r>
          </a:p>
          <a:p>
            <a:pPr marL="215900" indent="-215900">
              <a:lnSpc>
                <a:spcPct val="100000"/>
              </a:lnSpc>
              <a:buClrTx/>
              <a:buSzTx/>
              <a:buFontTx/>
              <a:buNone/>
              <a:tabLst>
                <a:tab pos="449263" algn="l"/>
                <a:tab pos="898525" algn="l"/>
                <a:tab pos="1347788" algn="l"/>
                <a:tab pos="1797050" algn="l"/>
                <a:tab pos="2246313" algn="l"/>
                <a:tab pos="2695575" algn="l"/>
                <a:tab pos="3144838" algn="l"/>
              </a:tabLst>
            </a:pPr>
            <a:endParaRPr lang="fr-FR" sz="1600">
              <a:solidFill>
                <a:srgbClr val="595959"/>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Lst>
            </a:pPr>
            <a:endParaRPr lang="fr-FR" sz="1600">
              <a:solidFill>
                <a:srgbClr val="595959"/>
              </a:solidFill>
              <a:latin typeface="Andalus" pitchFamily="18" charset="-7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III du model OSI (IP)</a:t>
            </a:r>
          </a:p>
        </p:txBody>
      </p:sp>
      <p:grpSp>
        <p:nvGrpSpPr>
          <p:cNvPr id="49155" name="Groupe 1"/>
          <p:cNvGrpSpPr>
            <a:grpSpLocks/>
          </p:cNvGrpSpPr>
          <p:nvPr/>
        </p:nvGrpSpPr>
        <p:grpSpPr bwMode="auto">
          <a:xfrm>
            <a:off x="107950" y="214313"/>
            <a:ext cx="1368425" cy="1204912"/>
            <a:chOff x="107504" y="214591"/>
            <a:chExt cx="1368152" cy="1205030"/>
          </a:xfrm>
        </p:grpSpPr>
        <p:grpSp>
          <p:nvGrpSpPr>
            <p:cNvPr id="49167" name="Groupe 11"/>
            <p:cNvGrpSpPr>
              <a:grpSpLocks/>
            </p:cNvGrpSpPr>
            <p:nvPr/>
          </p:nvGrpSpPr>
          <p:grpSpPr bwMode="auto">
            <a:xfrm>
              <a:off x="107504" y="727903"/>
              <a:ext cx="1368152" cy="691718"/>
              <a:chOff x="1212850" y="2545992"/>
              <a:chExt cx="4851400" cy="2376250"/>
            </a:xfrm>
          </p:grpSpPr>
          <p:sp>
            <p:nvSpPr>
              <p:cNvPr id="1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5"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18" name="Rectangle 6"/>
            <p:cNvSpPr>
              <a:spLocks/>
            </p:cNvSpPr>
            <p:nvPr/>
          </p:nvSpPr>
          <p:spPr bwMode="auto">
            <a:xfrm>
              <a:off x="107504" y="449163"/>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9" name="Rectangle 7"/>
            <p:cNvSpPr>
              <a:spLocks/>
            </p:cNvSpPr>
            <p:nvPr/>
          </p:nvSpPr>
          <p:spPr bwMode="auto">
            <a:xfrm>
              <a:off x="107504" y="214591"/>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11" name="Rectangle 10"/>
          <p:cNvSpPr>
            <a:spLocks/>
          </p:cNvSpPr>
          <p:nvPr>
            <p:custDataLst>
              <p:tags r:id="rId1"/>
            </p:custDataLst>
          </p:nvPr>
        </p:nvSpPr>
        <p:spPr bwMode="auto">
          <a:xfrm>
            <a:off x="1763713" y="1058863"/>
            <a:ext cx="6840537" cy="936625"/>
          </a:xfrm>
          <a:prstGeom prst="rect">
            <a:avLst/>
          </a:prstGeom>
          <a:noFill/>
          <a:ln w="12700">
            <a:noFill/>
            <a:miter lim="800000"/>
            <a:headEnd/>
            <a:tailEnd/>
          </a:ln>
        </p:spPr>
        <p:txBody>
          <a:bodyPr lIns="0" tIns="0" rIns="0" bIns="0" anchor="ctr"/>
          <a:lstStyle/>
          <a:p>
            <a:pPr>
              <a:spcBef>
                <a:spcPts val="1811"/>
              </a:spcBef>
              <a:buFont typeface="Times New Roman" pitchFamily="16" charset="0"/>
              <a:buNone/>
              <a:defRPr/>
            </a:pPr>
            <a:r>
              <a:rPr lang="fr-FR" sz="1400" dirty="0">
                <a:solidFill>
                  <a:schemeClr val="tx1">
                    <a:lumMod val="75000"/>
                    <a:lumOff val="25000"/>
                  </a:schemeClr>
                </a:solidFill>
                <a:latin typeface="Andalus" pitchFamily="18" charset="-78"/>
                <a:ea typeface="Microsoft YaHei" charset="-122"/>
                <a:cs typeface="Andalus" pitchFamily="18" charset="-78"/>
              </a:rPr>
              <a:t>Conçu au départ pour Internet, ce protocole permet l'expédition de paquets de données sur des réseaux complexes avec des sous réseaux en en assurant le routage</a:t>
            </a:r>
          </a:p>
        </p:txBody>
      </p:sp>
      <p:sp>
        <p:nvSpPr>
          <p:cNvPr id="16" name="Rectangle 15"/>
          <p:cNvSpPr>
            <a:spLocks/>
          </p:cNvSpPr>
          <p:nvPr>
            <p:custDataLst>
              <p:tags r:id="rId2"/>
            </p:custDataLst>
          </p:nvPr>
        </p:nvSpPr>
        <p:spPr bwMode="auto">
          <a:xfrm>
            <a:off x="1763713" y="1201738"/>
            <a:ext cx="8642350" cy="2738437"/>
          </a:xfrm>
          <a:prstGeom prst="rect">
            <a:avLst/>
          </a:prstGeom>
          <a:noFill/>
          <a:ln w="12700">
            <a:noFill/>
            <a:miter lim="800000"/>
            <a:headEnd/>
            <a:tailEnd/>
          </a:ln>
        </p:spPr>
        <p:txBody>
          <a:bodyPr lIns="0" tIns="0" rIns="0" bIns="0" anchor="ctr"/>
          <a:lstStyle/>
          <a:p>
            <a:pPr>
              <a:spcBef>
                <a:spcPts val="1811"/>
              </a:spcBef>
              <a:buFont typeface="Times New Roman" pitchFamily="16" charset="0"/>
              <a:buNone/>
              <a:defRPr/>
            </a:pPr>
            <a:r>
              <a:rPr lang="fr-FR" sz="1400" b="1" dirty="0">
                <a:solidFill>
                  <a:schemeClr val="tx1">
                    <a:lumMod val="75000"/>
                    <a:lumOff val="25000"/>
                  </a:schemeClr>
                </a:solidFill>
                <a:latin typeface="Andalus" pitchFamily="18" charset="-78"/>
                <a:ea typeface="Microsoft YaHei" charset="-122"/>
                <a:cs typeface="Andalus" pitchFamily="18" charset="-78"/>
              </a:rPr>
              <a:t>Pour fonctionner correctement, une machine doit avoir une adresse IP valide. Pour cela il faut:</a:t>
            </a:r>
          </a:p>
          <a:p>
            <a:pPr>
              <a:spcBef>
                <a:spcPts val="1811"/>
              </a:spcBef>
              <a:buFont typeface="Times New Roman" pitchFamily="16" charset="0"/>
              <a:buNone/>
              <a:defRPr/>
            </a:pPr>
            <a:r>
              <a:rPr lang="fr-FR" sz="1400" b="1" dirty="0">
                <a:solidFill>
                  <a:schemeClr val="tx1">
                    <a:lumMod val="75000"/>
                    <a:lumOff val="25000"/>
                  </a:schemeClr>
                </a:solidFill>
                <a:latin typeface="Andalus" pitchFamily="18" charset="-78"/>
                <a:ea typeface="Microsoft YaHei" charset="-122"/>
                <a:cs typeface="Andalus" pitchFamily="18" charset="-78"/>
              </a:rPr>
              <a:t>Adresse IP</a:t>
            </a:r>
            <a:r>
              <a:rPr lang="fr-FR" sz="1400" dirty="0">
                <a:solidFill>
                  <a:schemeClr val="tx1">
                    <a:lumMod val="75000"/>
                    <a:lumOff val="25000"/>
                  </a:schemeClr>
                </a:solidFill>
                <a:latin typeface="Andalus" pitchFamily="18" charset="-78"/>
                <a:ea typeface="Microsoft YaHei" charset="-122"/>
                <a:cs typeface="Andalus" pitchFamily="18" charset="-78"/>
              </a:rPr>
              <a:t>: adresse de la machine</a:t>
            </a:r>
            <a:br>
              <a:rPr lang="fr-FR" sz="1400" dirty="0">
                <a:solidFill>
                  <a:schemeClr val="tx1">
                    <a:lumMod val="75000"/>
                    <a:lumOff val="25000"/>
                  </a:schemeClr>
                </a:solidFill>
                <a:latin typeface="Andalus" pitchFamily="18" charset="-78"/>
                <a:ea typeface="Microsoft YaHei" charset="-122"/>
                <a:cs typeface="Andalus" pitchFamily="18" charset="-78"/>
              </a:rPr>
            </a:br>
            <a:r>
              <a:rPr lang="fr-FR" sz="1400" dirty="0">
                <a:solidFill>
                  <a:schemeClr val="tx1">
                    <a:lumMod val="75000"/>
                    <a:lumOff val="25000"/>
                  </a:schemeClr>
                </a:solidFill>
                <a:latin typeface="Andalus" pitchFamily="18" charset="-78"/>
                <a:ea typeface="Microsoft YaHei" charset="-122"/>
                <a:cs typeface="Andalus" pitchFamily="18" charset="-78"/>
              </a:rPr>
              <a:t>Exemple: 172.168.254.1</a:t>
            </a:r>
          </a:p>
          <a:p>
            <a:pPr>
              <a:spcBef>
                <a:spcPts val="1811"/>
              </a:spcBef>
              <a:buFont typeface="Times New Roman" pitchFamily="16" charset="0"/>
              <a:buNone/>
              <a:defRPr/>
            </a:pPr>
            <a:endParaRPr lang="fr-FR" sz="1400" dirty="0">
              <a:solidFill>
                <a:schemeClr val="tx1">
                  <a:lumMod val="75000"/>
                  <a:lumOff val="25000"/>
                </a:schemeClr>
              </a:solidFill>
              <a:latin typeface="Andalus" pitchFamily="18" charset="-78"/>
              <a:ea typeface="Microsoft YaHei" charset="-122"/>
              <a:cs typeface="Andalus" pitchFamily="18" charset="-78"/>
            </a:endParaRPr>
          </a:p>
        </p:txBody>
      </p:sp>
      <p:sp>
        <p:nvSpPr>
          <p:cNvPr id="17" name="Rectangle 16"/>
          <p:cNvSpPr>
            <a:spLocks/>
          </p:cNvSpPr>
          <p:nvPr>
            <p:custDataLst>
              <p:tags r:id="rId3"/>
            </p:custDataLst>
          </p:nvPr>
        </p:nvSpPr>
        <p:spPr bwMode="auto">
          <a:xfrm>
            <a:off x="1763713" y="3292475"/>
            <a:ext cx="7272337" cy="647700"/>
          </a:xfrm>
          <a:prstGeom prst="rect">
            <a:avLst/>
          </a:prstGeom>
          <a:noFill/>
          <a:ln w="12700">
            <a:noFill/>
            <a:miter lim="800000"/>
            <a:headEnd/>
            <a:tailEnd/>
          </a:ln>
        </p:spPr>
        <p:txBody>
          <a:bodyPr lIns="0" tIns="0" rIns="0" bIns="0" anchor="ctr"/>
          <a:lstStyle/>
          <a:p>
            <a:pPr>
              <a:spcBef>
                <a:spcPts val="1811"/>
              </a:spcBef>
              <a:buFont typeface="Times New Roman" pitchFamily="16" charset="0"/>
              <a:buNone/>
              <a:defRPr/>
            </a:pPr>
            <a:r>
              <a:rPr lang="fr-FR" sz="1400" b="1" dirty="0">
                <a:solidFill>
                  <a:schemeClr val="tx1">
                    <a:lumMod val="75000"/>
                    <a:lumOff val="25000"/>
                  </a:schemeClr>
                </a:solidFill>
                <a:latin typeface="Andalus" pitchFamily="18" charset="-78"/>
                <a:ea typeface="Microsoft YaHei" charset="-122"/>
                <a:cs typeface="Andalus" pitchFamily="18" charset="-78"/>
              </a:rPr>
              <a:t>Masque de sous réseaux</a:t>
            </a:r>
            <a:r>
              <a:rPr lang="fr-FR" sz="1400" dirty="0">
                <a:solidFill>
                  <a:schemeClr val="tx1">
                    <a:lumMod val="75000"/>
                    <a:lumOff val="25000"/>
                  </a:schemeClr>
                </a:solidFill>
                <a:latin typeface="Andalus" pitchFamily="18" charset="-78"/>
                <a:ea typeface="Microsoft YaHei" charset="-122"/>
                <a:cs typeface="Andalus" pitchFamily="18" charset="-78"/>
              </a:rPr>
              <a:t>: qui détermine si 2 adresses IP </a:t>
            </a:r>
            <a:r>
              <a:rPr lang="fr-FR" sz="1400" dirty="0" err="1">
                <a:solidFill>
                  <a:schemeClr val="tx1">
                    <a:lumMod val="75000"/>
                    <a:lumOff val="25000"/>
                  </a:schemeClr>
                </a:solidFill>
                <a:latin typeface="Andalus" pitchFamily="18" charset="-78"/>
                <a:ea typeface="Microsoft YaHei" charset="-122"/>
                <a:cs typeface="Andalus" pitchFamily="18" charset="-78"/>
              </a:rPr>
              <a:t>appartienent</a:t>
            </a:r>
            <a:r>
              <a:rPr lang="fr-FR" sz="1400" dirty="0">
                <a:solidFill>
                  <a:schemeClr val="tx1">
                    <a:lumMod val="75000"/>
                    <a:lumOff val="25000"/>
                  </a:schemeClr>
                </a:solidFill>
                <a:latin typeface="Andalus" pitchFamily="18" charset="-78"/>
                <a:ea typeface="Microsoft YaHei" charset="-122"/>
                <a:cs typeface="Andalus" pitchFamily="18" charset="-78"/>
              </a:rPr>
              <a:t> au même réseau</a:t>
            </a:r>
            <a:br>
              <a:rPr lang="fr-FR" sz="1400" dirty="0">
                <a:solidFill>
                  <a:schemeClr val="tx1">
                    <a:lumMod val="75000"/>
                    <a:lumOff val="25000"/>
                  </a:schemeClr>
                </a:solidFill>
                <a:latin typeface="Andalus" pitchFamily="18" charset="-78"/>
                <a:ea typeface="Microsoft YaHei" charset="-122"/>
                <a:cs typeface="Andalus" pitchFamily="18" charset="-78"/>
              </a:rPr>
            </a:br>
            <a:r>
              <a:rPr lang="fr-FR" sz="1400" dirty="0">
                <a:solidFill>
                  <a:schemeClr val="tx1">
                    <a:lumMod val="75000"/>
                    <a:lumOff val="25000"/>
                  </a:schemeClr>
                </a:solidFill>
                <a:latin typeface="Andalus" pitchFamily="18" charset="-78"/>
                <a:ea typeface="Microsoft YaHei" charset="-122"/>
                <a:cs typeface="Andalus" pitchFamily="18" charset="-78"/>
              </a:rPr>
              <a:t>Exemple: 255.255.255.0 </a:t>
            </a:r>
          </a:p>
          <a:p>
            <a:pPr>
              <a:spcBef>
                <a:spcPts val="1811"/>
              </a:spcBef>
              <a:buFont typeface="Times New Roman" pitchFamily="16" charset="0"/>
              <a:buNone/>
              <a:defRPr/>
            </a:pPr>
            <a:r>
              <a:rPr lang="fr-FR" sz="1400" b="1" dirty="0">
                <a:solidFill>
                  <a:schemeClr val="tx1">
                    <a:lumMod val="75000"/>
                    <a:lumOff val="25000"/>
                  </a:schemeClr>
                </a:solidFill>
                <a:latin typeface="Andalus" pitchFamily="18" charset="-78"/>
                <a:ea typeface="Microsoft YaHei" charset="-122"/>
                <a:cs typeface="Andalus" pitchFamily="18" charset="-78"/>
              </a:rPr>
              <a:t>Et une Passerelle par défaut</a:t>
            </a:r>
            <a:r>
              <a:rPr lang="fr-FR" sz="1400" dirty="0">
                <a:solidFill>
                  <a:schemeClr val="tx1">
                    <a:lumMod val="75000"/>
                    <a:lumOff val="25000"/>
                  </a:schemeClr>
                </a:solidFill>
                <a:latin typeface="Andalus" pitchFamily="18" charset="-78"/>
                <a:ea typeface="Microsoft YaHei" charset="-122"/>
                <a:cs typeface="Andalus" pitchFamily="18" charset="-78"/>
              </a:rPr>
              <a:t>: adresse IP de la machine (</a:t>
            </a:r>
            <a:r>
              <a:rPr lang="fr-FR" sz="1400" dirty="0">
                <a:solidFill>
                  <a:srgbClr val="FF0000"/>
                </a:solidFill>
                <a:effectLst>
                  <a:outerShdw blurRad="38100" dist="38100" dir="2700000" algn="tl">
                    <a:srgbClr val="000000">
                      <a:alpha val="43137"/>
                    </a:srgbClr>
                  </a:outerShdw>
                </a:effectLst>
                <a:latin typeface="Andalus" pitchFamily="18" charset="-78"/>
                <a:ea typeface="Microsoft YaHei" charset="-122"/>
                <a:cs typeface="Andalus" pitchFamily="18" charset="-78"/>
              </a:rPr>
              <a:t>dans le même réseau</a:t>
            </a:r>
            <a:r>
              <a:rPr lang="fr-FR" sz="1400" dirty="0">
                <a:solidFill>
                  <a:schemeClr val="tx1">
                    <a:lumMod val="75000"/>
                    <a:lumOff val="25000"/>
                  </a:schemeClr>
                </a:solidFill>
                <a:latin typeface="Andalus" pitchFamily="18" charset="-78"/>
                <a:ea typeface="Microsoft YaHei" charset="-122"/>
                <a:cs typeface="Andalus" pitchFamily="18" charset="-78"/>
              </a:rPr>
              <a:t>) capable de transmettre  les paquets de données sur d’autres réseaux</a:t>
            </a:r>
            <a:br>
              <a:rPr lang="fr-FR" sz="1400" dirty="0">
                <a:solidFill>
                  <a:schemeClr val="tx1">
                    <a:lumMod val="75000"/>
                    <a:lumOff val="25000"/>
                  </a:schemeClr>
                </a:solidFill>
                <a:latin typeface="Andalus" pitchFamily="18" charset="-78"/>
                <a:ea typeface="Microsoft YaHei" charset="-122"/>
                <a:cs typeface="Andalus" pitchFamily="18" charset="-78"/>
              </a:rPr>
            </a:br>
            <a:endParaRPr lang="fr-FR" sz="1400" dirty="0">
              <a:solidFill>
                <a:schemeClr val="tx1">
                  <a:lumMod val="75000"/>
                  <a:lumOff val="25000"/>
                </a:schemeClr>
              </a:solidFill>
              <a:latin typeface="Andalus" pitchFamily="18" charset="-78"/>
              <a:ea typeface="Microsoft YaHei" charset="-122"/>
              <a:cs typeface="Andalus" pitchFamily="18" charset="-78"/>
            </a:endParaRPr>
          </a:p>
        </p:txBody>
      </p:sp>
      <p:grpSp>
        <p:nvGrpSpPr>
          <p:cNvPr id="5" name="Groupe 23"/>
          <p:cNvGrpSpPr>
            <a:grpSpLocks/>
          </p:cNvGrpSpPr>
          <p:nvPr/>
        </p:nvGrpSpPr>
        <p:grpSpPr bwMode="auto">
          <a:xfrm>
            <a:off x="5076825" y="3848100"/>
            <a:ext cx="3887788" cy="1100138"/>
            <a:chOff x="3203848" y="3867894"/>
            <a:chExt cx="4104456" cy="1100658"/>
          </a:xfrm>
        </p:grpSpPr>
        <p:sp>
          <p:nvSpPr>
            <p:cNvPr id="20" name="Nuage 19"/>
            <p:cNvSpPr/>
            <p:nvPr/>
          </p:nvSpPr>
          <p:spPr bwMode="auto">
            <a:xfrm>
              <a:off x="3203848" y="4012425"/>
              <a:ext cx="1727928" cy="956127"/>
            </a:xfrm>
            <a:prstGeom prst="cloud">
              <a:avLst/>
            </a:prstGeom>
            <a:solidFill>
              <a:srgbClr val="92D050"/>
            </a:solidFill>
            <a:ln w="9525" cap="flat" cmpd="sng" algn="ctr">
              <a:solidFill>
                <a:schemeClr val="tx1"/>
              </a:solidFill>
              <a:prstDash val="solid"/>
              <a:round/>
              <a:headEnd type="none" w="med" len="med"/>
              <a:tailEnd type="none" w="med" len="med"/>
            </a:ln>
            <a:effectLst/>
          </p:spPr>
          <p:txBody>
            <a:bodyPr/>
            <a:lstStyle/>
            <a:p>
              <a:pPr defTabSz="914400" eaLnBrk="0">
                <a:lnSpc>
                  <a:spcPct val="100000"/>
                </a:lnSpc>
                <a:buClrTx/>
                <a:buSzTx/>
                <a:buFontTx/>
                <a:buNone/>
                <a:defRPr/>
              </a:pPr>
              <a:endParaRPr lang="fr-FR" sz="2400" dirty="0">
                <a:latin typeface="Arial" charset="0"/>
                <a:ea typeface="ＭＳ Ｐゴシック" pitchFamily="-128" charset="-128"/>
              </a:endParaRPr>
            </a:p>
          </p:txBody>
        </p:sp>
        <p:sp>
          <p:nvSpPr>
            <p:cNvPr id="21" name="Nuage 20"/>
            <p:cNvSpPr/>
            <p:nvPr/>
          </p:nvSpPr>
          <p:spPr bwMode="auto">
            <a:xfrm rot="449441">
              <a:off x="5508310" y="3867894"/>
              <a:ext cx="1727927" cy="956127"/>
            </a:xfrm>
            <a:prstGeom prst="cloud">
              <a:avLst/>
            </a:prstGeom>
            <a:solidFill>
              <a:srgbClr val="FFC000"/>
            </a:solidFill>
            <a:ln w="9525" cap="flat" cmpd="sng" algn="ctr">
              <a:solidFill>
                <a:schemeClr val="tx1"/>
              </a:solidFill>
              <a:prstDash val="solid"/>
              <a:round/>
              <a:headEnd type="none" w="med" len="med"/>
              <a:tailEnd type="none" w="med" len="med"/>
            </a:ln>
            <a:effectLst/>
          </p:spPr>
          <p:txBody>
            <a:bodyPr/>
            <a:lstStyle/>
            <a:p>
              <a:pPr defTabSz="914400" eaLnBrk="0">
                <a:lnSpc>
                  <a:spcPct val="100000"/>
                </a:lnSpc>
                <a:buClrTx/>
                <a:buSzTx/>
                <a:buFontTx/>
                <a:buNone/>
                <a:defRPr/>
              </a:pPr>
              <a:endParaRPr lang="fr-FR" sz="1400" dirty="0">
                <a:latin typeface="Andalus" pitchFamily="18" charset="-78"/>
                <a:ea typeface="ＭＳ Ｐゴシック" pitchFamily="-128" charset="-128"/>
                <a:cs typeface="Andalus" pitchFamily="18" charset="-78"/>
              </a:endParaRPr>
            </a:p>
          </p:txBody>
        </p:sp>
        <p:pic>
          <p:nvPicPr>
            <p:cNvPr id="49164" name="Picture 2" descr="http://img.nauticexpo.fr/images_ne/photo-g/passerelle-articulee-pour-ponton-avec-main-courante-en-aluminium-27154-202973.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643989">
              <a:off x="4421823" y="3871914"/>
              <a:ext cx="1670944" cy="864096"/>
            </a:xfrm>
            <a:prstGeom prst="rect">
              <a:avLst/>
            </a:prstGeom>
            <a:noFill/>
            <a:ln w="9525">
              <a:noFill/>
              <a:miter lim="800000"/>
              <a:headEnd/>
              <a:tailEnd/>
            </a:ln>
          </p:spPr>
        </p:pic>
        <p:sp>
          <p:nvSpPr>
            <p:cNvPr id="22" name="ZoneTexte 21"/>
            <p:cNvSpPr txBox="1"/>
            <p:nvPr/>
          </p:nvSpPr>
          <p:spPr>
            <a:xfrm>
              <a:off x="6084844" y="4155368"/>
              <a:ext cx="1223460" cy="370062"/>
            </a:xfrm>
            <a:prstGeom prst="rect">
              <a:avLst/>
            </a:prstGeom>
            <a:noFill/>
          </p:spPr>
          <p:txBody>
            <a:bodyPr>
              <a:spAutoFit/>
            </a:bodyPr>
            <a:lstStyle/>
            <a:p>
              <a:pPr>
                <a:buFont typeface="Times New Roman" pitchFamily="16" charset="0"/>
                <a:buNone/>
                <a:defRPr/>
              </a:pPr>
              <a:r>
                <a:rPr lang="fr-FR"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 B</a:t>
              </a:r>
            </a:p>
          </p:txBody>
        </p:sp>
        <p:sp>
          <p:nvSpPr>
            <p:cNvPr id="23" name="ZoneTexte 22"/>
            <p:cNvSpPr txBox="1"/>
            <p:nvPr/>
          </p:nvSpPr>
          <p:spPr>
            <a:xfrm>
              <a:off x="3420049" y="4299898"/>
              <a:ext cx="1223460" cy="370063"/>
            </a:xfrm>
            <a:prstGeom prst="rect">
              <a:avLst/>
            </a:prstGeom>
            <a:noFill/>
          </p:spPr>
          <p:txBody>
            <a:bodyPr>
              <a:spAutoFit/>
            </a:bodyPr>
            <a:lstStyle/>
            <a:p>
              <a:pPr>
                <a:buFont typeface="Times New Roman" pitchFamily="16" charset="0"/>
                <a:buNone/>
                <a:defRPr/>
              </a:pPr>
              <a:r>
                <a:rPr lang="fr-FR"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 A</a:t>
              </a:r>
            </a:p>
          </p:txBody>
        </p:sp>
      </p:grpSp>
      <p:sp>
        <p:nvSpPr>
          <p:cNvPr id="25" name="Rectangle 24"/>
          <p:cNvSpPr>
            <a:spLocks/>
          </p:cNvSpPr>
          <p:nvPr>
            <p:custDataLst>
              <p:tags r:id="rId4"/>
            </p:custDataLst>
          </p:nvPr>
        </p:nvSpPr>
        <p:spPr bwMode="auto">
          <a:xfrm>
            <a:off x="1763713" y="3867150"/>
            <a:ext cx="7272337" cy="649288"/>
          </a:xfrm>
          <a:prstGeom prst="rect">
            <a:avLst/>
          </a:prstGeom>
          <a:noFill/>
          <a:ln w="12700">
            <a:noFill/>
            <a:miter lim="800000"/>
            <a:headEnd/>
            <a:tailEnd/>
          </a:ln>
        </p:spPr>
        <p:txBody>
          <a:bodyPr lIns="0" tIns="0" rIns="0" bIns="0" anchor="ctr"/>
          <a:lstStyle/>
          <a:p>
            <a:pPr>
              <a:spcBef>
                <a:spcPts val="1811"/>
              </a:spcBef>
              <a:buFont typeface="Times New Roman" pitchFamily="16" charset="0"/>
              <a:buNone/>
              <a:defRPr/>
            </a:pPr>
            <a:r>
              <a:rPr lang="fr-FR" sz="1400" dirty="0">
                <a:solidFill>
                  <a:schemeClr val="tx1">
                    <a:lumMod val="75000"/>
                    <a:lumOff val="25000"/>
                  </a:schemeClr>
                </a:solidFill>
                <a:latin typeface="Andalus" pitchFamily="18" charset="-78"/>
                <a:ea typeface="Microsoft YaHei" charset="-122"/>
                <a:cs typeface="Andalus" pitchFamily="18" charset="-78"/>
              </a:rPr>
              <a:t>Exemple: 172.168.254.100 </a:t>
            </a:r>
          </a:p>
        </p:txBody>
      </p:sp>
      <p:sp>
        <p:nvSpPr>
          <p:cNvPr id="27" name="Espace réservé du contenu 4"/>
          <p:cNvSpPr txBox="1">
            <a:spLocks/>
          </p:cNvSpPr>
          <p:nvPr/>
        </p:nvSpPr>
        <p:spPr>
          <a:xfrm>
            <a:off x="1908175" y="627063"/>
            <a:ext cx="6767513"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kern="0" dirty="0"/>
              <a:t>Le Fonctionnement de l’IPV4</a:t>
            </a:r>
            <a:endParaRPr lang="fr-FR" i="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fade">
                                      <p:cBhvr>
                                        <p:cTn id="20"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ChangeArrowheads="1"/>
          </p:cNvSpPr>
          <p:nvPr/>
        </p:nvSpPr>
        <p:spPr bwMode="auto">
          <a:xfrm>
            <a:off x="1500188" y="819150"/>
            <a:ext cx="7462837" cy="29622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endParaRPr lang="fr-FR"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1600" dirty="0">
                <a:solidFill>
                  <a:srgbClr val="404040"/>
                </a:solidFill>
                <a:latin typeface="Andalus" pitchFamily="18" charset="-78"/>
              </a:rPr>
              <a:t>     </a:t>
            </a:r>
            <a:r>
              <a:rPr lang="fr-FR" sz="1600" u="sng" dirty="0">
                <a:solidFill>
                  <a:srgbClr val="404040"/>
                </a:solidFill>
                <a:latin typeface="Andalus" pitchFamily="18" charset="-78"/>
              </a:rPr>
              <a:t> </a:t>
            </a:r>
            <a:r>
              <a:rPr lang="fr-FR" sz="1600" u="sng" dirty="0">
                <a:solidFill>
                  <a:srgbClr val="FF3300"/>
                </a:solidFill>
                <a:latin typeface="Andalus" pitchFamily="18" charset="-78"/>
              </a:rPr>
              <a:t>Les règles impératives</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endParaRPr lang="fr-FR" sz="1600" dirty="0">
              <a:solidFill>
                <a:srgbClr val="FF3300"/>
              </a:solidFill>
              <a:latin typeface="Andalus" pitchFamily="18" charset="-78"/>
            </a:endParaRPr>
          </a:p>
          <a:p>
            <a:pPr marL="647700" lvl="2"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1600" dirty="0">
                <a:solidFill>
                  <a:srgbClr val="404040"/>
                </a:solidFill>
                <a:latin typeface="Andalus" pitchFamily="18" charset="-78"/>
              </a:rPr>
              <a:t>Pour  communiquer entre elles deux machines doivent avoir une adresse IP VALIDE</a:t>
            </a:r>
          </a:p>
          <a:p>
            <a:pPr>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endParaRPr lang="fr-FR" sz="1600" dirty="0">
              <a:solidFill>
                <a:srgbClr val="404040"/>
              </a:solidFill>
              <a:latin typeface="Andalus" pitchFamily="18" charset="-78"/>
            </a:endParaRPr>
          </a:p>
          <a:p>
            <a:pPr marL="647700" lvl="2"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1600" dirty="0">
                <a:solidFill>
                  <a:srgbClr val="404040"/>
                </a:solidFill>
                <a:latin typeface="Andalus" pitchFamily="18" charset="-78"/>
              </a:rPr>
              <a:t>2 machines ne peuvent communiquer ensemble directement </a:t>
            </a:r>
            <a:r>
              <a:rPr lang="fr-FR" sz="1600" u="sng" dirty="0">
                <a:solidFill>
                  <a:srgbClr val="404040"/>
                </a:solidFill>
                <a:latin typeface="Andalus" pitchFamily="18" charset="-78"/>
              </a:rPr>
              <a:t>que si elles font parties du même réseau</a:t>
            </a:r>
          </a:p>
          <a:p>
            <a:pPr>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1600" u="sng" dirty="0">
                <a:solidFill>
                  <a:srgbClr val="404040"/>
                </a:solidFill>
                <a:latin typeface="Andalus" pitchFamily="18" charset="-78"/>
              </a:rPr>
              <a:t> </a:t>
            </a:r>
          </a:p>
          <a:p>
            <a:pPr marL="647700" lvl="2"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1600" dirty="0">
                <a:solidFill>
                  <a:srgbClr val="404040"/>
                </a:solidFill>
                <a:latin typeface="Andalus" pitchFamily="18" charset="-78"/>
              </a:rPr>
              <a:t>Si ce n’est pas le cas les machines adressent leur paquets à la passerelle par défaut qui les routera vers d’autres réseaux</a:t>
            </a:r>
          </a:p>
          <a:p>
            <a:pPr>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endParaRPr lang="fr-FR" sz="1600" dirty="0">
              <a:solidFill>
                <a:srgbClr val="404040"/>
              </a:solidFill>
              <a:latin typeface="Andalus" pitchFamily="18" charset="-78"/>
            </a:endParaRPr>
          </a:p>
          <a:p>
            <a:pPr marL="647700" lvl="2" indent="-215900">
              <a:lnSpc>
                <a:spcPct val="100000"/>
              </a:lnSpc>
              <a:buClr>
                <a:srgbClr val="404040"/>
              </a:buClr>
              <a:buSzPct val="111000"/>
              <a:buFont typeface="Times New Roman" pitchFamily="18" charset="0"/>
              <a:buBlip>
                <a:blip r:embed="rId3"/>
              </a:buBlip>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pPr>
            <a:r>
              <a:rPr lang="fr-FR" sz="1600" dirty="0">
                <a:solidFill>
                  <a:srgbClr val="404040"/>
                </a:solidFill>
                <a:latin typeface="Andalus" pitchFamily="18" charset="-78"/>
              </a:rPr>
              <a:t>Une passerelle doit avoir une adresse dans chaque réseau qu’elle relit. </a:t>
            </a:r>
          </a:p>
        </p:txBody>
      </p:sp>
      <p:sp>
        <p:nvSpPr>
          <p:cNvPr id="50179"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2227"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2228"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2229"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2230"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2231"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0185" name="Rectangle 8"/>
          <p:cNvSpPr>
            <a:spLocks noChangeArrowheads="1"/>
          </p:cNvSpPr>
          <p:nvPr/>
        </p:nvSpPr>
        <p:spPr bwMode="auto">
          <a:xfrm>
            <a:off x="1908175" y="627063"/>
            <a:ext cx="6767513"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a:solidFill>
                  <a:srgbClr val="404040"/>
                </a:solidFill>
                <a:latin typeface="Andalus" pitchFamily="18" charset="-78"/>
              </a:rPr>
              <a:t>Le Fonctionnement de l’IPV4</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III du model OSI (IP)</a:t>
            </a:r>
          </a:p>
        </p:txBody>
      </p:sp>
      <p:grpSp>
        <p:nvGrpSpPr>
          <p:cNvPr id="51203" name="Groupe 1"/>
          <p:cNvGrpSpPr>
            <a:grpSpLocks/>
          </p:cNvGrpSpPr>
          <p:nvPr/>
        </p:nvGrpSpPr>
        <p:grpSpPr bwMode="auto">
          <a:xfrm>
            <a:off x="107950" y="214313"/>
            <a:ext cx="1368425" cy="1204912"/>
            <a:chOff x="107504" y="214591"/>
            <a:chExt cx="1368152" cy="1205030"/>
          </a:xfrm>
        </p:grpSpPr>
        <p:grpSp>
          <p:nvGrpSpPr>
            <p:cNvPr id="51292" name="Groupe 11"/>
            <p:cNvGrpSpPr>
              <a:grpSpLocks/>
            </p:cNvGrpSpPr>
            <p:nvPr/>
          </p:nvGrpSpPr>
          <p:grpSpPr bwMode="auto">
            <a:xfrm>
              <a:off x="107504" y="727903"/>
              <a:ext cx="1368152" cy="691718"/>
              <a:chOff x="1212850" y="2545992"/>
              <a:chExt cx="4851400" cy="2376250"/>
            </a:xfrm>
          </p:grpSpPr>
          <p:sp>
            <p:nvSpPr>
              <p:cNvPr id="1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5"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18" name="Rectangle 6"/>
            <p:cNvSpPr>
              <a:spLocks/>
            </p:cNvSpPr>
            <p:nvPr/>
          </p:nvSpPr>
          <p:spPr bwMode="auto">
            <a:xfrm>
              <a:off x="107504" y="449163"/>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9" name="Rectangle 7"/>
            <p:cNvSpPr>
              <a:spLocks/>
            </p:cNvSpPr>
            <p:nvPr/>
          </p:nvSpPr>
          <p:spPr bwMode="auto">
            <a:xfrm>
              <a:off x="107504" y="214591"/>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12" name="Rectangle 11"/>
          <p:cNvSpPr/>
          <p:nvPr/>
        </p:nvSpPr>
        <p:spPr>
          <a:xfrm>
            <a:off x="2051050" y="771525"/>
            <a:ext cx="6481763" cy="865237"/>
          </a:xfrm>
          <a:prstGeom prst="rect">
            <a:avLst/>
          </a:prstGeom>
        </p:spPr>
        <p:txBody>
          <a:bodyPr>
            <a:spAutoFit/>
          </a:bodyPr>
          <a:lstStyle/>
          <a:p>
            <a:pPr>
              <a:buFont typeface="Times New Roman" pitchFamily="16" charset="0"/>
              <a:buNone/>
              <a:defRPr/>
            </a:pPr>
            <a:r>
              <a:rPr lang="fr-FR" dirty="0">
                <a:latin typeface="Andalus" pitchFamily="18" charset="-78"/>
                <a:ea typeface="Microsoft YaHei" charset="-122"/>
                <a:cs typeface="Andalus" pitchFamily="18" charset="-78"/>
              </a:rPr>
              <a:t>Comment déterminer si 3 adresses IP  font parties du même réseau?</a:t>
            </a:r>
          </a:p>
          <a:p>
            <a:pPr>
              <a:buFont typeface="Times New Roman" pitchFamily="16" charset="0"/>
              <a:buNone/>
              <a:defRPr/>
            </a:pPr>
            <a:endParaRPr lang="fr-FR" dirty="0">
              <a:latin typeface="Andalus" pitchFamily="18" charset="-78"/>
              <a:ea typeface="Microsoft YaHei" charset="-122"/>
              <a:cs typeface="Andalus" pitchFamily="18" charset="-78"/>
            </a:endParaRPr>
          </a:p>
          <a:p>
            <a:pPr marL="342900" indent="-342900">
              <a:buFont typeface="+mj-lt"/>
              <a:buAutoNum type="arabicPeriod"/>
              <a:defRPr/>
            </a:pPr>
            <a:r>
              <a:rPr lang="fr-FR" dirty="0">
                <a:latin typeface="Andalus" pitchFamily="18" charset="-78"/>
                <a:ea typeface="Microsoft YaHei" charset="-122"/>
                <a:cs typeface="Andalus" pitchFamily="18" charset="-78"/>
              </a:rPr>
              <a:t>Transformer l’adresse IP machine décimale en  binaire</a:t>
            </a:r>
          </a:p>
        </p:txBody>
      </p:sp>
      <p:grpSp>
        <p:nvGrpSpPr>
          <p:cNvPr id="5" name="Groupe 25"/>
          <p:cNvGrpSpPr>
            <a:grpSpLocks/>
          </p:cNvGrpSpPr>
          <p:nvPr/>
        </p:nvGrpSpPr>
        <p:grpSpPr bwMode="auto">
          <a:xfrm>
            <a:off x="2195513" y="2049463"/>
            <a:ext cx="1871662" cy="377825"/>
            <a:chOff x="2195736" y="1563638"/>
            <a:chExt cx="1872208" cy="378624"/>
          </a:xfrm>
        </p:grpSpPr>
        <p:grpSp>
          <p:nvGrpSpPr>
            <p:cNvPr id="51286" name="Groupe 24"/>
            <p:cNvGrpSpPr>
              <a:grpSpLocks/>
            </p:cNvGrpSpPr>
            <p:nvPr/>
          </p:nvGrpSpPr>
          <p:grpSpPr bwMode="auto">
            <a:xfrm>
              <a:off x="2195736" y="1563638"/>
              <a:ext cx="1872208" cy="378624"/>
              <a:chOff x="2195736" y="2490450"/>
              <a:chExt cx="1872208" cy="378624"/>
            </a:xfrm>
          </p:grpSpPr>
          <p:sp>
            <p:nvSpPr>
              <p:cNvPr id="51288" name="ZoneTexte 22"/>
              <p:cNvSpPr txBox="1">
                <a:spLocks noChangeArrowheads="1"/>
              </p:cNvSpPr>
              <p:nvPr/>
            </p:nvSpPr>
            <p:spPr bwMode="auto">
              <a:xfrm>
                <a:off x="2195736" y="2499742"/>
                <a:ext cx="1872208"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        .      .       .</a:t>
                </a:r>
              </a:p>
            </p:txBody>
          </p:sp>
          <p:sp>
            <p:nvSpPr>
              <p:cNvPr id="51289" name="ZoneTexte 19"/>
              <p:cNvSpPr txBox="1">
                <a:spLocks noChangeArrowheads="1"/>
              </p:cNvSpPr>
              <p:nvPr/>
            </p:nvSpPr>
            <p:spPr bwMode="auto">
              <a:xfrm>
                <a:off x="2697349" y="2490450"/>
                <a:ext cx="650515"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16</a:t>
                </a:r>
              </a:p>
            </p:txBody>
          </p:sp>
          <p:sp>
            <p:nvSpPr>
              <p:cNvPr id="51290" name="ZoneTexte 20"/>
              <p:cNvSpPr txBox="1">
                <a:spLocks noChangeArrowheads="1"/>
              </p:cNvSpPr>
              <p:nvPr/>
            </p:nvSpPr>
            <p:spPr bwMode="auto">
              <a:xfrm>
                <a:off x="3562531" y="2490450"/>
                <a:ext cx="36139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a:t>
                </a:r>
              </a:p>
            </p:txBody>
          </p:sp>
          <p:sp>
            <p:nvSpPr>
              <p:cNvPr id="51291" name="ZoneTexte 21"/>
              <p:cNvSpPr txBox="1">
                <a:spLocks noChangeArrowheads="1"/>
              </p:cNvSpPr>
              <p:nvPr/>
            </p:nvSpPr>
            <p:spPr bwMode="auto">
              <a:xfrm>
                <a:off x="3203848" y="2490450"/>
                <a:ext cx="43367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3</a:t>
                </a:r>
              </a:p>
            </p:txBody>
          </p:sp>
        </p:grpSp>
        <p:sp>
          <p:nvSpPr>
            <p:cNvPr id="51287" name="ZoneTexte 16"/>
            <p:cNvSpPr txBox="1">
              <a:spLocks noChangeArrowheads="1"/>
            </p:cNvSpPr>
            <p:nvPr/>
          </p:nvSpPr>
          <p:spPr bwMode="auto">
            <a:xfrm>
              <a:off x="2195736" y="1563638"/>
              <a:ext cx="578236"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172</a:t>
              </a:r>
            </a:p>
          </p:txBody>
        </p:sp>
      </p:grpSp>
      <p:grpSp>
        <p:nvGrpSpPr>
          <p:cNvPr id="7" name="Groupe 26"/>
          <p:cNvGrpSpPr>
            <a:grpSpLocks/>
          </p:cNvGrpSpPr>
          <p:nvPr/>
        </p:nvGrpSpPr>
        <p:grpSpPr bwMode="auto">
          <a:xfrm>
            <a:off x="4572000" y="2049463"/>
            <a:ext cx="1871663" cy="377825"/>
            <a:chOff x="2195736" y="1563638"/>
            <a:chExt cx="1872208" cy="378624"/>
          </a:xfrm>
        </p:grpSpPr>
        <p:grpSp>
          <p:nvGrpSpPr>
            <p:cNvPr id="51280" name="Groupe 24"/>
            <p:cNvGrpSpPr>
              <a:grpSpLocks/>
            </p:cNvGrpSpPr>
            <p:nvPr/>
          </p:nvGrpSpPr>
          <p:grpSpPr bwMode="auto">
            <a:xfrm>
              <a:off x="2195736" y="1563638"/>
              <a:ext cx="1872208" cy="378624"/>
              <a:chOff x="2195736" y="2490450"/>
              <a:chExt cx="1872208" cy="378624"/>
            </a:xfrm>
          </p:grpSpPr>
          <p:sp>
            <p:nvSpPr>
              <p:cNvPr id="51282" name="ZoneTexte 29"/>
              <p:cNvSpPr txBox="1">
                <a:spLocks noChangeArrowheads="1"/>
              </p:cNvSpPr>
              <p:nvPr/>
            </p:nvSpPr>
            <p:spPr bwMode="auto">
              <a:xfrm>
                <a:off x="2195736" y="2499742"/>
                <a:ext cx="1872208"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        .      .       .</a:t>
                </a:r>
              </a:p>
            </p:txBody>
          </p:sp>
          <p:sp>
            <p:nvSpPr>
              <p:cNvPr id="51283" name="ZoneTexte 30"/>
              <p:cNvSpPr txBox="1">
                <a:spLocks noChangeArrowheads="1"/>
              </p:cNvSpPr>
              <p:nvPr/>
            </p:nvSpPr>
            <p:spPr bwMode="auto">
              <a:xfrm>
                <a:off x="2697349" y="2490450"/>
                <a:ext cx="650515"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16</a:t>
                </a:r>
              </a:p>
            </p:txBody>
          </p:sp>
          <p:sp>
            <p:nvSpPr>
              <p:cNvPr id="51284" name="ZoneTexte 31"/>
              <p:cNvSpPr txBox="1">
                <a:spLocks noChangeArrowheads="1"/>
              </p:cNvSpPr>
              <p:nvPr/>
            </p:nvSpPr>
            <p:spPr bwMode="auto">
              <a:xfrm>
                <a:off x="3562531" y="2490450"/>
                <a:ext cx="505413"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27</a:t>
                </a:r>
              </a:p>
            </p:txBody>
          </p:sp>
          <p:sp>
            <p:nvSpPr>
              <p:cNvPr id="51285" name="ZoneTexte 32"/>
              <p:cNvSpPr txBox="1">
                <a:spLocks noChangeArrowheads="1"/>
              </p:cNvSpPr>
              <p:nvPr/>
            </p:nvSpPr>
            <p:spPr bwMode="auto">
              <a:xfrm>
                <a:off x="3203848" y="2490450"/>
                <a:ext cx="43367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3</a:t>
                </a:r>
              </a:p>
            </p:txBody>
          </p:sp>
        </p:grpSp>
        <p:sp>
          <p:nvSpPr>
            <p:cNvPr id="51281" name="ZoneTexte 28"/>
            <p:cNvSpPr txBox="1">
              <a:spLocks noChangeArrowheads="1"/>
            </p:cNvSpPr>
            <p:nvPr/>
          </p:nvSpPr>
          <p:spPr bwMode="auto">
            <a:xfrm>
              <a:off x="2195736" y="1563638"/>
              <a:ext cx="578236"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172</a:t>
              </a:r>
            </a:p>
          </p:txBody>
        </p:sp>
      </p:grpSp>
      <p:grpSp>
        <p:nvGrpSpPr>
          <p:cNvPr id="9" name="Groupe 33"/>
          <p:cNvGrpSpPr>
            <a:grpSpLocks/>
          </p:cNvGrpSpPr>
          <p:nvPr/>
        </p:nvGrpSpPr>
        <p:grpSpPr bwMode="auto">
          <a:xfrm>
            <a:off x="6875463" y="2049463"/>
            <a:ext cx="1873250" cy="377825"/>
            <a:chOff x="2195736" y="1563638"/>
            <a:chExt cx="1872208" cy="378624"/>
          </a:xfrm>
        </p:grpSpPr>
        <p:grpSp>
          <p:nvGrpSpPr>
            <p:cNvPr id="51274" name="Groupe 24"/>
            <p:cNvGrpSpPr>
              <a:grpSpLocks/>
            </p:cNvGrpSpPr>
            <p:nvPr/>
          </p:nvGrpSpPr>
          <p:grpSpPr bwMode="auto">
            <a:xfrm>
              <a:off x="2195736" y="1563638"/>
              <a:ext cx="1872208" cy="378624"/>
              <a:chOff x="2195736" y="2490450"/>
              <a:chExt cx="1872208" cy="378624"/>
            </a:xfrm>
          </p:grpSpPr>
          <p:sp>
            <p:nvSpPr>
              <p:cNvPr id="51276" name="ZoneTexte 36"/>
              <p:cNvSpPr txBox="1">
                <a:spLocks noChangeArrowheads="1"/>
              </p:cNvSpPr>
              <p:nvPr/>
            </p:nvSpPr>
            <p:spPr bwMode="auto">
              <a:xfrm>
                <a:off x="2195736" y="2499742"/>
                <a:ext cx="1872208"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        .      .       .</a:t>
                </a:r>
              </a:p>
            </p:txBody>
          </p:sp>
          <p:sp>
            <p:nvSpPr>
              <p:cNvPr id="51277" name="ZoneTexte 37"/>
              <p:cNvSpPr txBox="1">
                <a:spLocks noChangeArrowheads="1"/>
              </p:cNvSpPr>
              <p:nvPr/>
            </p:nvSpPr>
            <p:spPr bwMode="auto">
              <a:xfrm>
                <a:off x="2697349" y="2490450"/>
                <a:ext cx="650515"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16</a:t>
                </a:r>
              </a:p>
            </p:txBody>
          </p:sp>
          <p:sp>
            <p:nvSpPr>
              <p:cNvPr id="51278" name="ZoneTexte 38"/>
              <p:cNvSpPr txBox="1">
                <a:spLocks noChangeArrowheads="1"/>
              </p:cNvSpPr>
              <p:nvPr/>
            </p:nvSpPr>
            <p:spPr bwMode="auto">
              <a:xfrm>
                <a:off x="3562531" y="2490450"/>
                <a:ext cx="505413"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15</a:t>
                </a:r>
              </a:p>
            </p:txBody>
          </p:sp>
          <p:sp>
            <p:nvSpPr>
              <p:cNvPr id="51279" name="ZoneTexte 39"/>
              <p:cNvSpPr txBox="1">
                <a:spLocks noChangeArrowheads="1"/>
              </p:cNvSpPr>
              <p:nvPr/>
            </p:nvSpPr>
            <p:spPr bwMode="auto">
              <a:xfrm>
                <a:off x="3203848" y="2490450"/>
                <a:ext cx="43367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4</a:t>
                </a:r>
              </a:p>
            </p:txBody>
          </p:sp>
        </p:grpSp>
        <p:sp>
          <p:nvSpPr>
            <p:cNvPr id="51275" name="ZoneTexte 35"/>
            <p:cNvSpPr txBox="1">
              <a:spLocks noChangeArrowheads="1"/>
            </p:cNvSpPr>
            <p:nvPr/>
          </p:nvSpPr>
          <p:spPr bwMode="auto">
            <a:xfrm>
              <a:off x="2195736" y="1563638"/>
              <a:ext cx="578236"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172</a:t>
              </a:r>
            </a:p>
          </p:txBody>
        </p:sp>
      </p:grpSp>
      <p:graphicFrame>
        <p:nvGraphicFramePr>
          <p:cNvPr id="41" name="Tableau 40"/>
          <p:cNvGraphicFramePr>
            <a:graphicFrameLocks noGrp="1"/>
          </p:cNvGraphicFramePr>
          <p:nvPr/>
        </p:nvGraphicFramePr>
        <p:xfrm>
          <a:off x="3708400" y="2787650"/>
          <a:ext cx="5112567" cy="1854200"/>
        </p:xfrm>
        <a:graphic>
          <a:graphicData uri="http://schemas.openxmlformats.org/drawingml/2006/table">
            <a:tbl>
              <a:tblPr firstRow="1" bandRow="1">
                <a:tableStyleId>{93296810-A885-4BE3-A3E7-6D5BEEA58F35}</a:tableStyleId>
              </a:tblPr>
              <a:tblGrid>
                <a:gridCol w="568063">
                  <a:extLst>
                    <a:ext uri="{9D8B030D-6E8A-4147-A177-3AD203B41FA5}">
                      <a16:colId xmlns:a16="http://schemas.microsoft.com/office/drawing/2014/main" val="20000"/>
                    </a:ext>
                  </a:extLst>
                </a:gridCol>
                <a:gridCol w="568063">
                  <a:extLst>
                    <a:ext uri="{9D8B030D-6E8A-4147-A177-3AD203B41FA5}">
                      <a16:colId xmlns:a16="http://schemas.microsoft.com/office/drawing/2014/main" val="20001"/>
                    </a:ext>
                  </a:extLst>
                </a:gridCol>
                <a:gridCol w="568063">
                  <a:extLst>
                    <a:ext uri="{9D8B030D-6E8A-4147-A177-3AD203B41FA5}">
                      <a16:colId xmlns:a16="http://schemas.microsoft.com/office/drawing/2014/main" val="20002"/>
                    </a:ext>
                  </a:extLst>
                </a:gridCol>
                <a:gridCol w="568063">
                  <a:extLst>
                    <a:ext uri="{9D8B030D-6E8A-4147-A177-3AD203B41FA5}">
                      <a16:colId xmlns:a16="http://schemas.microsoft.com/office/drawing/2014/main" val="20003"/>
                    </a:ext>
                  </a:extLst>
                </a:gridCol>
                <a:gridCol w="568063">
                  <a:extLst>
                    <a:ext uri="{9D8B030D-6E8A-4147-A177-3AD203B41FA5}">
                      <a16:colId xmlns:a16="http://schemas.microsoft.com/office/drawing/2014/main" val="20004"/>
                    </a:ext>
                  </a:extLst>
                </a:gridCol>
                <a:gridCol w="568063">
                  <a:extLst>
                    <a:ext uri="{9D8B030D-6E8A-4147-A177-3AD203B41FA5}">
                      <a16:colId xmlns:a16="http://schemas.microsoft.com/office/drawing/2014/main" val="20005"/>
                    </a:ext>
                  </a:extLst>
                </a:gridCol>
                <a:gridCol w="568063">
                  <a:extLst>
                    <a:ext uri="{9D8B030D-6E8A-4147-A177-3AD203B41FA5}">
                      <a16:colId xmlns:a16="http://schemas.microsoft.com/office/drawing/2014/main" val="20006"/>
                    </a:ext>
                  </a:extLst>
                </a:gridCol>
                <a:gridCol w="568063">
                  <a:extLst>
                    <a:ext uri="{9D8B030D-6E8A-4147-A177-3AD203B41FA5}">
                      <a16:colId xmlns:a16="http://schemas.microsoft.com/office/drawing/2014/main" val="20007"/>
                    </a:ext>
                  </a:extLst>
                </a:gridCol>
                <a:gridCol w="568063">
                  <a:extLst>
                    <a:ext uri="{9D8B030D-6E8A-4147-A177-3AD203B41FA5}">
                      <a16:colId xmlns:a16="http://schemas.microsoft.com/office/drawing/2014/main" val="20008"/>
                    </a:ext>
                  </a:extLst>
                </a:gridCol>
              </a:tblGrid>
              <a:tr h="370840">
                <a:tc>
                  <a:txBody>
                    <a:bodyPr/>
                    <a:lstStyle/>
                    <a:p>
                      <a:pPr algn="ctr"/>
                      <a:endParaRPr lang="fr-FR" dirty="0">
                        <a:solidFill>
                          <a:srgbClr val="000000"/>
                        </a:solidFill>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128</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64</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32</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16</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8</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4</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2</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1</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extLst>
                  <a:ext uri="{0D108BD9-81ED-4DB2-BD59-A6C34878D82A}">
                    <a16:rowId xmlns:a16="http://schemas.microsoft.com/office/drawing/2014/main" val="10000"/>
                  </a:ext>
                </a:extLst>
              </a:tr>
              <a:tr h="370840">
                <a:tc>
                  <a:txBody>
                    <a:bodyPr/>
                    <a:lstStyle/>
                    <a:p>
                      <a:pPr algn="ctr"/>
                      <a:endParaRPr lang="fr-FR" dirty="0">
                        <a:latin typeface="Andalus" pitchFamily="18" charset="-78"/>
                        <a:cs typeface="Andalus" pitchFamily="18" charset="-78"/>
                      </a:endParaRPr>
                    </a:p>
                  </a:txBody>
                  <a:tcPr anchor="ctr"/>
                </a:tc>
                <a:tc>
                  <a:txBody>
                    <a:bodyPr/>
                    <a:lstStyle/>
                    <a:p>
                      <a:pPr algn="ctr"/>
                      <a:r>
                        <a:rPr lang="fr-FR" b="1" dirty="0">
                          <a:solidFill>
                            <a:srgbClr val="FF0000"/>
                          </a:solidFill>
                          <a:latin typeface="Andalus" pitchFamily="18" charset="-78"/>
                          <a:cs typeface="Andalus" pitchFamily="18" charset="-78"/>
                        </a:rPr>
                        <a:t>1</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b="1" dirty="0">
                          <a:solidFill>
                            <a:srgbClr val="00B050"/>
                          </a:solidFill>
                          <a:latin typeface="Andalus" pitchFamily="18" charset="-78"/>
                          <a:cs typeface="Andalus" pitchFamily="18" charset="-78"/>
                        </a:rPr>
                        <a:t>1</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b="1" dirty="0">
                          <a:solidFill>
                            <a:srgbClr val="FFC000"/>
                          </a:solidFill>
                          <a:latin typeface="Andalus" pitchFamily="18" charset="-78"/>
                          <a:cs typeface="Andalus" pitchFamily="18" charset="-78"/>
                        </a:rPr>
                        <a:t>1</a:t>
                      </a:r>
                    </a:p>
                  </a:txBody>
                  <a:tcPr anchor="ctr"/>
                </a:tc>
                <a:tc>
                  <a:txBody>
                    <a:bodyPr/>
                    <a:lstStyle/>
                    <a:p>
                      <a:pPr algn="ctr"/>
                      <a:r>
                        <a:rPr lang="fr-FR" b="1" dirty="0">
                          <a:solidFill>
                            <a:srgbClr val="7030A0"/>
                          </a:solidFill>
                          <a:latin typeface="Andalus" pitchFamily="18" charset="-78"/>
                          <a:cs typeface="Andalus" pitchFamily="18" charset="-78"/>
                        </a:rPr>
                        <a:t>1</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extLst>
                  <a:ext uri="{0D108BD9-81ED-4DB2-BD59-A6C34878D82A}">
                    <a16:rowId xmlns:a16="http://schemas.microsoft.com/office/drawing/2014/main" val="10001"/>
                  </a:ext>
                </a:extLst>
              </a:tr>
              <a:tr h="370840">
                <a:tc>
                  <a:txBody>
                    <a:bodyPr/>
                    <a:lstStyle/>
                    <a:p>
                      <a:pPr algn="ctr"/>
                      <a:endParaRPr lang="fr-FR" dirty="0">
                        <a:latin typeface="Andalus" pitchFamily="18" charset="-78"/>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b="1" kern="1200" dirty="0">
                          <a:solidFill>
                            <a:srgbClr val="C00000"/>
                          </a:solidFill>
                          <a:latin typeface="Andalus" pitchFamily="18" charset="-78"/>
                          <a:cs typeface="Andalus" pitchFamily="18" charset="-78"/>
                        </a:rPr>
                        <a:t>1</a:t>
                      </a:r>
                      <a:endParaRPr lang="fr-FR" sz="1500" b="1" kern="1200" dirty="0">
                        <a:solidFill>
                          <a:srgbClr val="C00000"/>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extLst>
                  <a:ext uri="{0D108BD9-81ED-4DB2-BD59-A6C34878D82A}">
                    <a16:rowId xmlns:a16="http://schemas.microsoft.com/office/drawing/2014/main" val="10002"/>
                  </a:ext>
                </a:extLst>
              </a:tr>
              <a:tr h="370840">
                <a:tc>
                  <a:txBody>
                    <a:bodyPr/>
                    <a:lstStyle/>
                    <a:p>
                      <a:pPr marL="0" algn="ctr" defTabSz="779252" rtl="0" eaLnBrk="1" latinLnBrk="0" hangingPunct="1"/>
                      <a:endParaRPr lang="fr-FR" sz="1500" kern="1200" dirty="0">
                        <a:solidFill>
                          <a:schemeClr val="dk1"/>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kern="1200" dirty="0">
                          <a:solidFill>
                            <a:schemeClr val="tx1">
                              <a:lumMod val="65000"/>
                              <a:lumOff val="35000"/>
                            </a:schemeClr>
                          </a:solidFill>
                          <a:latin typeface="Andalus" pitchFamily="18" charset="-78"/>
                          <a:cs typeface="Andalus" pitchFamily="18" charset="-78"/>
                        </a:rPr>
                        <a:t>0</a:t>
                      </a:r>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b="1" kern="1200" dirty="0">
                          <a:latin typeface="Andalus" pitchFamily="18" charset="-78"/>
                          <a:cs typeface="Andalus" pitchFamily="18" charset="-78"/>
                        </a:rPr>
                        <a:t>1</a:t>
                      </a:r>
                      <a:endParaRPr lang="fr-FR" sz="1500" b="1" kern="1200" dirty="0">
                        <a:solidFill>
                          <a:schemeClr val="dk1"/>
                        </a:solidFill>
                        <a:latin typeface="Andalus" pitchFamily="18" charset="-78"/>
                        <a:ea typeface="+mn-ea"/>
                        <a:cs typeface="Andalus" pitchFamily="18" charset="-78"/>
                      </a:endParaRPr>
                    </a:p>
                  </a:txBody>
                  <a:tcPr anchor="ctr"/>
                </a:tc>
                <a:tc>
                  <a:txBody>
                    <a:bodyPr/>
                    <a:lstStyle/>
                    <a:p>
                      <a:pPr marL="0" algn="ctr" defTabSz="779252" rtl="0" eaLnBrk="1" latinLnBrk="0" hangingPunct="1"/>
                      <a:r>
                        <a:rPr lang="fr-FR" sz="1500" b="1" kern="1200" dirty="0">
                          <a:latin typeface="Andalus" pitchFamily="18" charset="-78"/>
                          <a:cs typeface="Andalus" pitchFamily="18" charset="-78"/>
                        </a:rPr>
                        <a:t>1</a:t>
                      </a:r>
                      <a:endParaRPr lang="fr-FR" sz="1500" b="1" kern="1200" dirty="0">
                        <a:solidFill>
                          <a:schemeClr val="dk1"/>
                        </a:solidFill>
                        <a:latin typeface="Andalus" pitchFamily="18" charset="-78"/>
                        <a:ea typeface="+mn-ea"/>
                        <a:cs typeface="Andalus" pitchFamily="18" charset="-78"/>
                      </a:endParaRPr>
                    </a:p>
                  </a:txBody>
                  <a:tcPr anchor="ctr"/>
                </a:tc>
                <a:extLst>
                  <a:ext uri="{0D108BD9-81ED-4DB2-BD59-A6C34878D82A}">
                    <a16:rowId xmlns:a16="http://schemas.microsoft.com/office/drawing/2014/main" val="10003"/>
                  </a:ext>
                </a:extLst>
              </a:tr>
              <a:tr h="370840">
                <a:tc>
                  <a:txBody>
                    <a:bodyPr/>
                    <a:lstStyle/>
                    <a:p>
                      <a:pPr marL="0" algn="ctr" defTabSz="779252" rtl="0" eaLnBrk="1" latinLnBrk="0" hangingPunct="1"/>
                      <a:endParaRPr lang="fr-FR" sz="1500" kern="1200" dirty="0">
                        <a:solidFill>
                          <a:schemeClr val="dk1"/>
                        </a:solidFill>
                        <a:latin typeface="Andalus" pitchFamily="18" charset="-78"/>
                        <a:ea typeface="+mn-ea"/>
                        <a:cs typeface="Andalus" pitchFamily="18" charset="-78"/>
                      </a:endParaRP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dirty="0">
                          <a:solidFill>
                            <a:schemeClr val="tx1">
                              <a:lumMod val="65000"/>
                              <a:lumOff val="35000"/>
                            </a:schemeClr>
                          </a:solidFill>
                          <a:latin typeface="Andalus" pitchFamily="18" charset="-78"/>
                          <a:cs typeface="Andalus" pitchFamily="18" charset="-78"/>
                        </a:rPr>
                        <a:t>0</a:t>
                      </a:r>
                    </a:p>
                  </a:txBody>
                  <a:tcPr anchor="ctr"/>
                </a:tc>
                <a:tc>
                  <a:txBody>
                    <a:bodyPr/>
                    <a:lstStyle/>
                    <a:p>
                      <a:pPr algn="ctr"/>
                      <a:r>
                        <a:rPr lang="fr-FR" b="1" dirty="0">
                          <a:latin typeface="Andalus" pitchFamily="18" charset="-78"/>
                          <a:cs typeface="Andalus" pitchFamily="18" charset="-78"/>
                        </a:rPr>
                        <a:t>1</a:t>
                      </a:r>
                    </a:p>
                  </a:txBody>
                  <a:tcPr anchor="ctr"/>
                </a:tc>
                <a:extLst>
                  <a:ext uri="{0D108BD9-81ED-4DB2-BD59-A6C34878D82A}">
                    <a16:rowId xmlns:a16="http://schemas.microsoft.com/office/drawing/2014/main" val="10004"/>
                  </a:ext>
                </a:extLst>
              </a:tr>
            </a:tbl>
          </a:graphicData>
        </a:graphic>
      </p:graphicFrame>
      <p:sp>
        <p:nvSpPr>
          <p:cNvPr id="42" name="ZoneTexte 41"/>
          <p:cNvSpPr txBox="1">
            <a:spLocks noChangeArrowheads="1"/>
          </p:cNvSpPr>
          <p:nvPr/>
        </p:nvSpPr>
        <p:spPr bwMode="auto">
          <a:xfrm>
            <a:off x="2268538" y="3219450"/>
            <a:ext cx="1943100" cy="307975"/>
          </a:xfrm>
          <a:prstGeom prst="rect">
            <a:avLst/>
          </a:prstGeom>
          <a:noFill/>
          <a:ln w="9525">
            <a:noFill/>
            <a:miter lim="800000"/>
            <a:headEnd/>
            <a:tailEnd/>
          </a:ln>
        </p:spPr>
        <p:txBody>
          <a:bodyPr>
            <a:spAutoFit/>
          </a:bodyPr>
          <a:lstStyle/>
          <a:p>
            <a:r>
              <a:rPr lang="fr-FR" sz="1400">
                <a:solidFill>
                  <a:srgbClr val="FF0000"/>
                </a:solidFill>
                <a:latin typeface="Andalus" pitchFamily="18" charset="-78"/>
                <a:cs typeface="Andalus" pitchFamily="18" charset="-78"/>
              </a:rPr>
              <a:t>128</a:t>
            </a:r>
            <a:r>
              <a:rPr lang="fr-FR" sz="1400">
                <a:latin typeface="Andalus" pitchFamily="18" charset="-78"/>
                <a:cs typeface="Andalus" pitchFamily="18" charset="-78"/>
              </a:rPr>
              <a:t> + </a:t>
            </a:r>
            <a:r>
              <a:rPr lang="fr-FR" sz="1400">
                <a:solidFill>
                  <a:srgbClr val="00B050"/>
                </a:solidFill>
                <a:latin typeface="Andalus" pitchFamily="18" charset="-78"/>
                <a:cs typeface="Andalus" pitchFamily="18" charset="-78"/>
              </a:rPr>
              <a:t>32</a:t>
            </a:r>
            <a:r>
              <a:rPr lang="fr-FR" sz="1400">
                <a:latin typeface="Andalus" pitchFamily="18" charset="-78"/>
                <a:cs typeface="Andalus" pitchFamily="18" charset="-78"/>
              </a:rPr>
              <a:t> + </a:t>
            </a:r>
            <a:r>
              <a:rPr lang="fr-FR" sz="1400">
                <a:solidFill>
                  <a:srgbClr val="FFC000"/>
                </a:solidFill>
                <a:latin typeface="Andalus" pitchFamily="18" charset="-78"/>
                <a:cs typeface="Andalus" pitchFamily="18" charset="-78"/>
              </a:rPr>
              <a:t>8</a:t>
            </a:r>
            <a:r>
              <a:rPr lang="fr-FR" sz="1400">
                <a:latin typeface="Andalus" pitchFamily="18" charset="-78"/>
                <a:cs typeface="Andalus" pitchFamily="18" charset="-78"/>
              </a:rPr>
              <a:t> + </a:t>
            </a:r>
            <a:r>
              <a:rPr lang="fr-FR" sz="1400">
                <a:solidFill>
                  <a:srgbClr val="7030A0"/>
                </a:solidFill>
                <a:latin typeface="Andalus" pitchFamily="18" charset="-78"/>
                <a:cs typeface="Andalus" pitchFamily="18" charset="-78"/>
              </a:rPr>
              <a:t>4</a:t>
            </a:r>
            <a:r>
              <a:rPr lang="fr-FR" sz="1400">
                <a:latin typeface="Andalus" pitchFamily="18" charset="-78"/>
                <a:cs typeface="Andalus" pitchFamily="18" charset="-78"/>
              </a:rPr>
              <a:t> =   172</a:t>
            </a:r>
            <a:endParaRPr lang="fr-FR" sz="1400">
              <a:solidFill>
                <a:srgbClr val="7030A0"/>
              </a:solidFill>
              <a:latin typeface="Andalus" pitchFamily="18" charset="-78"/>
              <a:cs typeface="Andalus" pitchFamily="18" charset="-78"/>
            </a:endParaRPr>
          </a:p>
        </p:txBody>
      </p:sp>
      <p:sp>
        <p:nvSpPr>
          <p:cNvPr id="43" name="ZoneTexte 42"/>
          <p:cNvSpPr txBox="1">
            <a:spLocks noChangeArrowheads="1"/>
          </p:cNvSpPr>
          <p:nvPr/>
        </p:nvSpPr>
        <p:spPr bwMode="auto">
          <a:xfrm flipH="1">
            <a:off x="3276600" y="3560763"/>
            <a:ext cx="1079500" cy="306387"/>
          </a:xfrm>
          <a:prstGeom prst="rect">
            <a:avLst/>
          </a:prstGeom>
          <a:noFill/>
          <a:ln w="9525">
            <a:noFill/>
            <a:miter lim="800000"/>
            <a:headEnd/>
            <a:tailEnd/>
          </a:ln>
        </p:spPr>
        <p:txBody>
          <a:bodyPr>
            <a:spAutoFit/>
          </a:bodyPr>
          <a:lstStyle/>
          <a:p>
            <a:r>
              <a:rPr lang="fr-FR" sz="1400">
                <a:solidFill>
                  <a:srgbClr val="C00000"/>
                </a:solidFill>
                <a:latin typeface="Andalus" pitchFamily="18" charset="-78"/>
                <a:cs typeface="Andalus" pitchFamily="18" charset="-78"/>
              </a:rPr>
              <a:t>16 </a:t>
            </a:r>
            <a:r>
              <a:rPr lang="fr-FR" sz="1400">
                <a:latin typeface="Andalus" pitchFamily="18" charset="-78"/>
                <a:cs typeface="Andalus" pitchFamily="18" charset="-78"/>
              </a:rPr>
              <a:t>=    16</a:t>
            </a:r>
            <a:endParaRPr lang="fr-FR" sz="1400">
              <a:solidFill>
                <a:srgbClr val="C00000"/>
              </a:solidFill>
              <a:latin typeface="Andalus" pitchFamily="18" charset="-78"/>
              <a:cs typeface="Andalus" pitchFamily="18" charset="-78"/>
            </a:endParaRPr>
          </a:p>
        </p:txBody>
      </p:sp>
      <p:sp>
        <p:nvSpPr>
          <p:cNvPr id="44" name="ZoneTexte 43"/>
          <p:cNvSpPr txBox="1">
            <a:spLocks noChangeArrowheads="1"/>
          </p:cNvSpPr>
          <p:nvPr/>
        </p:nvSpPr>
        <p:spPr bwMode="auto">
          <a:xfrm>
            <a:off x="3132138" y="3919538"/>
            <a:ext cx="1223962"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2 + 1 = </a:t>
            </a:r>
            <a:r>
              <a:rPr lang="fr-FR" sz="1400">
                <a:solidFill>
                  <a:srgbClr val="000000"/>
                </a:solidFill>
                <a:latin typeface="Andalus" pitchFamily="18" charset="-78"/>
                <a:cs typeface="Andalus" pitchFamily="18" charset="-78"/>
              </a:rPr>
              <a:t>    3</a:t>
            </a:r>
          </a:p>
        </p:txBody>
      </p:sp>
      <p:sp>
        <p:nvSpPr>
          <p:cNvPr id="45" name="ZoneTexte 44"/>
          <p:cNvSpPr txBox="1">
            <a:spLocks noChangeArrowheads="1"/>
          </p:cNvSpPr>
          <p:nvPr/>
        </p:nvSpPr>
        <p:spPr bwMode="auto">
          <a:xfrm>
            <a:off x="3348038" y="4300538"/>
            <a:ext cx="1223962"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 1 =    </a:t>
            </a:r>
            <a:r>
              <a:rPr lang="fr-FR" sz="1400">
                <a:solidFill>
                  <a:srgbClr val="000000"/>
                </a:solidFill>
                <a:latin typeface="Andalus" pitchFamily="18" charset="-78"/>
                <a:cs typeface="Andalus" pitchFamily="18" charset="-78"/>
              </a:rPr>
              <a:t>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left)">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right)">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right)">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right)">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2" grpId="0"/>
      <p:bldP spid="43" grpId="0"/>
      <p:bldP spid="44" grpId="0"/>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III du model OSI (IP)</a:t>
            </a:r>
          </a:p>
        </p:txBody>
      </p:sp>
      <p:grpSp>
        <p:nvGrpSpPr>
          <p:cNvPr id="52227" name="Groupe 1"/>
          <p:cNvGrpSpPr>
            <a:grpSpLocks/>
          </p:cNvGrpSpPr>
          <p:nvPr/>
        </p:nvGrpSpPr>
        <p:grpSpPr bwMode="auto">
          <a:xfrm>
            <a:off x="107950" y="214313"/>
            <a:ext cx="1368425" cy="1204912"/>
            <a:chOff x="107504" y="214591"/>
            <a:chExt cx="1368152" cy="1205030"/>
          </a:xfrm>
        </p:grpSpPr>
        <p:grpSp>
          <p:nvGrpSpPr>
            <p:cNvPr id="52328" name="Groupe 11"/>
            <p:cNvGrpSpPr>
              <a:grpSpLocks/>
            </p:cNvGrpSpPr>
            <p:nvPr/>
          </p:nvGrpSpPr>
          <p:grpSpPr bwMode="auto">
            <a:xfrm>
              <a:off x="107504" y="727903"/>
              <a:ext cx="1368152" cy="691718"/>
              <a:chOff x="1212850" y="2545992"/>
              <a:chExt cx="4851400" cy="2376250"/>
            </a:xfrm>
          </p:grpSpPr>
          <p:sp>
            <p:nvSpPr>
              <p:cNvPr id="1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5"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18" name="Rectangle 6"/>
            <p:cNvSpPr>
              <a:spLocks/>
            </p:cNvSpPr>
            <p:nvPr/>
          </p:nvSpPr>
          <p:spPr bwMode="auto">
            <a:xfrm>
              <a:off x="107504" y="449163"/>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9" name="Rectangle 7"/>
            <p:cNvSpPr>
              <a:spLocks/>
            </p:cNvSpPr>
            <p:nvPr/>
          </p:nvSpPr>
          <p:spPr bwMode="auto">
            <a:xfrm>
              <a:off x="107504" y="214591"/>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12" name="Rectangle 11"/>
          <p:cNvSpPr/>
          <p:nvPr/>
        </p:nvSpPr>
        <p:spPr>
          <a:xfrm>
            <a:off x="2051050" y="771525"/>
            <a:ext cx="6481763" cy="865237"/>
          </a:xfrm>
          <a:prstGeom prst="rect">
            <a:avLst/>
          </a:prstGeom>
        </p:spPr>
        <p:txBody>
          <a:bodyPr>
            <a:spAutoFit/>
          </a:bodyPr>
          <a:lstStyle/>
          <a:p>
            <a:pPr>
              <a:buFont typeface="Times New Roman" pitchFamily="16" charset="0"/>
              <a:buNone/>
              <a:defRPr/>
            </a:pPr>
            <a:r>
              <a:rPr lang="fr-FR" dirty="0">
                <a:solidFill>
                  <a:schemeClr val="tx1">
                    <a:lumMod val="75000"/>
                    <a:lumOff val="25000"/>
                  </a:schemeClr>
                </a:solidFill>
                <a:latin typeface="Andalus" pitchFamily="18" charset="-78"/>
                <a:ea typeface="Microsoft YaHei" charset="-122"/>
                <a:cs typeface="Andalus" pitchFamily="18" charset="-78"/>
              </a:rPr>
              <a:t>Comment déterminer si 3 adresses IP  font parties du même réseau?</a:t>
            </a:r>
          </a:p>
          <a:p>
            <a:pPr>
              <a:buFont typeface="Times New Roman" pitchFamily="16" charset="0"/>
              <a:buNone/>
              <a:defRPr/>
            </a:pPr>
            <a:endParaRPr lang="fr-FR" dirty="0">
              <a:solidFill>
                <a:schemeClr val="tx1">
                  <a:lumMod val="75000"/>
                  <a:lumOff val="25000"/>
                </a:schemeClr>
              </a:solidFill>
              <a:latin typeface="Andalus" pitchFamily="18" charset="-78"/>
              <a:ea typeface="Microsoft YaHei" charset="-122"/>
              <a:cs typeface="Andalus" pitchFamily="18" charset="-78"/>
            </a:endParaRPr>
          </a:p>
          <a:p>
            <a:pPr marL="342900" indent="-342900">
              <a:buFont typeface="+mj-lt"/>
              <a:buAutoNum type="arabicPeriod"/>
              <a:defRPr/>
            </a:pPr>
            <a:r>
              <a:rPr lang="fr-FR" dirty="0">
                <a:solidFill>
                  <a:schemeClr val="tx1">
                    <a:lumMod val="75000"/>
                    <a:lumOff val="25000"/>
                  </a:schemeClr>
                </a:solidFill>
                <a:latin typeface="Andalus" pitchFamily="18" charset="-78"/>
                <a:ea typeface="Microsoft YaHei" charset="-122"/>
                <a:cs typeface="Andalus" pitchFamily="18" charset="-78"/>
              </a:rPr>
              <a:t>Transformer l’adresse IP machine décimale en  binaire</a:t>
            </a:r>
          </a:p>
        </p:txBody>
      </p:sp>
      <p:grpSp>
        <p:nvGrpSpPr>
          <p:cNvPr id="5" name="Groupe 25"/>
          <p:cNvGrpSpPr>
            <a:grpSpLocks/>
          </p:cNvGrpSpPr>
          <p:nvPr/>
        </p:nvGrpSpPr>
        <p:grpSpPr bwMode="auto">
          <a:xfrm>
            <a:off x="2195513" y="2049463"/>
            <a:ext cx="1871662" cy="377825"/>
            <a:chOff x="2195736" y="1563638"/>
            <a:chExt cx="1872208" cy="378624"/>
          </a:xfrm>
        </p:grpSpPr>
        <p:grpSp>
          <p:nvGrpSpPr>
            <p:cNvPr id="52322" name="Groupe 24"/>
            <p:cNvGrpSpPr>
              <a:grpSpLocks/>
            </p:cNvGrpSpPr>
            <p:nvPr/>
          </p:nvGrpSpPr>
          <p:grpSpPr bwMode="auto">
            <a:xfrm>
              <a:off x="2195736" y="1563638"/>
              <a:ext cx="1872208" cy="378624"/>
              <a:chOff x="2195736" y="2490450"/>
              <a:chExt cx="1872208" cy="378624"/>
            </a:xfrm>
          </p:grpSpPr>
          <p:sp>
            <p:nvSpPr>
              <p:cNvPr id="52324" name="ZoneTexte 22"/>
              <p:cNvSpPr txBox="1">
                <a:spLocks noChangeArrowheads="1"/>
              </p:cNvSpPr>
              <p:nvPr/>
            </p:nvSpPr>
            <p:spPr bwMode="auto">
              <a:xfrm>
                <a:off x="2195736" y="2499742"/>
                <a:ext cx="1872208"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        .      .       .</a:t>
                </a:r>
              </a:p>
            </p:txBody>
          </p:sp>
          <p:sp>
            <p:nvSpPr>
              <p:cNvPr id="52325" name="ZoneTexte 19"/>
              <p:cNvSpPr txBox="1">
                <a:spLocks noChangeArrowheads="1"/>
              </p:cNvSpPr>
              <p:nvPr/>
            </p:nvSpPr>
            <p:spPr bwMode="auto">
              <a:xfrm>
                <a:off x="2697349" y="2490450"/>
                <a:ext cx="650515"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16</a:t>
                </a:r>
              </a:p>
            </p:txBody>
          </p:sp>
          <p:sp>
            <p:nvSpPr>
              <p:cNvPr id="52326" name="ZoneTexte 20"/>
              <p:cNvSpPr txBox="1">
                <a:spLocks noChangeArrowheads="1"/>
              </p:cNvSpPr>
              <p:nvPr/>
            </p:nvSpPr>
            <p:spPr bwMode="auto">
              <a:xfrm>
                <a:off x="3562531" y="2490450"/>
                <a:ext cx="36139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a:t>
                </a:r>
              </a:p>
            </p:txBody>
          </p:sp>
          <p:sp>
            <p:nvSpPr>
              <p:cNvPr id="52327" name="ZoneTexte 21"/>
              <p:cNvSpPr txBox="1">
                <a:spLocks noChangeArrowheads="1"/>
              </p:cNvSpPr>
              <p:nvPr/>
            </p:nvSpPr>
            <p:spPr bwMode="auto">
              <a:xfrm>
                <a:off x="3203848" y="2490450"/>
                <a:ext cx="43367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3</a:t>
                </a:r>
              </a:p>
            </p:txBody>
          </p:sp>
        </p:grpSp>
        <p:sp>
          <p:nvSpPr>
            <p:cNvPr id="52323" name="ZoneTexte 16"/>
            <p:cNvSpPr txBox="1">
              <a:spLocks noChangeArrowheads="1"/>
            </p:cNvSpPr>
            <p:nvPr/>
          </p:nvSpPr>
          <p:spPr bwMode="auto">
            <a:xfrm>
              <a:off x="2195736" y="1563638"/>
              <a:ext cx="578236"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172</a:t>
              </a:r>
            </a:p>
          </p:txBody>
        </p:sp>
      </p:grpSp>
      <p:grpSp>
        <p:nvGrpSpPr>
          <p:cNvPr id="7" name="Groupe 26"/>
          <p:cNvGrpSpPr>
            <a:grpSpLocks/>
          </p:cNvGrpSpPr>
          <p:nvPr/>
        </p:nvGrpSpPr>
        <p:grpSpPr bwMode="auto">
          <a:xfrm>
            <a:off x="4572000" y="2049463"/>
            <a:ext cx="1871663" cy="377825"/>
            <a:chOff x="2195736" y="1563638"/>
            <a:chExt cx="1872208" cy="378624"/>
          </a:xfrm>
        </p:grpSpPr>
        <p:grpSp>
          <p:nvGrpSpPr>
            <p:cNvPr id="52316" name="Groupe 24"/>
            <p:cNvGrpSpPr>
              <a:grpSpLocks/>
            </p:cNvGrpSpPr>
            <p:nvPr/>
          </p:nvGrpSpPr>
          <p:grpSpPr bwMode="auto">
            <a:xfrm>
              <a:off x="2195736" y="1563638"/>
              <a:ext cx="1872208" cy="378624"/>
              <a:chOff x="2195736" y="2490450"/>
              <a:chExt cx="1872208" cy="378624"/>
            </a:xfrm>
          </p:grpSpPr>
          <p:sp>
            <p:nvSpPr>
              <p:cNvPr id="52318" name="ZoneTexte 29"/>
              <p:cNvSpPr txBox="1">
                <a:spLocks noChangeArrowheads="1"/>
              </p:cNvSpPr>
              <p:nvPr/>
            </p:nvSpPr>
            <p:spPr bwMode="auto">
              <a:xfrm>
                <a:off x="2195736" y="2499742"/>
                <a:ext cx="1872208"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        .      .       .</a:t>
                </a:r>
              </a:p>
            </p:txBody>
          </p:sp>
          <p:sp>
            <p:nvSpPr>
              <p:cNvPr id="52319" name="ZoneTexte 30"/>
              <p:cNvSpPr txBox="1">
                <a:spLocks noChangeArrowheads="1"/>
              </p:cNvSpPr>
              <p:nvPr/>
            </p:nvSpPr>
            <p:spPr bwMode="auto">
              <a:xfrm>
                <a:off x="2697349" y="2490450"/>
                <a:ext cx="650515"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16</a:t>
                </a:r>
              </a:p>
            </p:txBody>
          </p:sp>
          <p:sp>
            <p:nvSpPr>
              <p:cNvPr id="52320" name="ZoneTexte 31"/>
              <p:cNvSpPr txBox="1">
                <a:spLocks noChangeArrowheads="1"/>
              </p:cNvSpPr>
              <p:nvPr/>
            </p:nvSpPr>
            <p:spPr bwMode="auto">
              <a:xfrm>
                <a:off x="3562531" y="2490450"/>
                <a:ext cx="505413"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27</a:t>
                </a:r>
              </a:p>
            </p:txBody>
          </p:sp>
          <p:sp>
            <p:nvSpPr>
              <p:cNvPr id="52321" name="ZoneTexte 32"/>
              <p:cNvSpPr txBox="1">
                <a:spLocks noChangeArrowheads="1"/>
              </p:cNvSpPr>
              <p:nvPr/>
            </p:nvSpPr>
            <p:spPr bwMode="auto">
              <a:xfrm>
                <a:off x="3203848" y="2490450"/>
                <a:ext cx="43367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3</a:t>
                </a:r>
              </a:p>
            </p:txBody>
          </p:sp>
        </p:grpSp>
        <p:sp>
          <p:nvSpPr>
            <p:cNvPr id="52317" name="ZoneTexte 28"/>
            <p:cNvSpPr txBox="1">
              <a:spLocks noChangeArrowheads="1"/>
            </p:cNvSpPr>
            <p:nvPr/>
          </p:nvSpPr>
          <p:spPr bwMode="auto">
            <a:xfrm>
              <a:off x="2195736" y="1563638"/>
              <a:ext cx="578236"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172</a:t>
              </a:r>
            </a:p>
          </p:txBody>
        </p:sp>
      </p:grpSp>
      <p:grpSp>
        <p:nvGrpSpPr>
          <p:cNvPr id="9" name="Groupe 33"/>
          <p:cNvGrpSpPr>
            <a:grpSpLocks/>
          </p:cNvGrpSpPr>
          <p:nvPr/>
        </p:nvGrpSpPr>
        <p:grpSpPr bwMode="auto">
          <a:xfrm>
            <a:off x="6875463" y="2049463"/>
            <a:ext cx="1873250" cy="377825"/>
            <a:chOff x="2195736" y="1563638"/>
            <a:chExt cx="1872208" cy="378624"/>
          </a:xfrm>
        </p:grpSpPr>
        <p:grpSp>
          <p:nvGrpSpPr>
            <p:cNvPr id="52310" name="Groupe 24"/>
            <p:cNvGrpSpPr>
              <a:grpSpLocks/>
            </p:cNvGrpSpPr>
            <p:nvPr/>
          </p:nvGrpSpPr>
          <p:grpSpPr bwMode="auto">
            <a:xfrm>
              <a:off x="2195736" y="1563638"/>
              <a:ext cx="1872208" cy="378624"/>
              <a:chOff x="2195736" y="2490450"/>
              <a:chExt cx="1872208" cy="378624"/>
            </a:xfrm>
          </p:grpSpPr>
          <p:sp>
            <p:nvSpPr>
              <p:cNvPr id="52312" name="ZoneTexte 36"/>
              <p:cNvSpPr txBox="1">
                <a:spLocks noChangeArrowheads="1"/>
              </p:cNvSpPr>
              <p:nvPr/>
            </p:nvSpPr>
            <p:spPr bwMode="auto">
              <a:xfrm>
                <a:off x="2195736" y="2499742"/>
                <a:ext cx="1872208"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        .      .       .</a:t>
                </a:r>
              </a:p>
            </p:txBody>
          </p:sp>
          <p:sp>
            <p:nvSpPr>
              <p:cNvPr id="52313" name="ZoneTexte 37"/>
              <p:cNvSpPr txBox="1">
                <a:spLocks noChangeArrowheads="1"/>
              </p:cNvSpPr>
              <p:nvPr/>
            </p:nvSpPr>
            <p:spPr bwMode="auto">
              <a:xfrm>
                <a:off x="2697349" y="2490450"/>
                <a:ext cx="650515"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16</a:t>
                </a:r>
              </a:p>
            </p:txBody>
          </p:sp>
          <p:sp>
            <p:nvSpPr>
              <p:cNvPr id="52314" name="ZoneTexte 38"/>
              <p:cNvSpPr txBox="1">
                <a:spLocks noChangeArrowheads="1"/>
              </p:cNvSpPr>
              <p:nvPr/>
            </p:nvSpPr>
            <p:spPr bwMode="auto">
              <a:xfrm>
                <a:off x="3562531" y="2490450"/>
                <a:ext cx="505413"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15</a:t>
                </a:r>
              </a:p>
            </p:txBody>
          </p:sp>
          <p:sp>
            <p:nvSpPr>
              <p:cNvPr id="52315" name="ZoneTexte 39"/>
              <p:cNvSpPr txBox="1">
                <a:spLocks noChangeArrowheads="1"/>
              </p:cNvSpPr>
              <p:nvPr/>
            </p:nvSpPr>
            <p:spPr bwMode="auto">
              <a:xfrm>
                <a:off x="3203848" y="2490450"/>
                <a:ext cx="433677"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4</a:t>
                </a:r>
              </a:p>
            </p:txBody>
          </p:sp>
        </p:grpSp>
        <p:sp>
          <p:nvSpPr>
            <p:cNvPr id="52311" name="ZoneTexte 35"/>
            <p:cNvSpPr txBox="1">
              <a:spLocks noChangeArrowheads="1"/>
            </p:cNvSpPr>
            <p:nvPr/>
          </p:nvSpPr>
          <p:spPr bwMode="auto">
            <a:xfrm>
              <a:off x="2195736" y="1563638"/>
              <a:ext cx="578236" cy="369332"/>
            </a:xfrm>
            <a:prstGeom prst="rect">
              <a:avLst/>
            </a:prstGeom>
            <a:noFill/>
            <a:ln w="9525">
              <a:noFill/>
              <a:miter lim="800000"/>
              <a:headEnd/>
              <a:tailEnd/>
            </a:ln>
          </p:spPr>
          <p:txBody>
            <a:bodyPr>
              <a:spAutoFit/>
            </a:bodyPr>
            <a:lstStyle/>
            <a:p>
              <a:r>
                <a:rPr lang="fr-FR">
                  <a:latin typeface="Andalus" pitchFamily="18" charset="-78"/>
                  <a:cs typeface="Andalus" pitchFamily="18" charset="-78"/>
                </a:rPr>
                <a:t>172</a:t>
              </a:r>
            </a:p>
          </p:txBody>
        </p:sp>
      </p:grpSp>
      <p:graphicFrame>
        <p:nvGraphicFramePr>
          <p:cNvPr id="41" name="Tableau 40"/>
          <p:cNvGraphicFramePr>
            <a:graphicFrameLocks noGrp="1"/>
          </p:cNvGraphicFramePr>
          <p:nvPr/>
        </p:nvGraphicFramePr>
        <p:xfrm>
          <a:off x="3708400" y="2787650"/>
          <a:ext cx="5112567" cy="1854200"/>
        </p:xfrm>
        <a:graphic>
          <a:graphicData uri="http://schemas.openxmlformats.org/drawingml/2006/table">
            <a:tbl>
              <a:tblPr firstRow="1" bandRow="1">
                <a:tableStyleId>{93296810-A885-4BE3-A3E7-6D5BEEA58F35}</a:tableStyleId>
              </a:tblPr>
              <a:tblGrid>
                <a:gridCol w="568063">
                  <a:extLst>
                    <a:ext uri="{9D8B030D-6E8A-4147-A177-3AD203B41FA5}">
                      <a16:colId xmlns:a16="http://schemas.microsoft.com/office/drawing/2014/main" val="20000"/>
                    </a:ext>
                  </a:extLst>
                </a:gridCol>
                <a:gridCol w="568063">
                  <a:extLst>
                    <a:ext uri="{9D8B030D-6E8A-4147-A177-3AD203B41FA5}">
                      <a16:colId xmlns:a16="http://schemas.microsoft.com/office/drawing/2014/main" val="20001"/>
                    </a:ext>
                  </a:extLst>
                </a:gridCol>
                <a:gridCol w="568063">
                  <a:extLst>
                    <a:ext uri="{9D8B030D-6E8A-4147-A177-3AD203B41FA5}">
                      <a16:colId xmlns:a16="http://schemas.microsoft.com/office/drawing/2014/main" val="20002"/>
                    </a:ext>
                  </a:extLst>
                </a:gridCol>
                <a:gridCol w="568063">
                  <a:extLst>
                    <a:ext uri="{9D8B030D-6E8A-4147-A177-3AD203B41FA5}">
                      <a16:colId xmlns:a16="http://schemas.microsoft.com/office/drawing/2014/main" val="20003"/>
                    </a:ext>
                  </a:extLst>
                </a:gridCol>
                <a:gridCol w="568063">
                  <a:extLst>
                    <a:ext uri="{9D8B030D-6E8A-4147-A177-3AD203B41FA5}">
                      <a16:colId xmlns:a16="http://schemas.microsoft.com/office/drawing/2014/main" val="20004"/>
                    </a:ext>
                  </a:extLst>
                </a:gridCol>
                <a:gridCol w="568063">
                  <a:extLst>
                    <a:ext uri="{9D8B030D-6E8A-4147-A177-3AD203B41FA5}">
                      <a16:colId xmlns:a16="http://schemas.microsoft.com/office/drawing/2014/main" val="20005"/>
                    </a:ext>
                  </a:extLst>
                </a:gridCol>
                <a:gridCol w="568063">
                  <a:extLst>
                    <a:ext uri="{9D8B030D-6E8A-4147-A177-3AD203B41FA5}">
                      <a16:colId xmlns:a16="http://schemas.microsoft.com/office/drawing/2014/main" val="20006"/>
                    </a:ext>
                  </a:extLst>
                </a:gridCol>
                <a:gridCol w="568063">
                  <a:extLst>
                    <a:ext uri="{9D8B030D-6E8A-4147-A177-3AD203B41FA5}">
                      <a16:colId xmlns:a16="http://schemas.microsoft.com/office/drawing/2014/main" val="20007"/>
                    </a:ext>
                  </a:extLst>
                </a:gridCol>
                <a:gridCol w="568063">
                  <a:extLst>
                    <a:ext uri="{9D8B030D-6E8A-4147-A177-3AD203B41FA5}">
                      <a16:colId xmlns:a16="http://schemas.microsoft.com/office/drawing/2014/main" val="20008"/>
                    </a:ext>
                  </a:extLst>
                </a:gridCol>
              </a:tblGrid>
              <a:tr h="370840">
                <a:tc>
                  <a:txBody>
                    <a:bodyPr/>
                    <a:lstStyle/>
                    <a:p>
                      <a:pPr algn="ctr"/>
                      <a:endParaRPr lang="fr-FR" dirty="0">
                        <a:solidFill>
                          <a:srgbClr val="000000"/>
                        </a:solidFill>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128</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64</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32</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16</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8</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4</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2</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tc>
                  <a:txBody>
                    <a:bodyPr/>
                    <a:lstStyle/>
                    <a:p>
                      <a:pPr algn="ctr"/>
                      <a:r>
                        <a:rPr lang="fr-FR" dirty="0">
                          <a:effectLst>
                            <a:outerShdw blurRad="38100" dist="38100" dir="2700000" algn="tl">
                              <a:srgbClr val="000000">
                                <a:alpha val="43137"/>
                              </a:srgbClr>
                            </a:outerShdw>
                          </a:effectLst>
                          <a:latin typeface="Andalus" pitchFamily="18" charset="-78"/>
                          <a:cs typeface="Andalus" pitchFamily="18" charset="-78"/>
                        </a:rPr>
                        <a:t>1</a:t>
                      </a:r>
                      <a:endParaRPr lang="fr-FR" b="0" dirty="0">
                        <a:solidFill>
                          <a:srgbClr val="000000"/>
                        </a:solidFill>
                        <a:effectLst>
                          <a:outerShdw blurRad="38100" dist="38100" dir="2700000" algn="tl">
                            <a:srgbClr val="000000">
                              <a:alpha val="43137"/>
                            </a:srgbClr>
                          </a:outerShdw>
                        </a:effectLst>
                        <a:latin typeface="Andalus" pitchFamily="18" charset="-78"/>
                        <a:cs typeface="Andalus" pitchFamily="18" charset="-78"/>
                      </a:endParaRPr>
                    </a:p>
                  </a:txBody>
                  <a:tcPr anchor="ctr"/>
                </a:tc>
                <a:extLst>
                  <a:ext uri="{0D108BD9-81ED-4DB2-BD59-A6C34878D82A}">
                    <a16:rowId xmlns:a16="http://schemas.microsoft.com/office/drawing/2014/main" val="10000"/>
                  </a:ext>
                </a:extLst>
              </a:tr>
              <a:tr h="370840">
                <a:tc>
                  <a:txBody>
                    <a:bodyPr/>
                    <a:lstStyle/>
                    <a:p>
                      <a:pPr algn="ctr"/>
                      <a:endParaRPr lang="fr-FR" dirty="0">
                        <a:latin typeface="Andalus" pitchFamily="18" charset="-78"/>
                        <a:cs typeface="Andalus" pitchFamily="18" charset="-78"/>
                      </a:endParaRPr>
                    </a:p>
                  </a:txBody>
                  <a:tcPr anchor="ctr"/>
                </a:tc>
                <a:tc>
                  <a:txBody>
                    <a:bodyPr/>
                    <a:lstStyle/>
                    <a:p>
                      <a:pPr algn="ctr"/>
                      <a:endParaRPr lang="fr-FR" b="1" dirty="0">
                        <a:solidFill>
                          <a:srgbClr val="FF0000"/>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b="1" dirty="0">
                        <a:solidFill>
                          <a:srgbClr val="00B050"/>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b="1" dirty="0">
                        <a:solidFill>
                          <a:srgbClr val="FFC000"/>
                        </a:solidFill>
                        <a:latin typeface="Andalus" pitchFamily="18" charset="-78"/>
                        <a:cs typeface="Andalus" pitchFamily="18" charset="-78"/>
                      </a:endParaRPr>
                    </a:p>
                  </a:txBody>
                  <a:tcPr anchor="ctr"/>
                </a:tc>
                <a:tc>
                  <a:txBody>
                    <a:bodyPr/>
                    <a:lstStyle/>
                    <a:p>
                      <a:pPr algn="ctr"/>
                      <a:endParaRPr lang="fr-FR" b="1" dirty="0">
                        <a:solidFill>
                          <a:srgbClr val="7030A0"/>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extLst>
                  <a:ext uri="{0D108BD9-81ED-4DB2-BD59-A6C34878D82A}">
                    <a16:rowId xmlns:a16="http://schemas.microsoft.com/office/drawing/2014/main" val="10001"/>
                  </a:ext>
                </a:extLst>
              </a:tr>
              <a:tr h="370840">
                <a:tc>
                  <a:txBody>
                    <a:bodyPr/>
                    <a:lstStyle/>
                    <a:p>
                      <a:pPr algn="ctr"/>
                      <a:endParaRPr lang="fr-FR" dirty="0">
                        <a:latin typeface="Andalus" pitchFamily="18" charset="-78"/>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b="1" kern="1200" dirty="0">
                        <a:solidFill>
                          <a:srgbClr val="C00000"/>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extLst>
                  <a:ext uri="{0D108BD9-81ED-4DB2-BD59-A6C34878D82A}">
                    <a16:rowId xmlns:a16="http://schemas.microsoft.com/office/drawing/2014/main" val="10002"/>
                  </a:ext>
                </a:extLst>
              </a:tr>
              <a:tr h="370840">
                <a:tc>
                  <a:txBody>
                    <a:bodyPr/>
                    <a:lstStyle/>
                    <a:p>
                      <a:pPr marL="0" algn="ctr" defTabSz="779252" rtl="0" eaLnBrk="1" latinLnBrk="0" hangingPunct="1"/>
                      <a:endParaRPr lang="fr-FR" sz="1500" kern="1200" dirty="0">
                        <a:solidFill>
                          <a:schemeClr val="dk1"/>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kern="1200" dirty="0">
                        <a:solidFill>
                          <a:schemeClr val="tx1">
                            <a:lumMod val="65000"/>
                            <a:lumOff val="35000"/>
                          </a:schemeClr>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b="1" kern="1200" dirty="0">
                        <a:solidFill>
                          <a:schemeClr val="dk1"/>
                        </a:solidFill>
                        <a:latin typeface="Andalus" pitchFamily="18" charset="-78"/>
                        <a:ea typeface="+mn-ea"/>
                        <a:cs typeface="Andalus" pitchFamily="18" charset="-78"/>
                      </a:endParaRPr>
                    </a:p>
                  </a:txBody>
                  <a:tcPr anchor="ctr"/>
                </a:tc>
                <a:tc>
                  <a:txBody>
                    <a:bodyPr/>
                    <a:lstStyle/>
                    <a:p>
                      <a:pPr marL="0" algn="ctr" defTabSz="779252" rtl="0" eaLnBrk="1" latinLnBrk="0" hangingPunct="1"/>
                      <a:endParaRPr lang="fr-FR" sz="1500" b="1" kern="1200" dirty="0">
                        <a:solidFill>
                          <a:schemeClr val="dk1"/>
                        </a:solidFill>
                        <a:latin typeface="Andalus" pitchFamily="18" charset="-78"/>
                        <a:ea typeface="+mn-ea"/>
                        <a:cs typeface="Andalus" pitchFamily="18" charset="-78"/>
                      </a:endParaRPr>
                    </a:p>
                  </a:txBody>
                  <a:tcPr anchor="ctr"/>
                </a:tc>
                <a:extLst>
                  <a:ext uri="{0D108BD9-81ED-4DB2-BD59-A6C34878D82A}">
                    <a16:rowId xmlns:a16="http://schemas.microsoft.com/office/drawing/2014/main" val="10003"/>
                  </a:ext>
                </a:extLst>
              </a:tr>
              <a:tr h="370840">
                <a:tc>
                  <a:txBody>
                    <a:bodyPr/>
                    <a:lstStyle/>
                    <a:p>
                      <a:pPr marL="0" algn="ctr" defTabSz="779252" rtl="0" eaLnBrk="1" latinLnBrk="0" hangingPunct="1"/>
                      <a:endParaRPr lang="fr-FR" sz="1500" kern="1200" dirty="0">
                        <a:solidFill>
                          <a:schemeClr val="dk1"/>
                        </a:solidFill>
                        <a:latin typeface="Andalus" pitchFamily="18" charset="-78"/>
                        <a:ea typeface="+mn-ea"/>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dirty="0">
                        <a:solidFill>
                          <a:schemeClr val="tx1">
                            <a:lumMod val="65000"/>
                            <a:lumOff val="35000"/>
                          </a:schemeClr>
                        </a:solidFill>
                        <a:latin typeface="Andalus" pitchFamily="18" charset="-78"/>
                        <a:cs typeface="Andalus" pitchFamily="18" charset="-78"/>
                      </a:endParaRPr>
                    </a:p>
                  </a:txBody>
                  <a:tcPr anchor="ctr"/>
                </a:tc>
                <a:tc>
                  <a:txBody>
                    <a:bodyPr/>
                    <a:lstStyle/>
                    <a:p>
                      <a:pPr algn="ctr"/>
                      <a:endParaRPr lang="fr-FR" b="1" dirty="0">
                        <a:latin typeface="Andalus" pitchFamily="18" charset="-78"/>
                        <a:cs typeface="Andalus" pitchFamily="18" charset="-78"/>
                      </a:endParaRPr>
                    </a:p>
                  </a:txBody>
                  <a:tcPr anchor="ctr"/>
                </a:tc>
                <a:extLst>
                  <a:ext uri="{0D108BD9-81ED-4DB2-BD59-A6C34878D82A}">
                    <a16:rowId xmlns:a16="http://schemas.microsoft.com/office/drawing/2014/main" val="10004"/>
                  </a:ext>
                </a:extLst>
              </a:tr>
            </a:tbl>
          </a:graphicData>
        </a:graphic>
      </p:graphicFrame>
      <p:sp>
        <p:nvSpPr>
          <p:cNvPr id="42" name="ZoneTexte 41"/>
          <p:cNvSpPr txBox="1">
            <a:spLocks noChangeArrowheads="1"/>
          </p:cNvSpPr>
          <p:nvPr/>
        </p:nvSpPr>
        <p:spPr bwMode="auto">
          <a:xfrm>
            <a:off x="3708400" y="3200400"/>
            <a:ext cx="647700"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 172</a:t>
            </a:r>
            <a:endParaRPr lang="fr-FR" sz="1400">
              <a:solidFill>
                <a:srgbClr val="7030A0"/>
              </a:solidFill>
              <a:latin typeface="Andalus" pitchFamily="18" charset="-78"/>
              <a:cs typeface="Andalus" pitchFamily="18" charset="-78"/>
            </a:endParaRPr>
          </a:p>
        </p:txBody>
      </p:sp>
      <p:sp>
        <p:nvSpPr>
          <p:cNvPr id="52295" name="ZoneTexte 42"/>
          <p:cNvSpPr txBox="1">
            <a:spLocks noChangeArrowheads="1"/>
          </p:cNvSpPr>
          <p:nvPr/>
        </p:nvSpPr>
        <p:spPr bwMode="auto">
          <a:xfrm flipH="1">
            <a:off x="3276600" y="3560763"/>
            <a:ext cx="1079500" cy="306387"/>
          </a:xfrm>
          <a:prstGeom prst="rect">
            <a:avLst/>
          </a:prstGeom>
          <a:noFill/>
          <a:ln w="9525">
            <a:noFill/>
            <a:miter lim="800000"/>
            <a:headEnd/>
            <a:tailEnd/>
          </a:ln>
        </p:spPr>
        <p:txBody>
          <a:bodyPr>
            <a:spAutoFit/>
          </a:bodyPr>
          <a:lstStyle/>
          <a:p>
            <a:r>
              <a:rPr lang="fr-FR" sz="1400">
                <a:solidFill>
                  <a:srgbClr val="C00000"/>
                </a:solidFill>
                <a:latin typeface="Andalus" pitchFamily="18" charset="-78"/>
                <a:cs typeface="Andalus" pitchFamily="18" charset="-78"/>
              </a:rPr>
              <a:t>16 </a:t>
            </a:r>
            <a:r>
              <a:rPr lang="fr-FR" sz="1400">
                <a:latin typeface="Andalus" pitchFamily="18" charset="-78"/>
                <a:cs typeface="Andalus" pitchFamily="18" charset="-78"/>
              </a:rPr>
              <a:t>=    16</a:t>
            </a:r>
            <a:endParaRPr lang="fr-FR" sz="1400">
              <a:solidFill>
                <a:srgbClr val="C00000"/>
              </a:solidFill>
              <a:latin typeface="Andalus" pitchFamily="18" charset="-78"/>
              <a:cs typeface="Andalus" pitchFamily="18" charset="-78"/>
            </a:endParaRPr>
          </a:p>
        </p:txBody>
      </p:sp>
      <p:sp>
        <p:nvSpPr>
          <p:cNvPr id="52296" name="ZoneTexte 43"/>
          <p:cNvSpPr txBox="1">
            <a:spLocks noChangeArrowheads="1"/>
          </p:cNvSpPr>
          <p:nvPr/>
        </p:nvSpPr>
        <p:spPr bwMode="auto">
          <a:xfrm>
            <a:off x="3132138" y="3919538"/>
            <a:ext cx="1223962"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2 + 1 = </a:t>
            </a:r>
            <a:r>
              <a:rPr lang="fr-FR" sz="1400">
                <a:solidFill>
                  <a:srgbClr val="000000"/>
                </a:solidFill>
                <a:latin typeface="Andalus" pitchFamily="18" charset="-78"/>
                <a:cs typeface="Andalus" pitchFamily="18" charset="-78"/>
              </a:rPr>
              <a:t>    3</a:t>
            </a:r>
          </a:p>
        </p:txBody>
      </p:sp>
      <p:sp>
        <p:nvSpPr>
          <p:cNvPr id="52297" name="ZoneTexte 44"/>
          <p:cNvSpPr txBox="1">
            <a:spLocks noChangeArrowheads="1"/>
          </p:cNvSpPr>
          <p:nvPr/>
        </p:nvSpPr>
        <p:spPr bwMode="auto">
          <a:xfrm>
            <a:off x="3348038" y="4300538"/>
            <a:ext cx="1223962"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 1 =    </a:t>
            </a:r>
            <a:r>
              <a:rPr lang="fr-FR" sz="1400">
                <a:solidFill>
                  <a:srgbClr val="000000"/>
                </a:solidFill>
                <a:latin typeface="Andalus" pitchFamily="18" charset="-78"/>
                <a:cs typeface="Andalus" pitchFamily="18" charset="-78"/>
              </a:rPr>
              <a:t> 1</a:t>
            </a:r>
          </a:p>
        </p:txBody>
      </p:sp>
      <p:sp>
        <p:nvSpPr>
          <p:cNvPr id="52298" name="ZoneTexte 45"/>
          <p:cNvSpPr txBox="1">
            <a:spLocks noChangeArrowheads="1"/>
          </p:cNvSpPr>
          <p:nvPr/>
        </p:nvSpPr>
        <p:spPr bwMode="auto">
          <a:xfrm>
            <a:off x="4164013" y="2489200"/>
            <a:ext cx="1944687" cy="307975"/>
          </a:xfrm>
          <a:prstGeom prst="rect">
            <a:avLst/>
          </a:prstGeom>
          <a:noFill/>
          <a:ln w="9525">
            <a:noFill/>
            <a:miter lim="800000"/>
            <a:headEnd/>
            <a:tailEnd/>
          </a:ln>
        </p:spPr>
        <p:txBody>
          <a:bodyPr>
            <a:spAutoFit/>
          </a:bodyPr>
          <a:lstStyle/>
          <a:p>
            <a:r>
              <a:rPr lang="fr-FR" sz="1400">
                <a:solidFill>
                  <a:srgbClr val="FF0000"/>
                </a:solidFill>
                <a:latin typeface="Andalus" pitchFamily="18" charset="-78"/>
                <a:cs typeface="Andalus" pitchFamily="18" charset="-78"/>
              </a:rPr>
              <a:t>128</a:t>
            </a:r>
            <a:r>
              <a:rPr lang="fr-FR" sz="1400">
                <a:latin typeface="Andalus" pitchFamily="18" charset="-78"/>
                <a:cs typeface="Andalus" pitchFamily="18" charset="-78"/>
              </a:rPr>
              <a:t> + </a:t>
            </a:r>
            <a:r>
              <a:rPr lang="fr-FR" sz="1400">
                <a:solidFill>
                  <a:srgbClr val="00B050"/>
                </a:solidFill>
                <a:latin typeface="Andalus" pitchFamily="18" charset="-78"/>
                <a:cs typeface="Andalus" pitchFamily="18" charset="-78"/>
              </a:rPr>
              <a:t>32</a:t>
            </a:r>
            <a:r>
              <a:rPr lang="fr-FR" sz="1400">
                <a:latin typeface="Andalus" pitchFamily="18" charset="-78"/>
                <a:cs typeface="Andalus" pitchFamily="18" charset="-78"/>
              </a:rPr>
              <a:t> + </a:t>
            </a:r>
            <a:r>
              <a:rPr lang="fr-FR" sz="1400">
                <a:solidFill>
                  <a:srgbClr val="FFC000"/>
                </a:solidFill>
                <a:latin typeface="Andalus" pitchFamily="18" charset="-78"/>
                <a:cs typeface="Andalus" pitchFamily="18" charset="-78"/>
              </a:rPr>
              <a:t>8</a:t>
            </a:r>
            <a:r>
              <a:rPr lang="fr-FR" sz="1400">
                <a:latin typeface="Andalus" pitchFamily="18" charset="-78"/>
                <a:cs typeface="Andalus" pitchFamily="18" charset="-78"/>
              </a:rPr>
              <a:t> + </a:t>
            </a:r>
            <a:r>
              <a:rPr lang="fr-FR" sz="1400">
                <a:solidFill>
                  <a:srgbClr val="7030A0"/>
                </a:solidFill>
                <a:latin typeface="Andalus" pitchFamily="18" charset="-78"/>
                <a:cs typeface="Andalus" pitchFamily="18" charset="-78"/>
              </a:rPr>
              <a:t>4</a:t>
            </a:r>
            <a:r>
              <a:rPr lang="fr-FR" sz="1400">
                <a:latin typeface="Andalus" pitchFamily="18" charset="-78"/>
                <a:cs typeface="Andalus" pitchFamily="18" charset="-78"/>
              </a:rPr>
              <a:t> =   172</a:t>
            </a:r>
            <a:endParaRPr lang="fr-FR" sz="1400">
              <a:solidFill>
                <a:srgbClr val="7030A0"/>
              </a:solidFill>
              <a:latin typeface="Andalus" pitchFamily="18" charset="-78"/>
              <a:cs typeface="Andalus" pitchFamily="18" charset="-78"/>
            </a:endParaRPr>
          </a:p>
        </p:txBody>
      </p:sp>
      <p:sp>
        <p:nvSpPr>
          <p:cNvPr id="47" name="ZoneTexte 46"/>
          <p:cNvSpPr txBox="1">
            <a:spLocks noChangeArrowheads="1"/>
          </p:cNvSpPr>
          <p:nvPr/>
        </p:nvSpPr>
        <p:spPr bwMode="auto">
          <a:xfrm>
            <a:off x="1339850" y="2500313"/>
            <a:ext cx="647700"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172</a:t>
            </a:r>
            <a:endParaRPr lang="fr-FR" sz="1400">
              <a:solidFill>
                <a:srgbClr val="7030A0"/>
              </a:solidFill>
              <a:latin typeface="Andalus" pitchFamily="18" charset="-78"/>
              <a:cs typeface="Andalus" pitchFamily="18" charset="-78"/>
            </a:endParaRPr>
          </a:p>
        </p:txBody>
      </p:sp>
      <p:sp>
        <p:nvSpPr>
          <p:cNvPr id="48" name="ZoneTexte 47"/>
          <p:cNvSpPr txBox="1">
            <a:spLocks noChangeArrowheads="1"/>
          </p:cNvSpPr>
          <p:nvPr/>
        </p:nvSpPr>
        <p:spPr bwMode="auto">
          <a:xfrm>
            <a:off x="1187450" y="2735263"/>
            <a:ext cx="647700" cy="306387"/>
          </a:xfrm>
          <a:prstGeom prst="rect">
            <a:avLst/>
          </a:prstGeom>
          <a:noFill/>
          <a:ln w="9525">
            <a:noFill/>
            <a:miter lim="800000"/>
            <a:headEnd/>
            <a:tailEnd/>
          </a:ln>
        </p:spPr>
        <p:txBody>
          <a:bodyPr>
            <a:spAutoFit/>
          </a:bodyPr>
          <a:lstStyle/>
          <a:p>
            <a:r>
              <a:rPr lang="fr-FR" sz="1400">
                <a:solidFill>
                  <a:srgbClr val="FF0000"/>
                </a:solidFill>
                <a:latin typeface="Andalus" pitchFamily="18" charset="-78"/>
                <a:cs typeface="Andalus" pitchFamily="18" charset="-78"/>
              </a:rPr>
              <a:t>- 128</a:t>
            </a:r>
            <a:r>
              <a:rPr lang="fr-FR" sz="1400">
                <a:latin typeface="Andalus" pitchFamily="18" charset="-78"/>
                <a:cs typeface="Andalus" pitchFamily="18" charset="-78"/>
              </a:rPr>
              <a:t> </a:t>
            </a:r>
            <a:endParaRPr lang="fr-FR" sz="1400">
              <a:solidFill>
                <a:srgbClr val="7030A0"/>
              </a:solidFill>
              <a:latin typeface="Andalus" pitchFamily="18" charset="-78"/>
              <a:cs typeface="Andalus" pitchFamily="18" charset="-78"/>
            </a:endParaRPr>
          </a:p>
        </p:txBody>
      </p:sp>
      <p:sp>
        <p:nvSpPr>
          <p:cNvPr id="49" name="ZoneTexte 48"/>
          <p:cNvSpPr txBox="1">
            <a:spLocks noChangeArrowheads="1"/>
          </p:cNvSpPr>
          <p:nvPr/>
        </p:nvSpPr>
        <p:spPr bwMode="auto">
          <a:xfrm>
            <a:off x="1987550" y="2735263"/>
            <a:ext cx="585788" cy="306387"/>
          </a:xfrm>
          <a:prstGeom prst="rect">
            <a:avLst/>
          </a:prstGeom>
          <a:noFill/>
          <a:ln w="9525">
            <a:noFill/>
            <a:miter lim="800000"/>
            <a:headEnd/>
            <a:tailEnd/>
          </a:ln>
        </p:spPr>
        <p:txBody>
          <a:bodyPr>
            <a:spAutoFit/>
          </a:bodyPr>
          <a:lstStyle/>
          <a:p>
            <a:r>
              <a:rPr lang="fr-FR" sz="1400">
                <a:solidFill>
                  <a:srgbClr val="FF0000"/>
                </a:solidFill>
                <a:latin typeface="Andalus" pitchFamily="18" charset="-78"/>
                <a:cs typeface="Andalus" pitchFamily="18" charset="-78"/>
              </a:rPr>
              <a:t>OUI</a:t>
            </a:r>
            <a:r>
              <a:rPr lang="fr-FR" sz="1400">
                <a:latin typeface="Andalus" pitchFamily="18" charset="-78"/>
                <a:cs typeface="Andalus" pitchFamily="18" charset="-78"/>
              </a:rPr>
              <a:t> </a:t>
            </a:r>
            <a:endParaRPr lang="fr-FR" sz="1400">
              <a:solidFill>
                <a:srgbClr val="7030A0"/>
              </a:solidFill>
              <a:latin typeface="Andalus" pitchFamily="18" charset="-78"/>
              <a:cs typeface="Andalus" pitchFamily="18" charset="-78"/>
            </a:endParaRPr>
          </a:p>
        </p:txBody>
      </p:sp>
      <p:sp>
        <p:nvSpPr>
          <p:cNvPr id="50" name="ZoneTexte 49"/>
          <p:cNvSpPr txBox="1">
            <a:spLocks noChangeArrowheads="1"/>
          </p:cNvSpPr>
          <p:nvPr/>
        </p:nvSpPr>
        <p:spPr bwMode="auto">
          <a:xfrm>
            <a:off x="4427538" y="3200400"/>
            <a:ext cx="584200" cy="307975"/>
          </a:xfrm>
          <a:prstGeom prst="rect">
            <a:avLst/>
          </a:prstGeom>
          <a:noFill/>
          <a:ln w="9525">
            <a:noFill/>
            <a:miter lim="800000"/>
            <a:headEnd/>
            <a:tailEnd/>
          </a:ln>
        </p:spPr>
        <p:txBody>
          <a:bodyPr>
            <a:spAutoFit/>
          </a:bodyPr>
          <a:lstStyle/>
          <a:p>
            <a:r>
              <a:rPr lang="fr-FR" sz="1400">
                <a:solidFill>
                  <a:srgbClr val="FF0000"/>
                </a:solidFill>
                <a:latin typeface="Andalus" pitchFamily="18" charset="-78"/>
                <a:cs typeface="Andalus" pitchFamily="18" charset="-78"/>
              </a:rPr>
              <a:t>1</a:t>
            </a:r>
            <a:r>
              <a:rPr lang="fr-FR" sz="1400">
                <a:latin typeface="Andalus" pitchFamily="18" charset="-78"/>
                <a:cs typeface="Andalus" pitchFamily="18" charset="-78"/>
              </a:rPr>
              <a:t> </a:t>
            </a:r>
            <a:endParaRPr lang="fr-FR" sz="1400">
              <a:solidFill>
                <a:srgbClr val="7030A0"/>
              </a:solidFill>
              <a:latin typeface="Andalus" pitchFamily="18" charset="-78"/>
              <a:cs typeface="Andalus" pitchFamily="18" charset="-78"/>
            </a:endParaRPr>
          </a:p>
        </p:txBody>
      </p:sp>
      <p:sp>
        <p:nvSpPr>
          <p:cNvPr id="51" name="ZoneTexte 50"/>
          <p:cNvSpPr txBox="1">
            <a:spLocks noChangeArrowheads="1"/>
          </p:cNvSpPr>
          <p:nvPr/>
        </p:nvSpPr>
        <p:spPr bwMode="auto">
          <a:xfrm>
            <a:off x="1403350" y="2981325"/>
            <a:ext cx="431800"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44</a:t>
            </a:r>
          </a:p>
        </p:txBody>
      </p:sp>
      <p:sp>
        <p:nvSpPr>
          <p:cNvPr id="52" name="ZoneTexte 51"/>
          <p:cNvSpPr txBox="1">
            <a:spLocks noChangeArrowheads="1"/>
          </p:cNvSpPr>
          <p:nvPr/>
        </p:nvSpPr>
        <p:spPr bwMode="auto">
          <a:xfrm>
            <a:off x="1270000" y="3197225"/>
            <a:ext cx="584200"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- 64</a:t>
            </a:r>
          </a:p>
        </p:txBody>
      </p:sp>
      <p:sp>
        <p:nvSpPr>
          <p:cNvPr id="53" name="ZoneTexte 52"/>
          <p:cNvSpPr txBox="1">
            <a:spLocks noChangeArrowheads="1"/>
          </p:cNvSpPr>
          <p:nvPr/>
        </p:nvSpPr>
        <p:spPr bwMode="auto">
          <a:xfrm>
            <a:off x="1987550" y="3197225"/>
            <a:ext cx="585788"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NON </a:t>
            </a:r>
            <a:endParaRPr lang="fr-FR" sz="1400">
              <a:solidFill>
                <a:srgbClr val="7030A0"/>
              </a:solidFill>
              <a:latin typeface="Andalus" pitchFamily="18" charset="-78"/>
              <a:cs typeface="Andalus" pitchFamily="18" charset="-78"/>
            </a:endParaRPr>
          </a:p>
        </p:txBody>
      </p:sp>
      <p:sp>
        <p:nvSpPr>
          <p:cNvPr id="54" name="ZoneTexte 53"/>
          <p:cNvSpPr txBox="1">
            <a:spLocks noChangeArrowheads="1"/>
          </p:cNvSpPr>
          <p:nvPr/>
        </p:nvSpPr>
        <p:spPr bwMode="auto">
          <a:xfrm>
            <a:off x="4932363" y="3200400"/>
            <a:ext cx="584200" cy="307975"/>
          </a:xfrm>
          <a:prstGeom prst="rect">
            <a:avLst/>
          </a:prstGeom>
          <a:noFill/>
          <a:ln w="9525">
            <a:noFill/>
            <a:miter lim="800000"/>
            <a:headEnd/>
            <a:tailEnd/>
          </a:ln>
        </p:spPr>
        <p:txBody>
          <a:bodyPr>
            <a:spAutoFit/>
          </a:bodyPr>
          <a:lstStyle/>
          <a:p>
            <a:r>
              <a:rPr lang="fr-FR" sz="1400">
                <a:latin typeface="Andalus" pitchFamily="18" charset="-78"/>
                <a:cs typeface="Andalus" pitchFamily="18" charset="-78"/>
              </a:rPr>
              <a:t>0 </a:t>
            </a:r>
          </a:p>
        </p:txBody>
      </p:sp>
      <p:sp>
        <p:nvSpPr>
          <p:cNvPr id="55" name="ZoneTexte 54"/>
          <p:cNvSpPr txBox="1">
            <a:spLocks noChangeArrowheads="1"/>
          </p:cNvSpPr>
          <p:nvPr/>
        </p:nvSpPr>
        <p:spPr bwMode="auto">
          <a:xfrm>
            <a:off x="1395413" y="3413125"/>
            <a:ext cx="584200" cy="307975"/>
          </a:xfrm>
          <a:prstGeom prst="rect">
            <a:avLst/>
          </a:prstGeom>
          <a:noFill/>
          <a:ln w="9525">
            <a:noFill/>
            <a:miter lim="800000"/>
            <a:headEnd/>
            <a:tailEnd/>
          </a:ln>
        </p:spPr>
        <p:txBody>
          <a:bodyPr>
            <a:spAutoFit/>
          </a:bodyPr>
          <a:lstStyle/>
          <a:p>
            <a:r>
              <a:rPr lang="fr-FR" sz="1400">
                <a:solidFill>
                  <a:srgbClr val="00B050"/>
                </a:solidFill>
                <a:latin typeface="Andalus" pitchFamily="18" charset="-78"/>
                <a:cs typeface="Andalus" pitchFamily="18" charset="-78"/>
              </a:rPr>
              <a:t>32 </a:t>
            </a:r>
          </a:p>
        </p:txBody>
      </p:sp>
      <p:sp>
        <p:nvSpPr>
          <p:cNvPr id="56" name="ZoneTexte 55"/>
          <p:cNvSpPr txBox="1">
            <a:spLocks noChangeArrowheads="1"/>
          </p:cNvSpPr>
          <p:nvPr/>
        </p:nvSpPr>
        <p:spPr bwMode="auto">
          <a:xfrm>
            <a:off x="2011363" y="3413125"/>
            <a:ext cx="585787" cy="307975"/>
          </a:xfrm>
          <a:prstGeom prst="rect">
            <a:avLst/>
          </a:prstGeom>
          <a:noFill/>
          <a:ln w="9525">
            <a:noFill/>
            <a:miter lim="800000"/>
            <a:headEnd/>
            <a:tailEnd/>
          </a:ln>
        </p:spPr>
        <p:txBody>
          <a:bodyPr>
            <a:spAutoFit/>
          </a:bodyPr>
          <a:lstStyle/>
          <a:p>
            <a:r>
              <a:rPr lang="fr-FR" sz="1400">
                <a:solidFill>
                  <a:srgbClr val="00B050"/>
                </a:solidFill>
                <a:latin typeface="Andalus" pitchFamily="18" charset="-78"/>
                <a:cs typeface="Andalus" pitchFamily="18" charset="-78"/>
              </a:rPr>
              <a:t>OUI </a:t>
            </a:r>
          </a:p>
        </p:txBody>
      </p:sp>
      <p:sp>
        <p:nvSpPr>
          <p:cNvPr id="57" name="ZoneTexte 56"/>
          <p:cNvSpPr txBox="1">
            <a:spLocks noChangeArrowheads="1"/>
          </p:cNvSpPr>
          <p:nvPr/>
        </p:nvSpPr>
        <p:spPr bwMode="auto">
          <a:xfrm>
            <a:off x="5508625" y="3200400"/>
            <a:ext cx="584200" cy="307975"/>
          </a:xfrm>
          <a:prstGeom prst="rect">
            <a:avLst/>
          </a:prstGeom>
          <a:noFill/>
          <a:ln w="9525">
            <a:noFill/>
            <a:miter lim="800000"/>
            <a:headEnd/>
            <a:tailEnd/>
          </a:ln>
        </p:spPr>
        <p:txBody>
          <a:bodyPr>
            <a:spAutoFit/>
          </a:bodyPr>
          <a:lstStyle/>
          <a:p>
            <a:r>
              <a:rPr lang="fr-FR" sz="1400">
                <a:solidFill>
                  <a:srgbClr val="00B050"/>
                </a:solidFill>
                <a:latin typeface="Andalus" pitchFamily="18" charset="-78"/>
                <a:cs typeface="Andalus" pitchFamily="18" charset="-78"/>
              </a:rPr>
              <a:t>1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left)">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right)">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left)">
                                      <p:cBhvr>
                                        <p:cTn id="50" dur="500"/>
                                        <p:tgtEl>
                                          <p:spTgt spid="4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left)">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left)">
                                      <p:cBhvr>
                                        <p:cTn id="81" dur="500"/>
                                        <p:tgtEl>
                                          <p:spTgt spid="5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2" grpId="0"/>
      <p:bldP spid="47" grpId="0"/>
      <p:bldP spid="48" grpId="0"/>
      <p:bldP spid="49" grpId="0"/>
      <p:bldP spid="50" grpId="0"/>
      <p:bldP spid="51" grpId="0"/>
      <p:bldP spid="52" grpId="0"/>
      <p:bldP spid="53" grpId="0"/>
      <p:bldP spid="54" grpId="0"/>
      <p:bldP spid="55" grpId="0"/>
      <p:bldP spid="56" grpId="0"/>
      <p:bldP spid="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4274"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4275"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4276"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4277"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4278"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4279" name="Rectangle 7"/>
          <p:cNvSpPr>
            <a:spLocks noChangeArrowheads="1"/>
          </p:cNvSpPr>
          <p:nvPr/>
        </p:nvSpPr>
        <p:spPr bwMode="auto">
          <a:xfrm>
            <a:off x="2051050" y="771525"/>
            <a:ext cx="6480175" cy="912813"/>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dirty="0">
                <a:solidFill>
                  <a:srgbClr val="000000"/>
                </a:solidFill>
                <a:latin typeface="Andalus" pitchFamily="18" charset="-78"/>
              </a:rPr>
              <a:t>Comment déterminer si 3 adresses IP  font parties du même réseau?</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dirty="0">
              <a:solidFill>
                <a:srgbClr val="000000"/>
              </a:solidFill>
            </a:endParaRPr>
          </a:p>
          <a:p>
            <a:pPr marL="215900" indent="-215900">
              <a:lnSpc>
                <a:spcPct val="100000"/>
              </a:lnSpc>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dirty="0">
                <a:solidFill>
                  <a:srgbClr val="000000"/>
                </a:solidFill>
                <a:latin typeface="Andalus" pitchFamily="18" charset="-78"/>
              </a:rPr>
              <a:t>Transformer la masque décimale en binaire</a:t>
            </a:r>
          </a:p>
        </p:txBody>
      </p:sp>
      <p:sp>
        <p:nvSpPr>
          <p:cNvPr id="53257" name="Rectangle 8"/>
          <p:cNvSpPr>
            <a:spLocks noChangeArrowheads="1"/>
          </p:cNvSpPr>
          <p:nvPr/>
        </p:nvSpPr>
        <p:spPr bwMode="auto">
          <a:xfrm>
            <a:off x="755650" y="2058988"/>
            <a:ext cx="1871663"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0000"/>
                </a:solidFill>
                <a:latin typeface="Andalus" pitchFamily="18" charset="-78"/>
              </a:rPr>
              <a:t>        .      .       .</a:t>
            </a:r>
          </a:p>
        </p:txBody>
      </p:sp>
      <p:sp>
        <p:nvSpPr>
          <p:cNvPr id="53258" name="Rectangle 9"/>
          <p:cNvSpPr>
            <a:spLocks noChangeArrowheads="1"/>
          </p:cNvSpPr>
          <p:nvPr/>
        </p:nvSpPr>
        <p:spPr bwMode="auto">
          <a:xfrm>
            <a:off x="1257300" y="2049463"/>
            <a:ext cx="649288"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16</a:t>
            </a:r>
          </a:p>
        </p:txBody>
      </p:sp>
      <p:sp>
        <p:nvSpPr>
          <p:cNvPr id="53259" name="Rectangle 10"/>
          <p:cNvSpPr>
            <a:spLocks noChangeArrowheads="1"/>
          </p:cNvSpPr>
          <p:nvPr/>
        </p:nvSpPr>
        <p:spPr bwMode="auto">
          <a:xfrm>
            <a:off x="2122488" y="2049463"/>
            <a:ext cx="360362" cy="363537"/>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1</a:t>
            </a:r>
          </a:p>
        </p:txBody>
      </p:sp>
      <p:sp>
        <p:nvSpPr>
          <p:cNvPr id="53260" name="Rectangle 11"/>
          <p:cNvSpPr>
            <a:spLocks noChangeArrowheads="1"/>
          </p:cNvSpPr>
          <p:nvPr/>
        </p:nvSpPr>
        <p:spPr bwMode="auto">
          <a:xfrm>
            <a:off x="1763713" y="2049463"/>
            <a:ext cx="433387" cy="363537"/>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3</a:t>
            </a:r>
          </a:p>
        </p:txBody>
      </p:sp>
      <p:sp>
        <p:nvSpPr>
          <p:cNvPr id="53261" name="Rectangle 12"/>
          <p:cNvSpPr>
            <a:spLocks noChangeArrowheads="1"/>
          </p:cNvSpPr>
          <p:nvPr/>
        </p:nvSpPr>
        <p:spPr bwMode="auto">
          <a:xfrm>
            <a:off x="755650"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172</a:t>
            </a:r>
          </a:p>
        </p:txBody>
      </p:sp>
      <p:sp>
        <p:nvSpPr>
          <p:cNvPr id="53262" name="Rectangle 13"/>
          <p:cNvSpPr>
            <a:spLocks noChangeArrowheads="1"/>
          </p:cNvSpPr>
          <p:nvPr/>
        </p:nvSpPr>
        <p:spPr bwMode="auto">
          <a:xfrm>
            <a:off x="3779838" y="20589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0000"/>
                </a:solidFill>
                <a:latin typeface="Andalus" pitchFamily="18" charset="-78"/>
              </a:rPr>
              <a:t>        .      .       .</a:t>
            </a:r>
          </a:p>
        </p:txBody>
      </p:sp>
      <p:sp>
        <p:nvSpPr>
          <p:cNvPr id="53263" name="Rectangle 14"/>
          <p:cNvSpPr>
            <a:spLocks noChangeArrowheads="1"/>
          </p:cNvSpPr>
          <p:nvPr/>
        </p:nvSpPr>
        <p:spPr bwMode="auto">
          <a:xfrm>
            <a:off x="4281488" y="2049463"/>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16</a:t>
            </a:r>
          </a:p>
        </p:txBody>
      </p:sp>
      <p:sp>
        <p:nvSpPr>
          <p:cNvPr id="53264" name="Rectangle 15"/>
          <p:cNvSpPr>
            <a:spLocks noChangeArrowheads="1"/>
          </p:cNvSpPr>
          <p:nvPr/>
        </p:nvSpPr>
        <p:spPr bwMode="auto">
          <a:xfrm>
            <a:off x="5146675" y="2049463"/>
            <a:ext cx="50482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27</a:t>
            </a:r>
          </a:p>
        </p:txBody>
      </p:sp>
      <p:sp>
        <p:nvSpPr>
          <p:cNvPr id="53265" name="Rectangle 16"/>
          <p:cNvSpPr>
            <a:spLocks noChangeArrowheads="1"/>
          </p:cNvSpPr>
          <p:nvPr/>
        </p:nvSpPr>
        <p:spPr bwMode="auto">
          <a:xfrm>
            <a:off x="4787900" y="2049463"/>
            <a:ext cx="433388" cy="363537"/>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3</a:t>
            </a:r>
          </a:p>
        </p:txBody>
      </p:sp>
      <p:sp>
        <p:nvSpPr>
          <p:cNvPr id="53266" name="Rectangle 17"/>
          <p:cNvSpPr>
            <a:spLocks noChangeArrowheads="1"/>
          </p:cNvSpPr>
          <p:nvPr/>
        </p:nvSpPr>
        <p:spPr bwMode="auto">
          <a:xfrm>
            <a:off x="3779838"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172</a:t>
            </a:r>
          </a:p>
        </p:txBody>
      </p:sp>
      <p:sp>
        <p:nvSpPr>
          <p:cNvPr id="53267" name="Rectangle 18"/>
          <p:cNvSpPr>
            <a:spLocks noChangeArrowheads="1"/>
          </p:cNvSpPr>
          <p:nvPr/>
        </p:nvSpPr>
        <p:spPr bwMode="auto">
          <a:xfrm>
            <a:off x="6732588" y="20589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0000"/>
                </a:solidFill>
                <a:latin typeface="Andalus" pitchFamily="18" charset="-78"/>
              </a:rPr>
              <a:t>        .      .       .</a:t>
            </a:r>
          </a:p>
        </p:txBody>
      </p:sp>
      <p:sp>
        <p:nvSpPr>
          <p:cNvPr id="53268" name="Rectangle 19"/>
          <p:cNvSpPr>
            <a:spLocks noChangeArrowheads="1"/>
          </p:cNvSpPr>
          <p:nvPr/>
        </p:nvSpPr>
        <p:spPr bwMode="auto">
          <a:xfrm>
            <a:off x="7234238" y="2049463"/>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16</a:t>
            </a:r>
          </a:p>
        </p:txBody>
      </p:sp>
      <p:sp>
        <p:nvSpPr>
          <p:cNvPr id="53269" name="Rectangle 20"/>
          <p:cNvSpPr>
            <a:spLocks noChangeArrowheads="1"/>
          </p:cNvSpPr>
          <p:nvPr/>
        </p:nvSpPr>
        <p:spPr bwMode="auto">
          <a:xfrm>
            <a:off x="8099425" y="2049463"/>
            <a:ext cx="50482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15</a:t>
            </a:r>
          </a:p>
        </p:txBody>
      </p:sp>
      <p:sp>
        <p:nvSpPr>
          <p:cNvPr id="53270" name="Rectangle 21"/>
          <p:cNvSpPr>
            <a:spLocks noChangeArrowheads="1"/>
          </p:cNvSpPr>
          <p:nvPr/>
        </p:nvSpPr>
        <p:spPr bwMode="auto">
          <a:xfrm>
            <a:off x="7740650" y="2049463"/>
            <a:ext cx="433388" cy="363537"/>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4</a:t>
            </a:r>
          </a:p>
        </p:txBody>
      </p:sp>
      <p:sp>
        <p:nvSpPr>
          <p:cNvPr id="53271" name="Rectangle 22"/>
          <p:cNvSpPr>
            <a:spLocks noChangeArrowheads="1"/>
          </p:cNvSpPr>
          <p:nvPr/>
        </p:nvSpPr>
        <p:spPr bwMode="auto">
          <a:xfrm>
            <a:off x="6732588"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172</a:t>
            </a:r>
          </a:p>
        </p:txBody>
      </p:sp>
      <p:sp>
        <p:nvSpPr>
          <p:cNvPr id="54295" name="Rectangle 23"/>
          <p:cNvSpPr>
            <a:spLocks noChangeArrowheads="1"/>
          </p:cNvSpPr>
          <p:nvPr/>
        </p:nvSpPr>
        <p:spPr bwMode="auto">
          <a:xfrm>
            <a:off x="179388" y="2500313"/>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10101100 . 00010000 . 00000011 . 00000001</a:t>
            </a:r>
          </a:p>
        </p:txBody>
      </p:sp>
      <p:sp>
        <p:nvSpPr>
          <p:cNvPr id="54296" name="Rectangle 24"/>
          <p:cNvSpPr>
            <a:spLocks noChangeArrowheads="1"/>
          </p:cNvSpPr>
          <p:nvPr/>
        </p:nvSpPr>
        <p:spPr bwMode="auto">
          <a:xfrm>
            <a:off x="3276600" y="2500313"/>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10101100 . 00010000 . 00000011 . 00011011</a:t>
            </a:r>
          </a:p>
        </p:txBody>
      </p:sp>
      <p:sp>
        <p:nvSpPr>
          <p:cNvPr id="54297" name="Rectangle 25"/>
          <p:cNvSpPr>
            <a:spLocks noChangeArrowheads="1"/>
          </p:cNvSpPr>
          <p:nvPr/>
        </p:nvSpPr>
        <p:spPr bwMode="auto">
          <a:xfrm>
            <a:off x="6227763" y="2500313"/>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10101100 . 00010000 . 00000100. 00001111</a:t>
            </a:r>
          </a:p>
        </p:txBody>
      </p:sp>
      <p:sp>
        <p:nvSpPr>
          <p:cNvPr id="53275" name="Rectangle 26"/>
          <p:cNvSpPr>
            <a:spLocks noChangeArrowheads="1"/>
          </p:cNvSpPr>
          <p:nvPr/>
        </p:nvSpPr>
        <p:spPr bwMode="auto">
          <a:xfrm>
            <a:off x="684213" y="2851150"/>
            <a:ext cx="1871662" cy="363538"/>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0000"/>
                </a:solidFill>
                <a:latin typeface="Andalus" pitchFamily="18" charset="-78"/>
              </a:rPr>
              <a:t>        .        .        .</a:t>
            </a:r>
          </a:p>
        </p:txBody>
      </p:sp>
      <p:sp>
        <p:nvSpPr>
          <p:cNvPr id="53276" name="Rectangle 27"/>
          <p:cNvSpPr>
            <a:spLocks noChangeArrowheads="1"/>
          </p:cNvSpPr>
          <p:nvPr/>
        </p:nvSpPr>
        <p:spPr bwMode="auto">
          <a:xfrm>
            <a:off x="1185863" y="2841625"/>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77" name="Rectangle 28"/>
          <p:cNvSpPr>
            <a:spLocks noChangeArrowheads="1"/>
          </p:cNvSpPr>
          <p:nvPr/>
        </p:nvSpPr>
        <p:spPr bwMode="auto">
          <a:xfrm>
            <a:off x="2193925" y="2841625"/>
            <a:ext cx="360363" cy="363538"/>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0</a:t>
            </a:r>
          </a:p>
        </p:txBody>
      </p:sp>
      <p:sp>
        <p:nvSpPr>
          <p:cNvPr id="53278" name="Rectangle 29"/>
          <p:cNvSpPr>
            <a:spLocks noChangeArrowheads="1"/>
          </p:cNvSpPr>
          <p:nvPr/>
        </p:nvSpPr>
        <p:spPr bwMode="auto">
          <a:xfrm>
            <a:off x="1692275"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79" name="Rectangle 30"/>
          <p:cNvSpPr>
            <a:spLocks noChangeArrowheads="1"/>
          </p:cNvSpPr>
          <p:nvPr/>
        </p:nvSpPr>
        <p:spPr bwMode="auto">
          <a:xfrm>
            <a:off x="684213"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80" name="Rectangle 31"/>
          <p:cNvSpPr>
            <a:spLocks noChangeArrowheads="1"/>
          </p:cNvSpPr>
          <p:nvPr/>
        </p:nvSpPr>
        <p:spPr bwMode="auto">
          <a:xfrm>
            <a:off x="3779838" y="2868613"/>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0000"/>
                </a:solidFill>
                <a:latin typeface="Andalus" pitchFamily="18" charset="-78"/>
              </a:rPr>
              <a:t>        .        .        .</a:t>
            </a:r>
          </a:p>
        </p:txBody>
      </p:sp>
      <p:sp>
        <p:nvSpPr>
          <p:cNvPr id="53281" name="Rectangle 32"/>
          <p:cNvSpPr>
            <a:spLocks noChangeArrowheads="1"/>
          </p:cNvSpPr>
          <p:nvPr/>
        </p:nvSpPr>
        <p:spPr bwMode="auto">
          <a:xfrm>
            <a:off x="4281488" y="2859088"/>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82" name="Rectangle 33"/>
          <p:cNvSpPr>
            <a:spLocks noChangeArrowheads="1"/>
          </p:cNvSpPr>
          <p:nvPr/>
        </p:nvSpPr>
        <p:spPr bwMode="auto">
          <a:xfrm>
            <a:off x="5291138" y="2859088"/>
            <a:ext cx="360362" cy="363537"/>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0</a:t>
            </a:r>
          </a:p>
        </p:txBody>
      </p:sp>
      <p:sp>
        <p:nvSpPr>
          <p:cNvPr id="53283" name="Rectangle 34"/>
          <p:cNvSpPr>
            <a:spLocks noChangeArrowheads="1"/>
          </p:cNvSpPr>
          <p:nvPr/>
        </p:nvSpPr>
        <p:spPr bwMode="auto">
          <a:xfrm>
            <a:off x="4787900" y="2859088"/>
            <a:ext cx="57467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84" name="Rectangle 35"/>
          <p:cNvSpPr>
            <a:spLocks noChangeArrowheads="1"/>
          </p:cNvSpPr>
          <p:nvPr/>
        </p:nvSpPr>
        <p:spPr bwMode="auto">
          <a:xfrm>
            <a:off x="3779838" y="2859088"/>
            <a:ext cx="57467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85" name="Rectangle 36"/>
          <p:cNvSpPr>
            <a:spLocks noChangeArrowheads="1"/>
          </p:cNvSpPr>
          <p:nvPr/>
        </p:nvSpPr>
        <p:spPr bwMode="auto">
          <a:xfrm>
            <a:off x="6732588" y="2851150"/>
            <a:ext cx="1871662" cy="363538"/>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0000"/>
                </a:solidFill>
                <a:latin typeface="Andalus" pitchFamily="18" charset="-78"/>
              </a:rPr>
              <a:t>        .        .        .</a:t>
            </a:r>
          </a:p>
        </p:txBody>
      </p:sp>
      <p:sp>
        <p:nvSpPr>
          <p:cNvPr id="53286" name="Rectangle 37"/>
          <p:cNvSpPr>
            <a:spLocks noChangeArrowheads="1"/>
          </p:cNvSpPr>
          <p:nvPr/>
        </p:nvSpPr>
        <p:spPr bwMode="auto">
          <a:xfrm>
            <a:off x="7234238" y="2841625"/>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87" name="Rectangle 38"/>
          <p:cNvSpPr>
            <a:spLocks noChangeArrowheads="1"/>
          </p:cNvSpPr>
          <p:nvPr/>
        </p:nvSpPr>
        <p:spPr bwMode="auto">
          <a:xfrm>
            <a:off x="8242300" y="2841625"/>
            <a:ext cx="360363" cy="363538"/>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0</a:t>
            </a:r>
          </a:p>
        </p:txBody>
      </p:sp>
      <p:sp>
        <p:nvSpPr>
          <p:cNvPr id="53288" name="Rectangle 39"/>
          <p:cNvSpPr>
            <a:spLocks noChangeArrowheads="1"/>
          </p:cNvSpPr>
          <p:nvPr/>
        </p:nvSpPr>
        <p:spPr bwMode="auto">
          <a:xfrm>
            <a:off x="7740650"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3289" name="Rectangle 40"/>
          <p:cNvSpPr>
            <a:spLocks noChangeArrowheads="1"/>
          </p:cNvSpPr>
          <p:nvPr/>
        </p:nvSpPr>
        <p:spPr bwMode="auto">
          <a:xfrm>
            <a:off x="6732588"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0000"/>
                </a:solidFill>
                <a:latin typeface="Andalus" pitchFamily="18" charset="-78"/>
              </a:rPr>
              <a:t>255</a:t>
            </a:r>
          </a:p>
        </p:txBody>
      </p:sp>
      <p:sp>
        <p:nvSpPr>
          <p:cNvPr id="54313" name="Rectangle 41"/>
          <p:cNvSpPr>
            <a:spLocks noChangeArrowheads="1"/>
          </p:cNvSpPr>
          <p:nvPr/>
        </p:nvSpPr>
        <p:spPr bwMode="auto">
          <a:xfrm>
            <a:off x="179388" y="3317875"/>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4314" name="Rectangle 42"/>
          <p:cNvSpPr>
            <a:spLocks noChangeArrowheads="1"/>
          </p:cNvSpPr>
          <p:nvPr/>
        </p:nvSpPr>
        <p:spPr bwMode="auto">
          <a:xfrm>
            <a:off x="3276600" y="3292475"/>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4315" name="Rectangle 43"/>
          <p:cNvSpPr>
            <a:spLocks noChangeArrowheads="1"/>
          </p:cNvSpPr>
          <p:nvPr/>
        </p:nvSpPr>
        <p:spPr bwMode="auto">
          <a:xfrm>
            <a:off x="6227763" y="3292475"/>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additive="repl">
                                        <p:cTn id="6" dur="1" fill="hold">
                                          <p:stCondLst>
                                            <p:cond delay="0"/>
                                          </p:stCondLst>
                                        </p:cTn>
                                        <p:tgtEl>
                                          <p:spTgt spid="54295"/>
                                        </p:tgtEl>
                                        <p:attrNameLst>
                                          <p:attrName>style.visibility</p:attrName>
                                        </p:attrNameLst>
                                      </p:cBhvr>
                                      <p:to>
                                        <p:strVal val="visible"/>
                                      </p:to>
                                    </p:set>
                                    <p:animEffect transition="in" filter="fade">
                                      <p:cBhvr additive="repl">
                                        <p:cTn id="7" dur="500"/>
                                        <p:tgtEl>
                                          <p:spTgt spid="54295"/>
                                        </p:tgtEl>
                                      </p:cBhvr>
                                    </p:animEffect>
                                  </p:childTnLst>
                                </p:cTn>
                              </p:par>
                            </p:childTnLst>
                          </p:cTn>
                        </p:par>
                        <p:par>
                          <p:cTn id="8" fill="hold">
                            <p:stCondLst>
                              <p:cond delay="500"/>
                            </p:stCondLst>
                            <p:childTnLst>
                              <p:par>
                                <p:cTn id="9" presetID="10" presetClass="entr" fill="hold" nodeType="afterEffect">
                                  <p:stCondLst>
                                    <p:cond delay="0"/>
                                  </p:stCondLst>
                                  <p:childTnLst>
                                    <p:set>
                                      <p:cBhvr additive="repl">
                                        <p:cTn id="10" dur="1" fill="hold">
                                          <p:stCondLst>
                                            <p:cond delay="0"/>
                                          </p:stCondLst>
                                        </p:cTn>
                                        <p:tgtEl>
                                          <p:spTgt spid="54296"/>
                                        </p:tgtEl>
                                        <p:attrNameLst>
                                          <p:attrName>style.visibility</p:attrName>
                                        </p:attrNameLst>
                                      </p:cBhvr>
                                      <p:to>
                                        <p:strVal val="visible"/>
                                      </p:to>
                                    </p:set>
                                    <p:animEffect transition="in" filter="fade">
                                      <p:cBhvr additive="repl">
                                        <p:cTn id="11" dur="500"/>
                                        <p:tgtEl>
                                          <p:spTgt spid="54296"/>
                                        </p:tgtEl>
                                      </p:cBhvr>
                                    </p:animEffect>
                                  </p:childTnLst>
                                </p:cTn>
                              </p:par>
                            </p:childTnLst>
                          </p:cTn>
                        </p:par>
                        <p:par>
                          <p:cTn id="12" fill="hold">
                            <p:stCondLst>
                              <p:cond delay="1000"/>
                            </p:stCondLst>
                            <p:childTnLst>
                              <p:par>
                                <p:cTn id="13" presetID="10" presetClass="entr" fill="hold" nodeType="afterEffect">
                                  <p:stCondLst>
                                    <p:cond delay="0"/>
                                  </p:stCondLst>
                                  <p:childTnLst>
                                    <p:set>
                                      <p:cBhvr additive="repl">
                                        <p:cTn id="14" dur="1" fill="hold">
                                          <p:stCondLst>
                                            <p:cond delay="0"/>
                                          </p:stCondLst>
                                        </p:cTn>
                                        <p:tgtEl>
                                          <p:spTgt spid="54297"/>
                                        </p:tgtEl>
                                        <p:attrNameLst>
                                          <p:attrName>style.visibility</p:attrName>
                                        </p:attrNameLst>
                                      </p:cBhvr>
                                      <p:to>
                                        <p:strVal val="visible"/>
                                      </p:to>
                                    </p:set>
                                    <p:animEffect transition="in" filter="fade">
                                      <p:cBhvr additive="repl">
                                        <p:cTn id="15" dur="500"/>
                                        <p:tgtEl>
                                          <p:spTgt spid="5429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additive="repl">
                                        <p:cTn id="19" dur="1" fill="hold">
                                          <p:stCondLst>
                                            <p:cond delay="0"/>
                                          </p:stCondLst>
                                        </p:cTn>
                                        <p:tgtEl>
                                          <p:spTgt spid="54279">
                                            <p:txEl>
                                              <p:charRg st="109" end="109"/>
                                            </p:txEl>
                                          </p:spTgt>
                                        </p:tgtEl>
                                        <p:attrNameLst>
                                          <p:attrName>style.visibility</p:attrName>
                                        </p:attrNameLst>
                                      </p:cBhvr>
                                      <p:to>
                                        <p:strVal val="visible"/>
                                      </p:to>
                                    </p:set>
                                    <p:animEffect transition="in" filter="wipe(left)">
                                      <p:cBhvr additive="repl">
                                        <p:cTn id="20" dur="500"/>
                                        <p:tgtEl>
                                          <p:spTgt spid="54279">
                                            <p:txEl>
                                              <p:charRg st="109" end="109"/>
                                            </p:txEl>
                                          </p:spTgt>
                                        </p:tgtEl>
                                      </p:cBhvr>
                                    </p:animEffect>
                                  </p:childTnLst>
                                </p:cTn>
                              </p:par>
                              <p:par>
                                <p:cTn id="21" presetID="10" presetClass="entr" fill="hold" nodeType="withEffect">
                                  <p:stCondLst>
                                    <p:cond delay="0"/>
                                  </p:stCondLst>
                                  <p:childTnLst>
                                    <p:set>
                                      <p:cBhvr additive="repl">
                                        <p:cTn id="22" dur="1" fill="hold">
                                          <p:stCondLst>
                                            <p:cond delay="0"/>
                                          </p:stCondLst>
                                        </p:cTn>
                                        <p:tgtEl>
                                          <p:spTgt spid="54313"/>
                                        </p:tgtEl>
                                        <p:attrNameLst>
                                          <p:attrName>style.visibility</p:attrName>
                                        </p:attrNameLst>
                                      </p:cBhvr>
                                      <p:to>
                                        <p:strVal val="visible"/>
                                      </p:to>
                                    </p:set>
                                    <p:animEffect transition="in" filter="fade">
                                      <p:cBhvr additive="repl">
                                        <p:cTn id="23" dur="500"/>
                                        <p:tgtEl>
                                          <p:spTgt spid="54313"/>
                                        </p:tgtEl>
                                      </p:cBhvr>
                                    </p:animEffect>
                                  </p:childTnLst>
                                </p:cTn>
                              </p:par>
                              <p:par>
                                <p:cTn id="24" presetID="10" presetClass="entr" fill="hold" nodeType="withEffect">
                                  <p:stCondLst>
                                    <p:cond delay="0"/>
                                  </p:stCondLst>
                                  <p:childTnLst>
                                    <p:set>
                                      <p:cBhvr additive="repl">
                                        <p:cTn id="25" dur="1" fill="hold">
                                          <p:stCondLst>
                                            <p:cond delay="0"/>
                                          </p:stCondLst>
                                        </p:cTn>
                                        <p:tgtEl>
                                          <p:spTgt spid="54314"/>
                                        </p:tgtEl>
                                        <p:attrNameLst>
                                          <p:attrName>style.visibility</p:attrName>
                                        </p:attrNameLst>
                                      </p:cBhvr>
                                      <p:to>
                                        <p:strVal val="visible"/>
                                      </p:to>
                                    </p:set>
                                    <p:animEffect transition="in" filter="fade">
                                      <p:cBhvr additive="repl">
                                        <p:cTn id="26" dur="500"/>
                                        <p:tgtEl>
                                          <p:spTgt spid="54314"/>
                                        </p:tgtEl>
                                      </p:cBhvr>
                                    </p:animEffect>
                                  </p:childTnLst>
                                </p:cTn>
                              </p:par>
                              <p:par>
                                <p:cTn id="27" presetID="10" presetClass="entr" fill="hold" nodeType="withEffect">
                                  <p:stCondLst>
                                    <p:cond delay="0"/>
                                  </p:stCondLst>
                                  <p:childTnLst>
                                    <p:set>
                                      <p:cBhvr additive="repl">
                                        <p:cTn id="28" dur="1" fill="hold">
                                          <p:stCondLst>
                                            <p:cond delay="0"/>
                                          </p:stCondLst>
                                        </p:cTn>
                                        <p:tgtEl>
                                          <p:spTgt spid="54315"/>
                                        </p:tgtEl>
                                        <p:attrNameLst>
                                          <p:attrName>style.visibility</p:attrName>
                                        </p:attrNameLst>
                                      </p:cBhvr>
                                      <p:to>
                                        <p:strVal val="visible"/>
                                      </p:to>
                                    </p:set>
                                    <p:animEffect transition="in" filter="fade">
                                      <p:cBhvr additive="repl">
                                        <p:cTn id="29" dur="500"/>
                                        <p:tgtEl>
                                          <p:spTgt spid="54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5298"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5299"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5300"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5301"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5302"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4280" name="Rectangle 7"/>
          <p:cNvSpPr>
            <a:spLocks noChangeArrowheads="1"/>
          </p:cNvSpPr>
          <p:nvPr/>
        </p:nvSpPr>
        <p:spPr bwMode="auto">
          <a:xfrm>
            <a:off x="2051050" y="771525"/>
            <a:ext cx="6983413" cy="1187450"/>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000000"/>
                </a:solidFill>
                <a:latin typeface="Andalus" pitchFamily="18" charset="-78"/>
              </a:rPr>
              <a:t>Comment déterminer si 3 adresses IP  font parties du même réseau?</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000000"/>
              </a:solidFill>
            </a:endParaRPr>
          </a:p>
          <a:p>
            <a:pPr marL="215900" indent="-215900">
              <a:lnSpc>
                <a:spcPct val="100000"/>
              </a:lnSpc>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000000"/>
                </a:solidFill>
                <a:latin typeface="Andalus" pitchFamily="18" charset="-78"/>
              </a:rPr>
              <a:t>Faire un ET logique (multiplication) entre l’@IP machine et l’@IP masque.</a:t>
            </a:r>
          </a:p>
        </p:txBody>
      </p:sp>
      <p:sp>
        <p:nvSpPr>
          <p:cNvPr id="54281" name="Rectangle 8"/>
          <p:cNvSpPr>
            <a:spLocks noChangeArrowheads="1"/>
          </p:cNvSpPr>
          <p:nvPr/>
        </p:nvSpPr>
        <p:spPr bwMode="auto">
          <a:xfrm>
            <a:off x="755650" y="2058988"/>
            <a:ext cx="1871663"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4282" name="Rectangle 9"/>
          <p:cNvSpPr>
            <a:spLocks noChangeArrowheads="1"/>
          </p:cNvSpPr>
          <p:nvPr/>
        </p:nvSpPr>
        <p:spPr bwMode="auto">
          <a:xfrm>
            <a:off x="1257300" y="2049463"/>
            <a:ext cx="649288"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16</a:t>
            </a:r>
          </a:p>
        </p:txBody>
      </p:sp>
      <p:sp>
        <p:nvSpPr>
          <p:cNvPr id="54283" name="Rectangle 10"/>
          <p:cNvSpPr>
            <a:spLocks noChangeArrowheads="1"/>
          </p:cNvSpPr>
          <p:nvPr/>
        </p:nvSpPr>
        <p:spPr bwMode="auto">
          <a:xfrm>
            <a:off x="2122488" y="2049463"/>
            <a:ext cx="360362"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1</a:t>
            </a:r>
          </a:p>
        </p:txBody>
      </p:sp>
      <p:sp>
        <p:nvSpPr>
          <p:cNvPr id="54284" name="Rectangle 11"/>
          <p:cNvSpPr>
            <a:spLocks noChangeArrowheads="1"/>
          </p:cNvSpPr>
          <p:nvPr/>
        </p:nvSpPr>
        <p:spPr bwMode="auto">
          <a:xfrm>
            <a:off x="1763713" y="2049463"/>
            <a:ext cx="433387"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3</a:t>
            </a:r>
          </a:p>
        </p:txBody>
      </p:sp>
      <p:sp>
        <p:nvSpPr>
          <p:cNvPr id="54285" name="Rectangle 12"/>
          <p:cNvSpPr>
            <a:spLocks noChangeArrowheads="1"/>
          </p:cNvSpPr>
          <p:nvPr/>
        </p:nvSpPr>
        <p:spPr bwMode="auto">
          <a:xfrm>
            <a:off x="755650"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172</a:t>
            </a:r>
          </a:p>
        </p:txBody>
      </p:sp>
      <p:sp>
        <p:nvSpPr>
          <p:cNvPr id="54286" name="Rectangle 13"/>
          <p:cNvSpPr>
            <a:spLocks noChangeArrowheads="1"/>
          </p:cNvSpPr>
          <p:nvPr/>
        </p:nvSpPr>
        <p:spPr bwMode="auto">
          <a:xfrm>
            <a:off x="3779838" y="20589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4287" name="Rectangle 14"/>
          <p:cNvSpPr>
            <a:spLocks noChangeArrowheads="1"/>
          </p:cNvSpPr>
          <p:nvPr/>
        </p:nvSpPr>
        <p:spPr bwMode="auto">
          <a:xfrm>
            <a:off x="4281488" y="2049463"/>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16</a:t>
            </a:r>
          </a:p>
        </p:txBody>
      </p:sp>
      <p:sp>
        <p:nvSpPr>
          <p:cNvPr id="54288" name="Rectangle 15"/>
          <p:cNvSpPr>
            <a:spLocks noChangeArrowheads="1"/>
          </p:cNvSpPr>
          <p:nvPr/>
        </p:nvSpPr>
        <p:spPr bwMode="auto">
          <a:xfrm>
            <a:off x="5146675" y="2049463"/>
            <a:ext cx="50482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27</a:t>
            </a:r>
          </a:p>
        </p:txBody>
      </p:sp>
      <p:sp>
        <p:nvSpPr>
          <p:cNvPr id="54289" name="Rectangle 16"/>
          <p:cNvSpPr>
            <a:spLocks noChangeArrowheads="1"/>
          </p:cNvSpPr>
          <p:nvPr/>
        </p:nvSpPr>
        <p:spPr bwMode="auto">
          <a:xfrm>
            <a:off x="4787900" y="2049463"/>
            <a:ext cx="433388"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3</a:t>
            </a:r>
          </a:p>
        </p:txBody>
      </p:sp>
      <p:sp>
        <p:nvSpPr>
          <p:cNvPr id="54290" name="Rectangle 17"/>
          <p:cNvSpPr>
            <a:spLocks noChangeArrowheads="1"/>
          </p:cNvSpPr>
          <p:nvPr/>
        </p:nvSpPr>
        <p:spPr bwMode="auto">
          <a:xfrm>
            <a:off x="3779838"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172</a:t>
            </a:r>
          </a:p>
        </p:txBody>
      </p:sp>
      <p:sp>
        <p:nvSpPr>
          <p:cNvPr id="54291" name="Rectangle 18"/>
          <p:cNvSpPr>
            <a:spLocks noChangeArrowheads="1"/>
          </p:cNvSpPr>
          <p:nvPr/>
        </p:nvSpPr>
        <p:spPr bwMode="auto">
          <a:xfrm>
            <a:off x="6732588" y="20589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4292" name="Rectangle 19"/>
          <p:cNvSpPr>
            <a:spLocks noChangeArrowheads="1"/>
          </p:cNvSpPr>
          <p:nvPr/>
        </p:nvSpPr>
        <p:spPr bwMode="auto">
          <a:xfrm>
            <a:off x="7234238" y="2049463"/>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16</a:t>
            </a:r>
          </a:p>
        </p:txBody>
      </p:sp>
      <p:sp>
        <p:nvSpPr>
          <p:cNvPr id="54293" name="Rectangle 20"/>
          <p:cNvSpPr>
            <a:spLocks noChangeArrowheads="1"/>
          </p:cNvSpPr>
          <p:nvPr/>
        </p:nvSpPr>
        <p:spPr bwMode="auto">
          <a:xfrm>
            <a:off x="8099425" y="2049463"/>
            <a:ext cx="50482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15</a:t>
            </a:r>
          </a:p>
        </p:txBody>
      </p:sp>
      <p:sp>
        <p:nvSpPr>
          <p:cNvPr id="54294" name="Rectangle 21"/>
          <p:cNvSpPr>
            <a:spLocks noChangeArrowheads="1"/>
          </p:cNvSpPr>
          <p:nvPr/>
        </p:nvSpPr>
        <p:spPr bwMode="auto">
          <a:xfrm>
            <a:off x="7740650" y="2049463"/>
            <a:ext cx="433388"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4</a:t>
            </a:r>
          </a:p>
        </p:txBody>
      </p:sp>
      <p:sp>
        <p:nvSpPr>
          <p:cNvPr id="54295" name="Rectangle 22"/>
          <p:cNvSpPr>
            <a:spLocks noChangeArrowheads="1"/>
          </p:cNvSpPr>
          <p:nvPr/>
        </p:nvSpPr>
        <p:spPr bwMode="auto">
          <a:xfrm>
            <a:off x="6732588"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172</a:t>
            </a:r>
          </a:p>
        </p:txBody>
      </p:sp>
      <p:sp>
        <p:nvSpPr>
          <p:cNvPr id="54296" name="Rectangle 23"/>
          <p:cNvSpPr>
            <a:spLocks noChangeArrowheads="1"/>
          </p:cNvSpPr>
          <p:nvPr/>
        </p:nvSpPr>
        <p:spPr bwMode="auto">
          <a:xfrm>
            <a:off x="179388" y="2500313"/>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10101100 . 00010000 . 00000011 . 00000001</a:t>
            </a:r>
          </a:p>
        </p:txBody>
      </p:sp>
      <p:sp>
        <p:nvSpPr>
          <p:cNvPr id="54297" name="Rectangle 24"/>
          <p:cNvSpPr>
            <a:spLocks noChangeArrowheads="1"/>
          </p:cNvSpPr>
          <p:nvPr/>
        </p:nvSpPr>
        <p:spPr bwMode="auto">
          <a:xfrm>
            <a:off x="3276600" y="2500313"/>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10101100 . 00010000 . 00000011 . 00011011</a:t>
            </a:r>
          </a:p>
        </p:txBody>
      </p:sp>
      <p:sp>
        <p:nvSpPr>
          <p:cNvPr id="54298" name="Rectangle 25"/>
          <p:cNvSpPr>
            <a:spLocks noChangeArrowheads="1"/>
          </p:cNvSpPr>
          <p:nvPr/>
        </p:nvSpPr>
        <p:spPr bwMode="auto">
          <a:xfrm>
            <a:off x="6300788" y="2500313"/>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10101100 . 00010000 . 00000100 . 00001111</a:t>
            </a:r>
          </a:p>
        </p:txBody>
      </p:sp>
      <p:sp>
        <p:nvSpPr>
          <p:cNvPr id="54299" name="Rectangle 26"/>
          <p:cNvSpPr>
            <a:spLocks noChangeArrowheads="1"/>
          </p:cNvSpPr>
          <p:nvPr/>
        </p:nvSpPr>
        <p:spPr bwMode="auto">
          <a:xfrm>
            <a:off x="684213" y="2851150"/>
            <a:ext cx="1871662" cy="363538"/>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4300" name="Rectangle 27"/>
          <p:cNvSpPr>
            <a:spLocks noChangeArrowheads="1"/>
          </p:cNvSpPr>
          <p:nvPr/>
        </p:nvSpPr>
        <p:spPr bwMode="auto">
          <a:xfrm>
            <a:off x="1185863" y="2841625"/>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01" name="Rectangle 28"/>
          <p:cNvSpPr>
            <a:spLocks noChangeArrowheads="1"/>
          </p:cNvSpPr>
          <p:nvPr/>
        </p:nvSpPr>
        <p:spPr bwMode="auto">
          <a:xfrm>
            <a:off x="2193925" y="2841625"/>
            <a:ext cx="360363" cy="363538"/>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0</a:t>
            </a:r>
          </a:p>
        </p:txBody>
      </p:sp>
      <p:sp>
        <p:nvSpPr>
          <p:cNvPr id="54302" name="Rectangle 29"/>
          <p:cNvSpPr>
            <a:spLocks noChangeArrowheads="1"/>
          </p:cNvSpPr>
          <p:nvPr/>
        </p:nvSpPr>
        <p:spPr bwMode="auto">
          <a:xfrm>
            <a:off x="1692275"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03" name="Rectangle 30"/>
          <p:cNvSpPr>
            <a:spLocks noChangeArrowheads="1"/>
          </p:cNvSpPr>
          <p:nvPr/>
        </p:nvSpPr>
        <p:spPr bwMode="auto">
          <a:xfrm>
            <a:off x="684213"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04" name="Rectangle 31"/>
          <p:cNvSpPr>
            <a:spLocks noChangeArrowheads="1"/>
          </p:cNvSpPr>
          <p:nvPr/>
        </p:nvSpPr>
        <p:spPr bwMode="auto">
          <a:xfrm>
            <a:off x="3779838" y="2868613"/>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4305" name="Rectangle 32"/>
          <p:cNvSpPr>
            <a:spLocks noChangeArrowheads="1"/>
          </p:cNvSpPr>
          <p:nvPr/>
        </p:nvSpPr>
        <p:spPr bwMode="auto">
          <a:xfrm>
            <a:off x="4281488" y="2859088"/>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06" name="Rectangle 33"/>
          <p:cNvSpPr>
            <a:spLocks noChangeArrowheads="1"/>
          </p:cNvSpPr>
          <p:nvPr/>
        </p:nvSpPr>
        <p:spPr bwMode="auto">
          <a:xfrm>
            <a:off x="5291138" y="2859088"/>
            <a:ext cx="360362"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0</a:t>
            </a:r>
          </a:p>
        </p:txBody>
      </p:sp>
      <p:sp>
        <p:nvSpPr>
          <p:cNvPr id="54307" name="Rectangle 34"/>
          <p:cNvSpPr>
            <a:spLocks noChangeArrowheads="1"/>
          </p:cNvSpPr>
          <p:nvPr/>
        </p:nvSpPr>
        <p:spPr bwMode="auto">
          <a:xfrm>
            <a:off x="4787900" y="2859088"/>
            <a:ext cx="57467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08" name="Rectangle 35"/>
          <p:cNvSpPr>
            <a:spLocks noChangeArrowheads="1"/>
          </p:cNvSpPr>
          <p:nvPr/>
        </p:nvSpPr>
        <p:spPr bwMode="auto">
          <a:xfrm>
            <a:off x="3779838" y="2859088"/>
            <a:ext cx="57467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09" name="Rectangle 36"/>
          <p:cNvSpPr>
            <a:spLocks noChangeArrowheads="1"/>
          </p:cNvSpPr>
          <p:nvPr/>
        </p:nvSpPr>
        <p:spPr bwMode="auto">
          <a:xfrm>
            <a:off x="6732588" y="2851150"/>
            <a:ext cx="1871662" cy="363538"/>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4310" name="Rectangle 37"/>
          <p:cNvSpPr>
            <a:spLocks noChangeArrowheads="1"/>
          </p:cNvSpPr>
          <p:nvPr/>
        </p:nvSpPr>
        <p:spPr bwMode="auto">
          <a:xfrm>
            <a:off x="7234238" y="2841625"/>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11" name="Rectangle 38"/>
          <p:cNvSpPr>
            <a:spLocks noChangeArrowheads="1"/>
          </p:cNvSpPr>
          <p:nvPr/>
        </p:nvSpPr>
        <p:spPr bwMode="auto">
          <a:xfrm>
            <a:off x="8242300" y="2841625"/>
            <a:ext cx="360363" cy="363538"/>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0</a:t>
            </a:r>
          </a:p>
        </p:txBody>
      </p:sp>
      <p:sp>
        <p:nvSpPr>
          <p:cNvPr id="54312" name="Rectangle 39"/>
          <p:cNvSpPr>
            <a:spLocks noChangeArrowheads="1"/>
          </p:cNvSpPr>
          <p:nvPr/>
        </p:nvSpPr>
        <p:spPr bwMode="auto">
          <a:xfrm>
            <a:off x="7740650"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13" name="Rectangle 40"/>
          <p:cNvSpPr>
            <a:spLocks noChangeArrowheads="1"/>
          </p:cNvSpPr>
          <p:nvPr/>
        </p:nvSpPr>
        <p:spPr bwMode="auto">
          <a:xfrm>
            <a:off x="6732588"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4314" name="Rectangle 41"/>
          <p:cNvSpPr>
            <a:spLocks noChangeArrowheads="1"/>
          </p:cNvSpPr>
          <p:nvPr/>
        </p:nvSpPr>
        <p:spPr bwMode="auto">
          <a:xfrm>
            <a:off x="179388" y="3317875"/>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4315" name="Rectangle 42"/>
          <p:cNvSpPr>
            <a:spLocks noChangeArrowheads="1"/>
          </p:cNvSpPr>
          <p:nvPr/>
        </p:nvSpPr>
        <p:spPr bwMode="auto">
          <a:xfrm>
            <a:off x="3276600" y="3292475"/>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4316" name="Rectangle 43"/>
          <p:cNvSpPr>
            <a:spLocks noChangeArrowheads="1"/>
          </p:cNvSpPr>
          <p:nvPr/>
        </p:nvSpPr>
        <p:spPr bwMode="auto">
          <a:xfrm>
            <a:off x="6300788" y="3292475"/>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5340" name="Rectangle 44"/>
          <p:cNvSpPr>
            <a:spLocks noChangeArrowheads="1"/>
          </p:cNvSpPr>
          <p:nvPr/>
        </p:nvSpPr>
        <p:spPr bwMode="auto">
          <a:xfrm>
            <a:off x="179388" y="3678238"/>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10101100 . 00010000 . 00000011 . 00000000</a:t>
            </a:r>
          </a:p>
        </p:txBody>
      </p:sp>
      <p:sp>
        <p:nvSpPr>
          <p:cNvPr id="55341" name="Rectangle 45"/>
          <p:cNvSpPr>
            <a:spLocks noChangeArrowheads="1"/>
          </p:cNvSpPr>
          <p:nvPr/>
        </p:nvSpPr>
        <p:spPr bwMode="auto">
          <a:xfrm>
            <a:off x="3276600" y="3651250"/>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10101100 . 00010000 . 00000011 . 00000000</a:t>
            </a:r>
          </a:p>
        </p:txBody>
      </p:sp>
      <p:sp>
        <p:nvSpPr>
          <p:cNvPr id="55342" name="Rectangle 46"/>
          <p:cNvSpPr>
            <a:spLocks noChangeArrowheads="1"/>
          </p:cNvSpPr>
          <p:nvPr/>
        </p:nvSpPr>
        <p:spPr bwMode="auto">
          <a:xfrm>
            <a:off x="6300788" y="3651250"/>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10101100 . 00010000 . 00000100 . 00000000</a:t>
            </a:r>
          </a:p>
        </p:txBody>
      </p:sp>
      <p:sp>
        <p:nvSpPr>
          <p:cNvPr id="54320" name="AutoShape 47"/>
          <p:cNvSpPr>
            <a:spLocks noChangeArrowheads="1"/>
          </p:cNvSpPr>
          <p:nvPr/>
        </p:nvSpPr>
        <p:spPr bwMode="auto">
          <a:xfrm>
            <a:off x="2987675" y="2427288"/>
            <a:ext cx="215900" cy="1125537"/>
          </a:xfrm>
          <a:custGeom>
            <a:avLst/>
            <a:gdLst>
              <a:gd name="T0" fmla="*/ 215900 w 215900"/>
              <a:gd name="T1" fmla="*/ 562769 h 1125537"/>
              <a:gd name="T2" fmla="*/ 107950 w 215900"/>
              <a:gd name="T3" fmla="*/ 1125537 h 1125537"/>
              <a:gd name="T4" fmla="*/ 0 w 215900"/>
              <a:gd name="T5" fmla="*/ 562769 h 1125537"/>
              <a:gd name="T6" fmla="*/ 107950 w 215900"/>
              <a:gd name="T7" fmla="*/ 0 h 1125537"/>
              <a:gd name="T8" fmla="*/ 0 60000 65536"/>
              <a:gd name="T9" fmla="*/ 5898240 60000 65536"/>
              <a:gd name="T10" fmla="*/ 11796480 60000 65536"/>
              <a:gd name="T11" fmla="*/ 17694720 60000 65536"/>
              <a:gd name="T12" fmla="*/ 0 w 215900"/>
              <a:gd name="T13" fmla="*/ 0 h 1125537"/>
              <a:gd name="T14" fmla="*/ 215900 w 215900"/>
              <a:gd name="T15" fmla="*/ 1125537 h 1125537"/>
            </a:gdLst>
            <a:ahLst/>
            <a:cxnLst>
              <a:cxn ang="T8">
                <a:pos x="T0" y="T1"/>
              </a:cxn>
              <a:cxn ang="T9">
                <a:pos x="T2" y="T3"/>
              </a:cxn>
              <a:cxn ang="T10">
                <a:pos x="T4" y="T5"/>
              </a:cxn>
              <a:cxn ang="T11">
                <a:pos x="T6" y="T7"/>
              </a:cxn>
            </a:cxnLst>
            <a:rect l="T12" t="T13" r="T14" b="T15"/>
            <a:pathLst>
              <a:path w="215900" h="1125537" stroke="0">
                <a:moveTo>
                  <a:pt x="0" y="0"/>
                </a:moveTo>
                <a:lnTo>
                  <a:pt x="300" y="-849"/>
                </a:lnTo>
                <a:lnTo>
                  <a:pt x="270" y="90"/>
                </a:lnTo>
                <a:lnTo>
                  <a:pt x="300" y="-560"/>
                </a:lnTo>
                <a:lnTo>
                  <a:pt x="300" y="-849"/>
                </a:lnTo>
                <a:lnTo>
                  <a:pt x="180" y="65446"/>
                </a:lnTo>
                <a:lnTo>
                  <a:pt x="300" y="-849"/>
                </a:lnTo>
                <a:close/>
              </a:path>
              <a:path w="215900" h="1125537" fill="none">
                <a:moveTo>
                  <a:pt x="270" y="65446"/>
                </a:moveTo>
                <a:lnTo>
                  <a:pt x="300" y="3975"/>
                </a:lnTo>
                <a:lnTo>
                  <a:pt x="300" y="-849"/>
                </a:lnTo>
                <a:lnTo>
                  <a:pt x="0" y="90"/>
                </a:lnTo>
                <a:lnTo>
                  <a:pt x="0" y="0"/>
                </a:lnTo>
                <a:lnTo>
                  <a:pt x="300" y="-849"/>
                </a:lnTo>
                <a:lnTo>
                  <a:pt x="270" y="90"/>
                </a:lnTo>
              </a:path>
            </a:pathLst>
          </a:custGeom>
          <a:noFill/>
          <a:ln w="9360">
            <a:solidFill>
              <a:srgbClr val="000000"/>
            </a:solidFill>
            <a:round/>
            <a:headEnd/>
            <a:tailEnd/>
          </a:ln>
        </p:spPr>
        <p:txBody>
          <a:bodyPr wrap="none" anchor="ctr"/>
          <a:lstStyle/>
          <a:p>
            <a:endParaRPr lang="fr-FR"/>
          </a:p>
        </p:txBody>
      </p:sp>
      <p:sp>
        <p:nvSpPr>
          <p:cNvPr id="54321" name="AutoShape 48"/>
          <p:cNvSpPr>
            <a:spLocks noChangeArrowheads="1"/>
          </p:cNvSpPr>
          <p:nvPr/>
        </p:nvSpPr>
        <p:spPr bwMode="auto">
          <a:xfrm flipH="1">
            <a:off x="3130550" y="2427288"/>
            <a:ext cx="215900" cy="1125537"/>
          </a:xfrm>
          <a:custGeom>
            <a:avLst/>
            <a:gdLst>
              <a:gd name="T0" fmla="*/ 215900 w 215900"/>
              <a:gd name="T1" fmla="*/ 562769 h 1125537"/>
              <a:gd name="T2" fmla="*/ 107950 w 215900"/>
              <a:gd name="T3" fmla="*/ 1125537 h 1125537"/>
              <a:gd name="T4" fmla="*/ 0 w 215900"/>
              <a:gd name="T5" fmla="*/ 562769 h 1125537"/>
              <a:gd name="T6" fmla="*/ 107950 w 215900"/>
              <a:gd name="T7" fmla="*/ 0 h 1125537"/>
              <a:gd name="T8" fmla="*/ 0 60000 65536"/>
              <a:gd name="T9" fmla="*/ 5898240 60000 65536"/>
              <a:gd name="T10" fmla="*/ 11796480 60000 65536"/>
              <a:gd name="T11" fmla="*/ 17694720 60000 65536"/>
              <a:gd name="T12" fmla="*/ 0 w 215900"/>
              <a:gd name="T13" fmla="*/ 0 h 1125537"/>
              <a:gd name="T14" fmla="*/ 215900 w 215900"/>
              <a:gd name="T15" fmla="*/ 1125537 h 1125537"/>
            </a:gdLst>
            <a:ahLst/>
            <a:cxnLst>
              <a:cxn ang="T8">
                <a:pos x="T0" y="T1"/>
              </a:cxn>
              <a:cxn ang="T9">
                <a:pos x="T2" y="T3"/>
              </a:cxn>
              <a:cxn ang="T10">
                <a:pos x="T4" y="T5"/>
              </a:cxn>
              <a:cxn ang="T11">
                <a:pos x="T6" y="T7"/>
              </a:cxn>
            </a:cxnLst>
            <a:rect l="T12" t="T13" r="T14" b="T15"/>
            <a:pathLst>
              <a:path w="215900" h="1125537" stroke="0">
                <a:moveTo>
                  <a:pt x="0" y="0"/>
                </a:moveTo>
                <a:lnTo>
                  <a:pt x="300" y="-849"/>
                </a:lnTo>
                <a:lnTo>
                  <a:pt x="270" y="90"/>
                </a:lnTo>
                <a:lnTo>
                  <a:pt x="300" y="-560"/>
                </a:lnTo>
                <a:lnTo>
                  <a:pt x="300" y="-849"/>
                </a:lnTo>
                <a:lnTo>
                  <a:pt x="180" y="65446"/>
                </a:lnTo>
                <a:lnTo>
                  <a:pt x="300" y="-849"/>
                </a:lnTo>
                <a:close/>
              </a:path>
              <a:path w="215900" h="1125537" fill="none">
                <a:moveTo>
                  <a:pt x="270" y="65446"/>
                </a:moveTo>
                <a:lnTo>
                  <a:pt x="300" y="3975"/>
                </a:lnTo>
                <a:lnTo>
                  <a:pt x="300" y="-849"/>
                </a:lnTo>
                <a:lnTo>
                  <a:pt x="0" y="90"/>
                </a:lnTo>
                <a:lnTo>
                  <a:pt x="0" y="0"/>
                </a:lnTo>
                <a:lnTo>
                  <a:pt x="300" y="-849"/>
                </a:lnTo>
                <a:lnTo>
                  <a:pt x="270" y="90"/>
                </a:lnTo>
              </a:path>
            </a:pathLst>
          </a:custGeom>
          <a:noFill/>
          <a:ln w="9360">
            <a:solidFill>
              <a:srgbClr val="000000"/>
            </a:solidFill>
            <a:round/>
            <a:headEnd/>
            <a:tailEnd/>
          </a:ln>
        </p:spPr>
        <p:txBody>
          <a:bodyPr wrap="none" anchor="ctr"/>
          <a:lstStyle/>
          <a:p>
            <a:endParaRPr lang="fr-FR"/>
          </a:p>
        </p:txBody>
      </p:sp>
      <p:sp>
        <p:nvSpPr>
          <p:cNvPr id="54322" name="Rectangle 49"/>
          <p:cNvSpPr>
            <a:spLocks noChangeArrowheads="1"/>
          </p:cNvSpPr>
          <p:nvPr/>
        </p:nvSpPr>
        <p:spPr bwMode="auto">
          <a:xfrm>
            <a:off x="2630488" y="2805113"/>
            <a:ext cx="409575" cy="363537"/>
          </a:xfrm>
          <a:prstGeom prst="rect">
            <a:avLst/>
          </a:prstGeom>
          <a:noFill/>
          <a:ln w="9525">
            <a:noFill/>
            <a:round/>
            <a:headEnd/>
            <a:tailEnd/>
          </a:ln>
        </p:spPr>
        <p:txBody>
          <a:bodyPr wrap="none" lIns="90000" tIns="45000" rIns="90000" bIns="45000"/>
          <a:lstStyle/>
          <a:p>
            <a:pPr>
              <a:lnSpc>
                <a:spcPct val="100000"/>
              </a:lnSpc>
            </a:pPr>
            <a:r>
              <a:rPr lang="fr-FR">
                <a:solidFill>
                  <a:srgbClr val="000000"/>
                </a:solidFill>
                <a:latin typeface="Andalus" pitchFamily="18" charset="-78"/>
              </a:rPr>
              <a:t>ET</a:t>
            </a:r>
          </a:p>
        </p:txBody>
      </p:sp>
      <p:sp>
        <p:nvSpPr>
          <p:cNvPr id="54323" name="AutoShape 50"/>
          <p:cNvSpPr>
            <a:spLocks noChangeArrowheads="1"/>
          </p:cNvSpPr>
          <p:nvPr/>
        </p:nvSpPr>
        <p:spPr bwMode="auto">
          <a:xfrm>
            <a:off x="6083300" y="2463800"/>
            <a:ext cx="215900" cy="1125538"/>
          </a:xfrm>
          <a:custGeom>
            <a:avLst/>
            <a:gdLst>
              <a:gd name="T0" fmla="*/ 215900 w 215900"/>
              <a:gd name="T1" fmla="*/ 562769 h 1125538"/>
              <a:gd name="T2" fmla="*/ 107950 w 215900"/>
              <a:gd name="T3" fmla="*/ 1125538 h 1125538"/>
              <a:gd name="T4" fmla="*/ 0 w 215900"/>
              <a:gd name="T5" fmla="*/ 562769 h 1125538"/>
              <a:gd name="T6" fmla="*/ 107950 w 215900"/>
              <a:gd name="T7" fmla="*/ 0 h 1125538"/>
              <a:gd name="T8" fmla="*/ 0 60000 65536"/>
              <a:gd name="T9" fmla="*/ 5898240 60000 65536"/>
              <a:gd name="T10" fmla="*/ 11796480 60000 65536"/>
              <a:gd name="T11" fmla="*/ 17694720 60000 65536"/>
              <a:gd name="T12" fmla="*/ 0 w 215900"/>
              <a:gd name="T13" fmla="*/ 0 h 1125538"/>
              <a:gd name="T14" fmla="*/ 215900 w 215900"/>
              <a:gd name="T15" fmla="*/ 1125538 h 1125538"/>
            </a:gdLst>
            <a:ahLst/>
            <a:cxnLst>
              <a:cxn ang="T8">
                <a:pos x="T0" y="T1"/>
              </a:cxn>
              <a:cxn ang="T9">
                <a:pos x="T2" y="T3"/>
              </a:cxn>
              <a:cxn ang="T10">
                <a:pos x="T4" y="T5"/>
              </a:cxn>
              <a:cxn ang="T11">
                <a:pos x="T6" y="T7"/>
              </a:cxn>
            </a:cxnLst>
            <a:rect l="T12" t="T13" r="T14" b="T15"/>
            <a:pathLst>
              <a:path w="215900" h="1125538" stroke="0">
                <a:moveTo>
                  <a:pt x="0" y="0"/>
                </a:moveTo>
                <a:lnTo>
                  <a:pt x="300" y="-849"/>
                </a:lnTo>
                <a:lnTo>
                  <a:pt x="270" y="90"/>
                </a:lnTo>
                <a:lnTo>
                  <a:pt x="300" y="-560"/>
                </a:lnTo>
                <a:lnTo>
                  <a:pt x="300" y="-849"/>
                </a:lnTo>
                <a:lnTo>
                  <a:pt x="180" y="65446"/>
                </a:lnTo>
                <a:lnTo>
                  <a:pt x="300" y="-849"/>
                </a:lnTo>
                <a:close/>
              </a:path>
              <a:path w="215900" h="1125538" fill="none">
                <a:moveTo>
                  <a:pt x="270" y="65446"/>
                </a:moveTo>
                <a:lnTo>
                  <a:pt x="300" y="3975"/>
                </a:lnTo>
                <a:lnTo>
                  <a:pt x="300" y="-849"/>
                </a:lnTo>
                <a:lnTo>
                  <a:pt x="0" y="90"/>
                </a:lnTo>
                <a:lnTo>
                  <a:pt x="0" y="0"/>
                </a:lnTo>
                <a:lnTo>
                  <a:pt x="300" y="-849"/>
                </a:lnTo>
                <a:lnTo>
                  <a:pt x="270" y="90"/>
                </a:lnTo>
              </a:path>
            </a:pathLst>
          </a:custGeom>
          <a:noFill/>
          <a:ln w="9360">
            <a:solidFill>
              <a:srgbClr val="000000"/>
            </a:solidFill>
            <a:round/>
            <a:headEnd/>
            <a:tailEnd/>
          </a:ln>
        </p:spPr>
        <p:txBody>
          <a:bodyPr wrap="none" anchor="ctr"/>
          <a:lstStyle/>
          <a:p>
            <a:endParaRPr lang="fr-FR"/>
          </a:p>
        </p:txBody>
      </p:sp>
      <p:sp>
        <p:nvSpPr>
          <p:cNvPr id="54324" name="AutoShape 51"/>
          <p:cNvSpPr>
            <a:spLocks noChangeArrowheads="1"/>
          </p:cNvSpPr>
          <p:nvPr/>
        </p:nvSpPr>
        <p:spPr bwMode="auto">
          <a:xfrm flipH="1">
            <a:off x="6227763" y="2454275"/>
            <a:ext cx="215900" cy="1125538"/>
          </a:xfrm>
          <a:custGeom>
            <a:avLst/>
            <a:gdLst>
              <a:gd name="T0" fmla="*/ 215900 w 215900"/>
              <a:gd name="T1" fmla="*/ 562769 h 1125538"/>
              <a:gd name="T2" fmla="*/ 107950 w 215900"/>
              <a:gd name="T3" fmla="*/ 1125538 h 1125538"/>
              <a:gd name="T4" fmla="*/ 0 w 215900"/>
              <a:gd name="T5" fmla="*/ 562769 h 1125538"/>
              <a:gd name="T6" fmla="*/ 107950 w 215900"/>
              <a:gd name="T7" fmla="*/ 0 h 1125538"/>
              <a:gd name="T8" fmla="*/ 0 60000 65536"/>
              <a:gd name="T9" fmla="*/ 5898240 60000 65536"/>
              <a:gd name="T10" fmla="*/ 11796480 60000 65536"/>
              <a:gd name="T11" fmla="*/ 17694720 60000 65536"/>
              <a:gd name="T12" fmla="*/ 0 w 215900"/>
              <a:gd name="T13" fmla="*/ 0 h 1125538"/>
              <a:gd name="T14" fmla="*/ 215900 w 215900"/>
              <a:gd name="T15" fmla="*/ 1125538 h 1125538"/>
            </a:gdLst>
            <a:ahLst/>
            <a:cxnLst>
              <a:cxn ang="T8">
                <a:pos x="T0" y="T1"/>
              </a:cxn>
              <a:cxn ang="T9">
                <a:pos x="T2" y="T3"/>
              </a:cxn>
              <a:cxn ang="T10">
                <a:pos x="T4" y="T5"/>
              </a:cxn>
              <a:cxn ang="T11">
                <a:pos x="T6" y="T7"/>
              </a:cxn>
            </a:cxnLst>
            <a:rect l="T12" t="T13" r="T14" b="T15"/>
            <a:pathLst>
              <a:path w="215900" h="1125538" stroke="0">
                <a:moveTo>
                  <a:pt x="0" y="0"/>
                </a:moveTo>
                <a:lnTo>
                  <a:pt x="300" y="-849"/>
                </a:lnTo>
                <a:lnTo>
                  <a:pt x="270" y="90"/>
                </a:lnTo>
                <a:lnTo>
                  <a:pt x="300" y="-560"/>
                </a:lnTo>
                <a:lnTo>
                  <a:pt x="300" y="-849"/>
                </a:lnTo>
                <a:lnTo>
                  <a:pt x="180" y="65446"/>
                </a:lnTo>
                <a:lnTo>
                  <a:pt x="300" y="-849"/>
                </a:lnTo>
                <a:close/>
              </a:path>
              <a:path w="215900" h="1125538" fill="none">
                <a:moveTo>
                  <a:pt x="270" y="65446"/>
                </a:moveTo>
                <a:lnTo>
                  <a:pt x="300" y="3975"/>
                </a:lnTo>
                <a:lnTo>
                  <a:pt x="300" y="-849"/>
                </a:lnTo>
                <a:lnTo>
                  <a:pt x="0" y="90"/>
                </a:lnTo>
                <a:lnTo>
                  <a:pt x="0" y="0"/>
                </a:lnTo>
                <a:lnTo>
                  <a:pt x="300" y="-849"/>
                </a:lnTo>
                <a:lnTo>
                  <a:pt x="270" y="90"/>
                </a:lnTo>
              </a:path>
            </a:pathLst>
          </a:custGeom>
          <a:noFill/>
          <a:ln w="9360">
            <a:solidFill>
              <a:srgbClr val="000000"/>
            </a:solidFill>
            <a:round/>
            <a:headEnd/>
            <a:tailEnd/>
          </a:ln>
        </p:spPr>
        <p:txBody>
          <a:bodyPr wrap="none" anchor="ctr"/>
          <a:lstStyle/>
          <a:p>
            <a:endParaRPr lang="fr-FR"/>
          </a:p>
        </p:txBody>
      </p:sp>
      <p:sp>
        <p:nvSpPr>
          <p:cNvPr id="54325" name="AutoShape 52"/>
          <p:cNvSpPr>
            <a:spLocks noChangeArrowheads="1"/>
          </p:cNvSpPr>
          <p:nvPr/>
        </p:nvSpPr>
        <p:spPr bwMode="auto">
          <a:xfrm>
            <a:off x="6372225" y="2765425"/>
            <a:ext cx="358775" cy="449263"/>
          </a:xfrm>
          <a:custGeom>
            <a:avLst/>
            <a:gdLst>
              <a:gd name="T0" fmla="*/ 358775 w 358775"/>
              <a:gd name="T1" fmla="*/ 224632 h 449263"/>
              <a:gd name="T2" fmla="*/ 179388 w 358775"/>
              <a:gd name="T3" fmla="*/ 449263 h 449263"/>
              <a:gd name="T4" fmla="*/ 0 w 358775"/>
              <a:gd name="T5" fmla="*/ 224632 h 449263"/>
              <a:gd name="T6" fmla="*/ 179388 w 358775"/>
              <a:gd name="T7" fmla="*/ 0 h 449263"/>
              <a:gd name="T8" fmla="*/ 0 60000 65536"/>
              <a:gd name="T9" fmla="*/ 5898240 60000 65536"/>
              <a:gd name="T10" fmla="*/ 11796480 60000 65536"/>
              <a:gd name="T11" fmla="*/ 17694720 60000 65536"/>
              <a:gd name="T12" fmla="*/ 0 w 358775"/>
              <a:gd name="T13" fmla="*/ 0 h 449263"/>
              <a:gd name="T14" fmla="*/ 358775 w 358775"/>
              <a:gd name="T15" fmla="*/ 449263 h 449263"/>
            </a:gdLst>
            <a:ahLst/>
            <a:cxnLst>
              <a:cxn ang="T8">
                <a:pos x="T0" y="T1"/>
              </a:cxn>
              <a:cxn ang="T9">
                <a:pos x="T2" y="T3"/>
              </a:cxn>
              <a:cxn ang="T10">
                <a:pos x="T4" y="T5"/>
              </a:cxn>
              <a:cxn ang="T11">
                <a:pos x="T6" y="T7"/>
              </a:cxn>
            </a:cxnLst>
            <a:rect l="T12" t="T13" r="T14" b="T15"/>
            <a:pathLst>
              <a:path w="358775" h="449263">
                <a:moveTo>
                  <a:pt x="0" y="0"/>
                </a:moveTo>
                <a:lnTo>
                  <a:pt x="0" y="0"/>
                </a:lnTo>
                <a:lnTo>
                  <a:pt x="500" y="0"/>
                </a:lnTo>
                <a:lnTo>
                  <a:pt x="999" y="0"/>
                </a:lnTo>
                <a:lnTo>
                  <a:pt x="375" y="624"/>
                </a:lnTo>
                <a:lnTo>
                  <a:pt x="999" y="1247"/>
                </a:lnTo>
                <a:lnTo>
                  <a:pt x="500" y="1247"/>
                </a:lnTo>
                <a:lnTo>
                  <a:pt x="0" y="1247"/>
                </a:lnTo>
                <a:lnTo>
                  <a:pt x="624" y="624"/>
                </a:lnTo>
                <a:close/>
              </a:path>
            </a:pathLst>
          </a:custGeom>
          <a:solidFill>
            <a:srgbClr val="4F81BD"/>
          </a:solidFill>
          <a:ln w="9360">
            <a:solidFill>
              <a:srgbClr val="000000"/>
            </a:solidFill>
            <a:round/>
            <a:headEnd/>
            <a:tailEnd/>
          </a:ln>
        </p:spPr>
        <p:txBody>
          <a:bodyPr wrap="none" anchor="ctr"/>
          <a:lstStyle/>
          <a:p>
            <a:endParaRPr lang="fr-F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55340"/>
                                        </p:tgtEl>
                                        <p:attrNameLst>
                                          <p:attrName>style.visibility</p:attrName>
                                        </p:attrNameLst>
                                      </p:cBhvr>
                                      <p:to>
                                        <p:strVal val="visible"/>
                                      </p:to>
                                    </p:set>
                                    <p:animEffect transition="in" filter="wipe(left)">
                                      <p:cBhvr additive="repl">
                                        <p:cTn id="7" dur="500"/>
                                        <p:tgtEl>
                                          <p:spTgt spid="553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additive="repl">
                                        <p:cTn id="10" dur="1" fill="hold">
                                          <p:stCondLst>
                                            <p:cond delay="0"/>
                                          </p:stCondLst>
                                        </p:cTn>
                                        <p:tgtEl>
                                          <p:spTgt spid="55341"/>
                                        </p:tgtEl>
                                        <p:attrNameLst>
                                          <p:attrName>style.visibility</p:attrName>
                                        </p:attrNameLst>
                                      </p:cBhvr>
                                      <p:to>
                                        <p:strVal val="visible"/>
                                      </p:to>
                                    </p:set>
                                    <p:animEffect transition="in" filter="wipe(left)">
                                      <p:cBhvr additive="repl">
                                        <p:cTn id="11" dur="500"/>
                                        <p:tgtEl>
                                          <p:spTgt spid="553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additive="repl">
                                        <p:cTn id="14" dur="1" fill="hold">
                                          <p:stCondLst>
                                            <p:cond delay="0"/>
                                          </p:stCondLst>
                                        </p:cTn>
                                        <p:tgtEl>
                                          <p:spTgt spid="55342"/>
                                        </p:tgtEl>
                                        <p:attrNameLst>
                                          <p:attrName>style.visibility</p:attrName>
                                        </p:attrNameLst>
                                      </p:cBhvr>
                                      <p:to>
                                        <p:strVal val="visible"/>
                                      </p:to>
                                    </p:set>
                                    <p:animEffect transition="in" filter="wipe(left)">
                                      <p:cBhvr additive="repl">
                                        <p:cTn id="15" dur="500"/>
                                        <p:tgtEl>
                                          <p:spTgt spid="55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6322"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6323"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6324"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6325"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6326"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5304" name="Rectangle 7"/>
          <p:cNvSpPr>
            <a:spLocks noChangeArrowheads="1"/>
          </p:cNvSpPr>
          <p:nvPr/>
        </p:nvSpPr>
        <p:spPr bwMode="auto">
          <a:xfrm>
            <a:off x="2051050" y="771525"/>
            <a:ext cx="6983413" cy="912813"/>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000000"/>
                </a:solidFill>
                <a:latin typeface="Andalus" pitchFamily="18" charset="-78"/>
              </a:rPr>
              <a:t>Comment déterminer si 3 adresses IP  font parties du même réseau?</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000000"/>
              </a:solidFill>
            </a:endParaRPr>
          </a:p>
          <a:p>
            <a:pPr marL="215900" indent="-215900">
              <a:lnSpc>
                <a:spcPct val="100000"/>
              </a:lnSpc>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000000"/>
                </a:solidFill>
                <a:latin typeface="Andalus" pitchFamily="18" charset="-78"/>
              </a:rPr>
              <a:t>Puis comparer les résultats.</a:t>
            </a:r>
          </a:p>
        </p:txBody>
      </p:sp>
      <p:sp>
        <p:nvSpPr>
          <p:cNvPr id="55305" name="Rectangle 8"/>
          <p:cNvSpPr>
            <a:spLocks noChangeArrowheads="1"/>
          </p:cNvSpPr>
          <p:nvPr/>
        </p:nvSpPr>
        <p:spPr bwMode="auto">
          <a:xfrm>
            <a:off x="755650" y="2058988"/>
            <a:ext cx="1871663"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5306" name="Rectangle 9"/>
          <p:cNvSpPr>
            <a:spLocks noChangeArrowheads="1"/>
          </p:cNvSpPr>
          <p:nvPr/>
        </p:nvSpPr>
        <p:spPr bwMode="auto">
          <a:xfrm>
            <a:off x="1257300" y="2049463"/>
            <a:ext cx="649288"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16</a:t>
            </a:r>
          </a:p>
        </p:txBody>
      </p:sp>
      <p:sp>
        <p:nvSpPr>
          <p:cNvPr id="55307" name="Rectangle 10"/>
          <p:cNvSpPr>
            <a:spLocks noChangeArrowheads="1"/>
          </p:cNvSpPr>
          <p:nvPr/>
        </p:nvSpPr>
        <p:spPr bwMode="auto">
          <a:xfrm>
            <a:off x="2122488" y="2049463"/>
            <a:ext cx="360362"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1</a:t>
            </a:r>
          </a:p>
        </p:txBody>
      </p:sp>
      <p:sp>
        <p:nvSpPr>
          <p:cNvPr id="55308" name="Rectangle 11"/>
          <p:cNvSpPr>
            <a:spLocks noChangeArrowheads="1"/>
          </p:cNvSpPr>
          <p:nvPr/>
        </p:nvSpPr>
        <p:spPr bwMode="auto">
          <a:xfrm>
            <a:off x="1763713" y="2049463"/>
            <a:ext cx="433387"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3</a:t>
            </a:r>
          </a:p>
        </p:txBody>
      </p:sp>
      <p:sp>
        <p:nvSpPr>
          <p:cNvPr id="55309" name="Rectangle 12"/>
          <p:cNvSpPr>
            <a:spLocks noChangeArrowheads="1"/>
          </p:cNvSpPr>
          <p:nvPr/>
        </p:nvSpPr>
        <p:spPr bwMode="auto">
          <a:xfrm>
            <a:off x="755650"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172</a:t>
            </a:r>
          </a:p>
        </p:txBody>
      </p:sp>
      <p:sp>
        <p:nvSpPr>
          <p:cNvPr id="55310" name="Rectangle 13"/>
          <p:cNvSpPr>
            <a:spLocks noChangeArrowheads="1"/>
          </p:cNvSpPr>
          <p:nvPr/>
        </p:nvSpPr>
        <p:spPr bwMode="auto">
          <a:xfrm>
            <a:off x="3779838" y="20589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5311" name="Rectangle 14"/>
          <p:cNvSpPr>
            <a:spLocks noChangeArrowheads="1"/>
          </p:cNvSpPr>
          <p:nvPr/>
        </p:nvSpPr>
        <p:spPr bwMode="auto">
          <a:xfrm>
            <a:off x="4281488" y="2049463"/>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16</a:t>
            </a:r>
          </a:p>
        </p:txBody>
      </p:sp>
      <p:sp>
        <p:nvSpPr>
          <p:cNvPr id="55312" name="Rectangle 15"/>
          <p:cNvSpPr>
            <a:spLocks noChangeArrowheads="1"/>
          </p:cNvSpPr>
          <p:nvPr/>
        </p:nvSpPr>
        <p:spPr bwMode="auto">
          <a:xfrm>
            <a:off x="5146675" y="2049463"/>
            <a:ext cx="50482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27</a:t>
            </a:r>
          </a:p>
        </p:txBody>
      </p:sp>
      <p:sp>
        <p:nvSpPr>
          <p:cNvPr id="55313" name="Rectangle 16"/>
          <p:cNvSpPr>
            <a:spLocks noChangeArrowheads="1"/>
          </p:cNvSpPr>
          <p:nvPr/>
        </p:nvSpPr>
        <p:spPr bwMode="auto">
          <a:xfrm>
            <a:off x="4787900" y="2049463"/>
            <a:ext cx="433388"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3</a:t>
            </a:r>
          </a:p>
        </p:txBody>
      </p:sp>
      <p:sp>
        <p:nvSpPr>
          <p:cNvPr id="55314" name="Rectangle 17"/>
          <p:cNvSpPr>
            <a:spLocks noChangeArrowheads="1"/>
          </p:cNvSpPr>
          <p:nvPr/>
        </p:nvSpPr>
        <p:spPr bwMode="auto">
          <a:xfrm>
            <a:off x="3779838"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172</a:t>
            </a:r>
          </a:p>
        </p:txBody>
      </p:sp>
      <p:sp>
        <p:nvSpPr>
          <p:cNvPr id="55315" name="Rectangle 18"/>
          <p:cNvSpPr>
            <a:spLocks noChangeArrowheads="1"/>
          </p:cNvSpPr>
          <p:nvPr/>
        </p:nvSpPr>
        <p:spPr bwMode="auto">
          <a:xfrm>
            <a:off x="6732588" y="20589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5316" name="Rectangle 19"/>
          <p:cNvSpPr>
            <a:spLocks noChangeArrowheads="1"/>
          </p:cNvSpPr>
          <p:nvPr/>
        </p:nvSpPr>
        <p:spPr bwMode="auto">
          <a:xfrm>
            <a:off x="7234238" y="2049463"/>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16</a:t>
            </a:r>
          </a:p>
        </p:txBody>
      </p:sp>
      <p:sp>
        <p:nvSpPr>
          <p:cNvPr id="55317" name="Rectangle 20"/>
          <p:cNvSpPr>
            <a:spLocks noChangeArrowheads="1"/>
          </p:cNvSpPr>
          <p:nvPr/>
        </p:nvSpPr>
        <p:spPr bwMode="auto">
          <a:xfrm>
            <a:off x="8099425" y="2049463"/>
            <a:ext cx="50482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15</a:t>
            </a:r>
          </a:p>
        </p:txBody>
      </p:sp>
      <p:sp>
        <p:nvSpPr>
          <p:cNvPr id="55318" name="Rectangle 21"/>
          <p:cNvSpPr>
            <a:spLocks noChangeArrowheads="1"/>
          </p:cNvSpPr>
          <p:nvPr/>
        </p:nvSpPr>
        <p:spPr bwMode="auto">
          <a:xfrm>
            <a:off x="7740650" y="2049463"/>
            <a:ext cx="433388"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4</a:t>
            </a:r>
          </a:p>
        </p:txBody>
      </p:sp>
      <p:sp>
        <p:nvSpPr>
          <p:cNvPr id="55319" name="Rectangle 22"/>
          <p:cNvSpPr>
            <a:spLocks noChangeArrowheads="1"/>
          </p:cNvSpPr>
          <p:nvPr/>
        </p:nvSpPr>
        <p:spPr bwMode="auto">
          <a:xfrm>
            <a:off x="6732588" y="2049463"/>
            <a:ext cx="577850"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172</a:t>
            </a:r>
          </a:p>
        </p:txBody>
      </p:sp>
      <p:sp>
        <p:nvSpPr>
          <p:cNvPr id="55320" name="Rectangle 23"/>
          <p:cNvSpPr>
            <a:spLocks noChangeArrowheads="1"/>
          </p:cNvSpPr>
          <p:nvPr/>
        </p:nvSpPr>
        <p:spPr bwMode="auto">
          <a:xfrm>
            <a:off x="179388" y="2500313"/>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10101100 . 00010000 . 00000011 . 00000001</a:t>
            </a:r>
          </a:p>
        </p:txBody>
      </p:sp>
      <p:sp>
        <p:nvSpPr>
          <p:cNvPr id="55321" name="Rectangle 24"/>
          <p:cNvSpPr>
            <a:spLocks noChangeArrowheads="1"/>
          </p:cNvSpPr>
          <p:nvPr/>
        </p:nvSpPr>
        <p:spPr bwMode="auto">
          <a:xfrm>
            <a:off x="3276600" y="2500313"/>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10101100 . 00010000 . 00000011 . 00011011</a:t>
            </a:r>
          </a:p>
        </p:txBody>
      </p:sp>
      <p:sp>
        <p:nvSpPr>
          <p:cNvPr id="55322" name="Rectangle 25"/>
          <p:cNvSpPr>
            <a:spLocks noChangeArrowheads="1"/>
          </p:cNvSpPr>
          <p:nvPr/>
        </p:nvSpPr>
        <p:spPr bwMode="auto">
          <a:xfrm>
            <a:off x="6300788" y="2500313"/>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10101100 . 00010000 . 00000100 . 00001111</a:t>
            </a:r>
          </a:p>
        </p:txBody>
      </p:sp>
      <p:sp>
        <p:nvSpPr>
          <p:cNvPr id="55323" name="Rectangle 26"/>
          <p:cNvSpPr>
            <a:spLocks noChangeArrowheads="1"/>
          </p:cNvSpPr>
          <p:nvPr/>
        </p:nvSpPr>
        <p:spPr bwMode="auto">
          <a:xfrm>
            <a:off x="684213" y="2851150"/>
            <a:ext cx="1871662" cy="363538"/>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5324" name="Rectangle 27"/>
          <p:cNvSpPr>
            <a:spLocks noChangeArrowheads="1"/>
          </p:cNvSpPr>
          <p:nvPr/>
        </p:nvSpPr>
        <p:spPr bwMode="auto">
          <a:xfrm>
            <a:off x="1185863" y="2841625"/>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25" name="Rectangle 28"/>
          <p:cNvSpPr>
            <a:spLocks noChangeArrowheads="1"/>
          </p:cNvSpPr>
          <p:nvPr/>
        </p:nvSpPr>
        <p:spPr bwMode="auto">
          <a:xfrm>
            <a:off x="2193925" y="2841625"/>
            <a:ext cx="360363" cy="363538"/>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0</a:t>
            </a:r>
          </a:p>
        </p:txBody>
      </p:sp>
      <p:sp>
        <p:nvSpPr>
          <p:cNvPr id="55326" name="Rectangle 29"/>
          <p:cNvSpPr>
            <a:spLocks noChangeArrowheads="1"/>
          </p:cNvSpPr>
          <p:nvPr/>
        </p:nvSpPr>
        <p:spPr bwMode="auto">
          <a:xfrm>
            <a:off x="1692275"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27" name="Rectangle 30"/>
          <p:cNvSpPr>
            <a:spLocks noChangeArrowheads="1"/>
          </p:cNvSpPr>
          <p:nvPr/>
        </p:nvSpPr>
        <p:spPr bwMode="auto">
          <a:xfrm>
            <a:off x="684213"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28" name="Rectangle 31"/>
          <p:cNvSpPr>
            <a:spLocks noChangeArrowheads="1"/>
          </p:cNvSpPr>
          <p:nvPr/>
        </p:nvSpPr>
        <p:spPr bwMode="auto">
          <a:xfrm>
            <a:off x="3779838" y="2868613"/>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5329" name="Rectangle 32"/>
          <p:cNvSpPr>
            <a:spLocks noChangeArrowheads="1"/>
          </p:cNvSpPr>
          <p:nvPr/>
        </p:nvSpPr>
        <p:spPr bwMode="auto">
          <a:xfrm>
            <a:off x="4281488" y="2859088"/>
            <a:ext cx="649287"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30" name="Rectangle 33"/>
          <p:cNvSpPr>
            <a:spLocks noChangeArrowheads="1"/>
          </p:cNvSpPr>
          <p:nvPr/>
        </p:nvSpPr>
        <p:spPr bwMode="auto">
          <a:xfrm>
            <a:off x="5291138" y="2859088"/>
            <a:ext cx="360362" cy="363537"/>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0</a:t>
            </a:r>
          </a:p>
        </p:txBody>
      </p:sp>
      <p:sp>
        <p:nvSpPr>
          <p:cNvPr id="55331" name="Rectangle 34"/>
          <p:cNvSpPr>
            <a:spLocks noChangeArrowheads="1"/>
          </p:cNvSpPr>
          <p:nvPr/>
        </p:nvSpPr>
        <p:spPr bwMode="auto">
          <a:xfrm>
            <a:off x="4787900" y="2859088"/>
            <a:ext cx="57467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32" name="Rectangle 35"/>
          <p:cNvSpPr>
            <a:spLocks noChangeArrowheads="1"/>
          </p:cNvSpPr>
          <p:nvPr/>
        </p:nvSpPr>
        <p:spPr bwMode="auto">
          <a:xfrm>
            <a:off x="3779838" y="2859088"/>
            <a:ext cx="574675" cy="363537"/>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33" name="Rectangle 36"/>
          <p:cNvSpPr>
            <a:spLocks noChangeArrowheads="1"/>
          </p:cNvSpPr>
          <p:nvPr/>
        </p:nvSpPr>
        <p:spPr bwMode="auto">
          <a:xfrm>
            <a:off x="6732588" y="2851150"/>
            <a:ext cx="1871662" cy="363538"/>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A6A6A6"/>
                </a:solidFill>
                <a:latin typeface="Andalus" pitchFamily="18" charset="-78"/>
              </a:rPr>
              <a:t>        .        .        .</a:t>
            </a:r>
          </a:p>
        </p:txBody>
      </p:sp>
      <p:sp>
        <p:nvSpPr>
          <p:cNvPr id="55334" name="Rectangle 37"/>
          <p:cNvSpPr>
            <a:spLocks noChangeArrowheads="1"/>
          </p:cNvSpPr>
          <p:nvPr/>
        </p:nvSpPr>
        <p:spPr bwMode="auto">
          <a:xfrm>
            <a:off x="7234238" y="2841625"/>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35" name="Rectangle 38"/>
          <p:cNvSpPr>
            <a:spLocks noChangeArrowheads="1"/>
          </p:cNvSpPr>
          <p:nvPr/>
        </p:nvSpPr>
        <p:spPr bwMode="auto">
          <a:xfrm>
            <a:off x="8242300" y="2841625"/>
            <a:ext cx="360363" cy="363538"/>
          </a:xfrm>
          <a:prstGeom prst="rect">
            <a:avLst/>
          </a:prstGeom>
          <a:noFill/>
          <a:ln w="9525">
            <a:noFill/>
            <a:round/>
            <a:headEnd/>
            <a:tailEnd/>
          </a:ln>
        </p:spPr>
        <p:txBody>
          <a:bodyPr lIns="90000" tIns="45000" rIns="90000" bIns="45000"/>
          <a:lstStyle/>
          <a:p>
            <a:pPr>
              <a:lnSpc>
                <a:spcPct val="100000"/>
              </a:lnSpc>
            </a:pPr>
            <a:r>
              <a:rPr lang="fr-FR">
                <a:solidFill>
                  <a:srgbClr val="A6A6A6"/>
                </a:solidFill>
                <a:latin typeface="Andalus" pitchFamily="18" charset="-78"/>
              </a:rPr>
              <a:t>0</a:t>
            </a:r>
          </a:p>
        </p:txBody>
      </p:sp>
      <p:sp>
        <p:nvSpPr>
          <p:cNvPr id="55336" name="Rectangle 39"/>
          <p:cNvSpPr>
            <a:spLocks noChangeArrowheads="1"/>
          </p:cNvSpPr>
          <p:nvPr/>
        </p:nvSpPr>
        <p:spPr bwMode="auto">
          <a:xfrm>
            <a:off x="7740650"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37" name="Rectangle 40"/>
          <p:cNvSpPr>
            <a:spLocks noChangeArrowheads="1"/>
          </p:cNvSpPr>
          <p:nvPr/>
        </p:nvSpPr>
        <p:spPr bwMode="auto">
          <a:xfrm>
            <a:off x="6732588" y="2841625"/>
            <a:ext cx="574675"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A6A6A6"/>
                </a:solidFill>
                <a:latin typeface="Andalus" pitchFamily="18" charset="-78"/>
              </a:rPr>
              <a:t>255</a:t>
            </a:r>
          </a:p>
        </p:txBody>
      </p:sp>
      <p:sp>
        <p:nvSpPr>
          <p:cNvPr id="55338" name="Rectangle 41"/>
          <p:cNvSpPr>
            <a:spLocks noChangeArrowheads="1"/>
          </p:cNvSpPr>
          <p:nvPr/>
        </p:nvSpPr>
        <p:spPr bwMode="auto">
          <a:xfrm>
            <a:off x="179388" y="3317875"/>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5339" name="Rectangle 42"/>
          <p:cNvSpPr>
            <a:spLocks noChangeArrowheads="1"/>
          </p:cNvSpPr>
          <p:nvPr/>
        </p:nvSpPr>
        <p:spPr bwMode="auto">
          <a:xfrm>
            <a:off x="3276600" y="3292475"/>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5340" name="Rectangle 43"/>
          <p:cNvSpPr>
            <a:spLocks noChangeArrowheads="1"/>
          </p:cNvSpPr>
          <p:nvPr/>
        </p:nvSpPr>
        <p:spPr bwMode="auto">
          <a:xfrm>
            <a:off x="6300788" y="3292475"/>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a:solidFill>
                  <a:srgbClr val="000000"/>
                </a:solidFill>
                <a:latin typeface="Andalus" pitchFamily="18" charset="-78"/>
              </a:rPr>
              <a:t>11111111 . 11111111 . 11111111 . 00000000</a:t>
            </a:r>
          </a:p>
        </p:txBody>
      </p:sp>
      <p:sp>
        <p:nvSpPr>
          <p:cNvPr id="55341" name="Rectangle 44"/>
          <p:cNvSpPr>
            <a:spLocks noChangeArrowheads="1"/>
          </p:cNvSpPr>
          <p:nvPr/>
        </p:nvSpPr>
        <p:spPr bwMode="auto">
          <a:xfrm>
            <a:off x="179388" y="3678238"/>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b="1">
                <a:solidFill>
                  <a:srgbClr val="00B050"/>
                </a:solidFill>
                <a:latin typeface="Andalus" pitchFamily="18" charset="-78"/>
              </a:rPr>
              <a:t>10101100 . 00010000 . 00000011 . 00000000</a:t>
            </a:r>
          </a:p>
        </p:txBody>
      </p:sp>
      <p:sp>
        <p:nvSpPr>
          <p:cNvPr id="55342" name="Rectangle 45"/>
          <p:cNvSpPr>
            <a:spLocks noChangeArrowheads="1"/>
          </p:cNvSpPr>
          <p:nvPr/>
        </p:nvSpPr>
        <p:spPr bwMode="auto">
          <a:xfrm>
            <a:off x="3276600" y="3651250"/>
            <a:ext cx="3598863"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b="1">
                <a:solidFill>
                  <a:srgbClr val="00B050"/>
                </a:solidFill>
                <a:latin typeface="Andalus" pitchFamily="18" charset="-78"/>
              </a:rPr>
              <a:t>10101100 . 00010000 . 00000011 . 00000000</a:t>
            </a:r>
          </a:p>
        </p:txBody>
      </p:sp>
      <p:sp>
        <p:nvSpPr>
          <p:cNvPr id="55343" name="Rectangle 46"/>
          <p:cNvSpPr>
            <a:spLocks noChangeArrowheads="1"/>
          </p:cNvSpPr>
          <p:nvPr/>
        </p:nvSpPr>
        <p:spPr bwMode="auto">
          <a:xfrm>
            <a:off x="6300788" y="3651250"/>
            <a:ext cx="3598862" cy="2571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Lst>
            </a:pPr>
            <a:r>
              <a:rPr lang="fr-FR" sz="1100" b="1">
                <a:solidFill>
                  <a:srgbClr val="00B050"/>
                </a:solidFill>
                <a:latin typeface="Andalus" pitchFamily="18" charset="-78"/>
              </a:rPr>
              <a:t>10101100 </a:t>
            </a:r>
            <a:r>
              <a:rPr lang="fr-FR" sz="1100">
                <a:solidFill>
                  <a:srgbClr val="000000"/>
                </a:solidFill>
                <a:latin typeface="Andalus" pitchFamily="18" charset="-78"/>
              </a:rPr>
              <a:t>. </a:t>
            </a:r>
            <a:r>
              <a:rPr lang="fr-FR" sz="1100" b="1">
                <a:solidFill>
                  <a:srgbClr val="00B050"/>
                </a:solidFill>
                <a:latin typeface="Andalus" pitchFamily="18" charset="-78"/>
              </a:rPr>
              <a:t>00010000 </a:t>
            </a:r>
            <a:r>
              <a:rPr lang="fr-FR" sz="1100">
                <a:solidFill>
                  <a:srgbClr val="000000"/>
                </a:solidFill>
                <a:latin typeface="Andalus" pitchFamily="18" charset="-78"/>
              </a:rPr>
              <a:t>. </a:t>
            </a:r>
            <a:r>
              <a:rPr lang="fr-FR" sz="1100">
                <a:solidFill>
                  <a:srgbClr val="FF0000"/>
                </a:solidFill>
                <a:latin typeface="Andalus" pitchFamily="18" charset="-78"/>
              </a:rPr>
              <a:t>00000100</a:t>
            </a:r>
            <a:r>
              <a:rPr lang="fr-FR" sz="1100">
                <a:solidFill>
                  <a:srgbClr val="000000"/>
                </a:solidFill>
                <a:latin typeface="Andalus" pitchFamily="18" charset="-78"/>
              </a:rPr>
              <a:t> </a:t>
            </a:r>
            <a:r>
              <a:rPr lang="fr-FR" sz="1100" b="1">
                <a:solidFill>
                  <a:srgbClr val="00B050"/>
                </a:solidFill>
                <a:latin typeface="Andalus" pitchFamily="18" charset="-78"/>
              </a:rPr>
              <a:t>. 00000000</a:t>
            </a:r>
          </a:p>
        </p:txBody>
      </p:sp>
      <p:sp>
        <p:nvSpPr>
          <p:cNvPr id="55344" name="Rectangle 47"/>
          <p:cNvSpPr>
            <a:spLocks noChangeArrowheads="1"/>
          </p:cNvSpPr>
          <p:nvPr/>
        </p:nvSpPr>
        <p:spPr bwMode="auto">
          <a:xfrm>
            <a:off x="684213" y="4002088"/>
            <a:ext cx="1871662"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B050"/>
                </a:solidFill>
                <a:latin typeface="Andalus" pitchFamily="18" charset="-78"/>
              </a:rPr>
              <a:t>        .      .       .</a:t>
            </a:r>
          </a:p>
        </p:txBody>
      </p:sp>
      <p:sp>
        <p:nvSpPr>
          <p:cNvPr id="55345" name="Rectangle 48"/>
          <p:cNvSpPr>
            <a:spLocks noChangeArrowheads="1"/>
          </p:cNvSpPr>
          <p:nvPr/>
        </p:nvSpPr>
        <p:spPr bwMode="auto">
          <a:xfrm>
            <a:off x="1185863" y="3994150"/>
            <a:ext cx="649287"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B050"/>
                </a:solidFill>
                <a:latin typeface="Andalus" pitchFamily="18" charset="-78"/>
              </a:rPr>
              <a:t>16</a:t>
            </a:r>
          </a:p>
        </p:txBody>
      </p:sp>
      <p:sp>
        <p:nvSpPr>
          <p:cNvPr id="55346" name="Rectangle 49"/>
          <p:cNvSpPr>
            <a:spLocks noChangeArrowheads="1"/>
          </p:cNvSpPr>
          <p:nvPr/>
        </p:nvSpPr>
        <p:spPr bwMode="auto">
          <a:xfrm>
            <a:off x="2049463" y="3994150"/>
            <a:ext cx="360362" cy="363538"/>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0</a:t>
            </a:r>
          </a:p>
        </p:txBody>
      </p:sp>
      <p:sp>
        <p:nvSpPr>
          <p:cNvPr id="55347" name="Rectangle 50"/>
          <p:cNvSpPr>
            <a:spLocks noChangeArrowheads="1"/>
          </p:cNvSpPr>
          <p:nvPr/>
        </p:nvSpPr>
        <p:spPr bwMode="auto">
          <a:xfrm>
            <a:off x="1692275" y="3994150"/>
            <a:ext cx="433388" cy="363538"/>
          </a:xfrm>
          <a:prstGeom prst="rect">
            <a:avLst/>
          </a:prstGeom>
          <a:noFill/>
          <a:ln w="9525">
            <a:noFill/>
            <a:round/>
            <a:headEnd/>
            <a:tailEnd/>
          </a:ln>
        </p:spPr>
        <p:txBody>
          <a:bodyPr lIns="90000" tIns="45000" rIns="90000" bIns="45000"/>
          <a:lstStyle/>
          <a:p>
            <a:pPr>
              <a:lnSpc>
                <a:spcPct val="100000"/>
              </a:lnSpc>
            </a:pPr>
            <a:r>
              <a:rPr lang="fr-FR">
                <a:solidFill>
                  <a:srgbClr val="00B050"/>
                </a:solidFill>
                <a:latin typeface="Andalus" pitchFamily="18" charset="-78"/>
              </a:rPr>
              <a:t>3</a:t>
            </a:r>
          </a:p>
        </p:txBody>
      </p:sp>
      <p:sp>
        <p:nvSpPr>
          <p:cNvPr id="55348" name="Rectangle 51"/>
          <p:cNvSpPr>
            <a:spLocks noChangeArrowheads="1"/>
          </p:cNvSpPr>
          <p:nvPr/>
        </p:nvSpPr>
        <p:spPr bwMode="auto">
          <a:xfrm>
            <a:off x="684213" y="3994150"/>
            <a:ext cx="577850"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B050"/>
                </a:solidFill>
                <a:latin typeface="Andalus" pitchFamily="18" charset="-78"/>
              </a:rPr>
              <a:t>172</a:t>
            </a:r>
          </a:p>
        </p:txBody>
      </p:sp>
      <p:sp>
        <p:nvSpPr>
          <p:cNvPr id="55349" name="Rectangle 52"/>
          <p:cNvSpPr>
            <a:spLocks noChangeArrowheads="1"/>
          </p:cNvSpPr>
          <p:nvPr/>
        </p:nvSpPr>
        <p:spPr bwMode="auto">
          <a:xfrm>
            <a:off x="3708400" y="4002088"/>
            <a:ext cx="1871663"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B050"/>
                </a:solidFill>
                <a:latin typeface="Andalus" pitchFamily="18" charset="-78"/>
              </a:rPr>
              <a:t>        .      .       .</a:t>
            </a:r>
          </a:p>
        </p:txBody>
      </p:sp>
      <p:sp>
        <p:nvSpPr>
          <p:cNvPr id="55350" name="Rectangle 53"/>
          <p:cNvSpPr>
            <a:spLocks noChangeArrowheads="1"/>
          </p:cNvSpPr>
          <p:nvPr/>
        </p:nvSpPr>
        <p:spPr bwMode="auto">
          <a:xfrm>
            <a:off x="4210050" y="3994150"/>
            <a:ext cx="649288"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B050"/>
                </a:solidFill>
                <a:latin typeface="Andalus" pitchFamily="18" charset="-78"/>
              </a:rPr>
              <a:t>16</a:t>
            </a:r>
          </a:p>
        </p:txBody>
      </p:sp>
      <p:sp>
        <p:nvSpPr>
          <p:cNvPr id="55351" name="Rectangle 54"/>
          <p:cNvSpPr>
            <a:spLocks noChangeArrowheads="1"/>
          </p:cNvSpPr>
          <p:nvPr/>
        </p:nvSpPr>
        <p:spPr bwMode="auto">
          <a:xfrm>
            <a:off x="5075238" y="3994150"/>
            <a:ext cx="360362" cy="363538"/>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0</a:t>
            </a:r>
          </a:p>
        </p:txBody>
      </p:sp>
      <p:sp>
        <p:nvSpPr>
          <p:cNvPr id="55352" name="Rectangle 55"/>
          <p:cNvSpPr>
            <a:spLocks noChangeArrowheads="1"/>
          </p:cNvSpPr>
          <p:nvPr/>
        </p:nvSpPr>
        <p:spPr bwMode="auto">
          <a:xfrm>
            <a:off x="4716463" y="3994150"/>
            <a:ext cx="433387" cy="363538"/>
          </a:xfrm>
          <a:prstGeom prst="rect">
            <a:avLst/>
          </a:prstGeom>
          <a:noFill/>
          <a:ln w="9525">
            <a:noFill/>
            <a:round/>
            <a:headEnd/>
            <a:tailEnd/>
          </a:ln>
        </p:spPr>
        <p:txBody>
          <a:bodyPr lIns="90000" tIns="45000" rIns="90000" bIns="45000"/>
          <a:lstStyle/>
          <a:p>
            <a:pPr>
              <a:lnSpc>
                <a:spcPct val="100000"/>
              </a:lnSpc>
            </a:pPr>
            <a:r>
              <a:rPr lang="fr-FR">
                <a:solidFill>
                  <a:srgbClr val="00B050"/>
                </a:solidFill>
                <a:latin typeface="Andalus" pitchFamily="18" charset="-78"/>
              </a:rPr>
              <a:t>3</a:t>
            </a:r>
          </a:p>
        </p:txBody>
      </p:sp>
      <p:sp>
        <p:nvSpPr>
          <p:cNvPr id="55353" name="Rectangle 56"/>
          <p:cNvSpPr>
            <a:spLocks noChangeArrowheads="1"/>
          </p:cNvSpPr>
          <p:nvPr/>
        </p:nvSpPr>
        <p:spPr bwMode="auto">
          <a:xfrm>
            <a:off x="3708400" y="3994150"/>
            <a:ext cx="577850"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B050"/>
                </a:solidFill>
                <a:latin typeface="Andalus" pitchFamily="18" charset="-78"/>
              </a:rPr>
              <a:t>172</a:t>
            </a:r>
          </a:p>
        </p:txBody>
      </p:sp>
      <p:sp>
        <p:nvSpPr>
          <p:cNvPr id="55354" name="Rectangle 57"/>
          <p:cNvSpPr>
            <a:spLocks noChangeArrowheads="1"/>
          </p:cNvSpPr>
          <p:nvPr/>
        </p:nvSpPr>
        <p:spPr bwMode="auto">
          <a:xfrm>
            <a:off x="7019925" y="4002088"/>
            <a:ext cx="1871663" cy="363537"/>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Lst>
            </a:pPr>
            <a:r>
              <a:rPr lang="fr-FR">
                <a:solidFill>
                  <a:srgbClr val="00B050"/>
                </a:solidFill>
                <a:latin typeface="Andalus" pitchFamily="18" charset="-78"/>
              </a:rPr>
              <a:t>        .      .       .</a:t>
            </a:r>
          </a:p>
        </p:txBody>
      </p:sp>
      <p:sp>
        <p:nvSpPr>
          <p:cNvPr id="55355" name="Rectangle 58"/>
          <p:cNvSpPr>
            <a:spLocks noChangeArrowheads="1"/>
          </p:cNvSpPr>
          <p:nvPr/>
        </p:nvSpPr>
        <p:spPr bwMode="auto">
          <a:xfrm>
            <a:off x="7521575" y="3994150"/>
            <a:ext cx="649288"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B050"/>
                </a:solidFill>
                <a:latin typeface="Andalus" pitchFamily="18" charset="-78"/>
              </a:rPr>
              <a:t>16</a:t>
            </a:r>
          </a:p>
        </p:txBody>
      </p:sp>
      <p:sp>
        <p:nvSpPr>
          <p:cNvPr id="55356" name="Rectangle 59"/>
          <p:cNvSpPr>
            <a:spLocks noChangeArrowheads="1"/>
          </p:cNvSpPr>
          <p:nvPr/>
        </p:nvSpPr>
        <p:spPr bwMode="auto">
          <a:xfrm>
            <a:off x="8386763" y="3994150"/>
            <a:ext cx="360362" cy="363538"/>
          </a:xfrm>
          <a:prstGeom prst="rect">
            <a:avLst/>
          </a:prstGeom>
          <a:noFill/>
          <a:ln w="9525">
            <a:noFill/>
            <a:round/>
            <a:headEnd/>
            <a:tailEnd/>
          </a:ln>
        </p:spPr>
        <p:txBody>
          <a:bodyPr lIns="90000" tIns="45000" rIns="90000" bIns="45000"/>
          <a:lstStyle/>
          <a:p>
            <a:pPr>
              <a:lnSpc>
                <a:spcPct val="100000"/>
              </a:lnSpc>
            </a:pPr>
            <a:r>
              <a:rPr lang="fr-FR">
                <a:solidFill>
                  <a:srgbClr val="000000"/>
                </a:solidFill>
                <a:latin typeface="Andalus" pitchFamily="18" charset="-78"/>
              </a:rPr>
              <a:t>0</a:t>
            </a:r>
          </a:p>
        </p:txBody>
      </p:sp>
      <p:sp>
        <p:nvSpPr>
          <p:cNvPr id="55357" name="Rectangle 60"/>
          <p:cNvSpPr>
            <a:spLocks noChangeArrowheads="1"/>
          </p:cNvSpPr>
          <p:nvPr/>
        </p:nvSpPr>
        <p:spPr bwMode="auto">
          <a:xfrm>
            <a:off x="8027988" y="3994150"/>
            <a:ext cx="433387" cy="363538"/>
          </a:xfrm>
          <a:prstGeom prst="rect">
            <a:avLst/>
          </a:prstGeom>
          <a:noFill/>
          <a:ln w="9525">
            <a:noFill/>
            <a:round/>
            <a:headEnd/>
            <a:tailEnd/>
          </a:ln>
        </p:spPr>
        <p:txBody>
          <a:bodyPr lIns="90000" tIns="45000" rIns="90000" bIns="45000"/>
          <a:lstStyle/>
          <a:p>
            <a:pPr>
              <a:lnSpc>
                <a:spcPct val="100000"/>
              </a:lnSpc>
            </a:pPr>
            <a:r>
              <a:rPr lang="fr-FR">
                <a:solidFill>
                  <a:srgbClr val="FF0000"/>
                </a:solidFill>
                <a:latin typeface="Andalus" pitchFamily="18" charset="-78"/>
              </a:rPr>
              <a:t>4</a:t>
            </a:r>
          </a:p>
        </p:txBody>
      </p:sp>
      <p:sp>
        <p:nvSpPr>
          <p:cNvPr id="55358" name="Rectangle 61"/>
          <p:cNvSpPr>
            <a:spLocks noChangeArrowheads="1"/>
          </p:cNvSpPr>
          <p:nvPr/>
        </p:nvSpPr>
        <p:spPr bwMode="auto">
          <a:xfrm>
            <a:off x="7019925" y="3994150"/>
            <a:ext cx="577850" cy="363538"/>
          </a:xfrm>
          <a:prstGeom prst="rect">
            <a:avLst/>
          </a:prstGeom>
          <a:noFill/>
          <a:ln w="9525">
            <a:noFill/>
            <a:round/>
            <a:headEnd/>
            <a:tailEnd/>
          </a:ln>
        </p:spPr>
        <p:txBody>
          <a:bodyPr lIns="90000" tIns="45000" rIns="90000" bIns="45000"/>
          <a:lstStyle/>
          <a:p>
            <a:pPr>
              <a:lnSpc>
                <a:spcPct val="100000"/>
              </a:lnSpc>
              <a:tabLst>
                <a:tab pos="449263" algn="l"/>
              </a:tabLst>
            </a:pPr>
            <a:r>
              <a:rPr lang="fr-FR">
                <a:solidFill>
                  <a:srgbClr val="00B050"/>
                </a:solidFill>
                <a:latin typeface="Andalus" pitchFamily="18" charset="-78"/>
              </a:rPr>
              <a:t>172</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7346"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7347"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7348"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7349"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7350"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6328" name="Rectangle 7"/>
          <p:cNvSpPr>
            <a:spLocks noChangeArrowheads="1"/>
          </p:cNvSpPr>
          <p:nvPr/>
        </p:nvSpPr>
        <p:spPr bwMode="auto">
          <a:xfrm>
            <a:off x="2051050" y="771525"/>
            <a:ext cx="6983413" cy="4319588"/>
          </a:xfrm>
          <a:prstGeom prst="rect">
            <a:avLst/>
          </a:prstGeom>
          <a:noFill/>
          <a:ln w="9525">
            <a:noFill/>
            <a:round/>
            <a:headEnd/>
            <a:tailEnd/>
          </a:ln>
        </p:spPr>
        <p:txBody>
          <a:bodyPr lIns="90000" tIns="45000" rIns="90000" bIns="45000"/>
          <a:lstStyle/>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dirty="0">
                <a:solidFill>
                  <a:srgbClr val="000000"/>
                </a:solidFill>
                <a:latin typeface="Andalus" pitchFamily="18" charset="-78"/>
              </a:rPr>
              <a:t>Comment déterminer si 3 adresses IP  font parties du même réseau?</a:t>
            </a:r>
          </a:p>
          <a:p>
            <a:pPr marL="215900" indent="-215900">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dirty="0">
              <a:solidFill>
                <a:srgbClr val="000000"/>
              </a:solidFill>
            </a:endParaRPr>
          </a:p>
          <a:p>
            <a:pPr marL="215900" indent="-215900">
              <a:lnSpc>
                <a:spcPct val="100000"/>
              </a:lnSpc>
              <a:buClr>
                <a:srgbClr val="343434"/>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343434"/>
                </a:solidFill>
                <a:latin typeface="Andalus" pitchFamily="18" charset="-78"/>
              </a:rPr>
              <a:t>Donc le masque de sous réseau permet de définir par masquage combien de bits sont utilisés pour l'id réseau</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343434"/>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343434"/>
                </a:solidFill>
                <a:latin typeface="Andalus" pitchFamily="18" charset="-78"/>
              </a:rPr>
              <a:t>La plage d'adresse du réseau s'étend de </a:t>
            </a:r>
            <a:r>
              <a:rPr lang="fr-FR" sz="1600" dirty="0">
                <a:solidFill>
                  <a:srgbClr val="00B050"/>
                </a:solidFill>
                <a:latin typeface="Andalus" pitchFamily="18" charset="-78"/>
              </a:rPr>
              <a:t>172.16.3</a:t>
            </a:r>
            <a:r>
              <a:rPr lang="fr-FR" sz="1600" dirty="0">
                <a:solidFill>
                  <a:srgbClr val="343434"/>
                </a:solidFill>
                <a:latin typeface="Andalus" pitchFamily="18" charset="-78"/>
              </a:rPr>
              <a:t>.0 à </a:t>
            </a:r>
            <a:r>
              <a:rPr lang="fr-FR" sz="1600" dirty="0">
                <a:solidFill>
                  <a:srgbClr val="00B050"/>
                </a:solidFill>
                <a:latin typeface="Andalus" pitchFamily="18" charset="-78"/>
              </a:rPr>
              <a:t>172.16.3</a:t>
            </a:r>
            <a:r>
              <a:rPr lang="fr-FR" sz="1600" dirty="0">
                <a:solidFill>
                  <a:srgbClr val="343434"/>
                </a:solidFill>
                <a:latin typeface="Andalus" pitchFamily="18" charset="-78"/>
              </a:rPr>
              <a:t>.255.</a:t>
            </a:r>
          </a:p>
          <a:p>
            <a:pPr marL="431800" lvl="1" indent="-215900">
              <a:lnSpc>
                <a:spcPct val="100000"/>
              </a:lnSpc>
              <a:buClr>
                <a:srgbClr val="FF000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FF0000"/>
                </a:solidFill>
                <a:latin typeface="Andalus" pitchFamily="18" charset="-78"/>
              </a:rPr>
              <a:t>172.16.3.0</a:t>
            </a:r>
            <a:r>
              <a:rPr lang="fr-FR" sz="1600" dirty="0">
                <a:solidFill>
                  <a:srgbClr val="343434"/>
                </a:solidFill>
                <a:latin typeface="Andalus" pitchFamily="18" charset="-78"/>
              </a:rPr>
              <a:t> (sert à désigner le réseau)</a:t>
            </a:r>
          </a:p>
          <a:p>
            <a:pPr marL="431800" lvl="1" indent="-215900">
              <a:lnSpc>
                <a:spcPct val="100000"/>
              </a:lnSpc>
              <a:buClr>
                <a:srgbClr val="FF000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FF0000"/>
                </a:solidFill>
                <a:latin typeface="Andalus" pitchFamily="18" charset="-78"/>
              </a:rPr>
              <a:t>172.16.3.255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dirty="0">
                <a:solidFill>
                  <a:srgbClr val="343434"/>
                </a:solidFill>
                <a:latin typeface="Andalus" pitchFamily="18" charset="-78"/>
              </a:rPr>
              <a:t>(Adresse de diffusion </a:t>
            </a:r>
            <a:r>
              <a:rPr lang="fr-FR" sz="1200" dirty="0">
                <a:solidFill>
                  <a:srgbClr val="343434"/>
                </a:solidFill>
                <a:latin typeface="Andalus" pitchFamily="18" charset="-78"/>
              </a:rPr>
              <a:t>(</a:t>
            </a:r>
            <a:r>
              <a:rPr lang="fr-FR" sz="1200" b="1" i="1" dirty="0">
                <a:solidFill>
                  <a:srgbClr val="343434"/>
                </a:solidFill>
                <a:latin typeface="Andalus" pitchFamily="18" charset="-78"/>
              </a:rPr>
              <a:t>Adresse de </a:t>
            </a:r>
            <a:r>
              <a:rPr lang="fr-FR" sz="1200" b="1" i="1" dirty="0" err="1">
                <a:solidFill>
                  <a:srgbClr val="343434"/>
                </a:solidFill>
                <a:latin typeface="Andalus" pitchFamily="18" charset="-78"/>
              </a:rPr>
              <a:t>Broadcast</a:t>
            </a:r>
            <a:r>
              <a:rPr lang="fr-FR" sz="1200" dirty="0">
                <a:solidFill>
                  <a:srgbClr val="343434"/>
                </a:solidFill>
                <a:latin typeface="Andalus" pitchFamily="18" charset="-78"/>
              </a:rPr>
              <a:t>) </a:t>
            </a:r>
            <a:r>
              <a:rPr lang="fr-FR" sz="1600" dirty="0">
                <a:solidFill>
                  <a:srgbClr val="343434"/>
                </a:solidFill>
                <a:latin typeface="Andalus" pitchFamily="18" charset="-78"/>
              </a:rPr>
              <a:t>= envoie à tout le sous-réseau)</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FF000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b="1" u="sng" dirty="0">
                <a:solidFill>
                  <a:srgbClr val="FF0000"/>
                </a:solidFill>
                <a:latin typeface="Andalus" pitchFamily="18" charset="-78"/>
              </a:rPr>
              <a:t>Un hôte n'est capable de communiquer directement qu'avec les hôtes présents dans son réseau local.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
                <a:srgbClr val="343434"/>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b="1" dirty="0">
                <a:solidFill>
                  <a:srgbClr val="343434"/>
                </a:solidFill>
                <a:latin typeface="Andalus" pitchFamily="18" charset="-78"/>
              </a:rPr>
              <a:t>Pour communiquer </a:t>
            </a:r>
            <a:r>
              <a:rPr lang="fr-FR" sz="1600" b="1" u="sng" dirty="0">
                <a:solidFill>
                  <a:srgbClr val="FF0000"/>
                </a:solidFill>
                <a:latin typeface="Andalus" pitchFamily="18" charset="-78"/>
              </a:rPr>
              <a:t>avec une machine à l'extérieur </a:t>
            </a:r>
            <a:r>
              <a:rPr lang="fr-FR" sz="1600" b="1" dirty="0">
                <a:solidFill>
                  <a:srgbClr val="343434"/>
                </a:solidFill>
                <a:latin typeface="Andalus" pitchFamily="18" charset="-78"/>
              </a:rPr>
              <a:t>de son réseau, l'hôte doit utiliser </a:t>
            </a:r>
            <a:r>
              <a:rPr lang="fr-FR" sz="1600" b="1" u="sng" dirty="0">
                <a:solidFill>
                  <a:srgbClr val="FF0000"/>
                </a:solidFill>
                <a:latin typeface="Andalus" pitchFamily="18" charset="-78"/>
              </a:rPr>
              <a:t>une passerelle </a:t>
            </a:r>
            <a:r>
              <a:rPr lang="fr-FR" sz="1600" u="sng" dirty="0">
                <a:solidFill>
                  <a:srgbClr val="FF0000"/>
                </a:solidFill>
                <a:latin typeface="Andalus" pitchFamily="18" charset="-78"/>
              </a:rPr>
              <a:t>(Gateway, </a:t>
            </a:r>
            <a:r>
              <a:rPr lang="fr-FR" sz="1600" b="1" u="sng" dirty="0">
                <a:solidFill>
                  <a:srgbClr val="FF0000"/>
                </a:solidFill>
                <a:latin typeface="Andalus" pitchFamily="18" charset="-78"/>
              </a:rPr>
              <a:t>routeur</a:t>
            </a:r>
            <a:r>
              <a:rPr lang="fr-FR" sz="1600" u="sng" dirty="0">
                <a:solidFill>
                  <a:srgbClr val="FF0000"/>
                </a:solidFill>
                <a:latin typeface="Andalus" pitchFamily="18" charset="-78"/>
              </a:rPr>
              <a: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600"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Couche III du model OSI (IP)</a:t>
            </a:r>
          </a:p>
        </p:txBody>
      </p:sp>
      <p:grpSp>
        <p:nvGrpSpPr>
          <p:cNvPr id="57347" name="Groupe 1"/>
          <p:cNvGrpSpPr>
            <a:grpSpLocks/>
          </p:cNvGrpSpPr>
          <p:nvPr/>
        </p:nvGrpSpPr>
        <p:grpSpPr bwMode="auto">
          <a:xfrm>
            <a:off x="107950" y="214313"/>
            <a:ext cx="1368425" cy="1204912"/>
            <a:chOff x="107504" y="214591"/>
            <a:chExt cx="1368152" cy="1205030"/>
          </a:xfrm>
        </p:grpSpPr>
        <p:grpSp>
          <p:nvGrpSpPr>
            <p:cNvPr id="57387" name="Groupe 11"/>
            <p:cNvGrpSpPr>
              <a:grpSpLocks/>
            </p:cNvGrpSpPr>
            <p:nvPr/>
          </p:nvGrpSpPr>
          <p:grpSpPr bwMode="auto">
            <a:xfrm>
              <a:off x="107504" y="727903"/>
              <a:ext cx="1368152" cy="691718"/>
              <a:chOff x="1212850" y="2545992"/>
              <a:chExt cx="4851400" cy="2376250"/>
            </a:xfrm>
          </p:grpSpPr>
          <p:sp>
            <p:nvSpPr>
              <p:cNvPr id="1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5"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18" name="Rectangle 6"/>
            <p:cNvSpPr>
              <a:spLocks/>
            </p:cNvSpPr>
            <p:nvPr/>
          </p:nvSpPr>
          <p:spPr bwMode="auto">
            <a:xfrm>
              <a:off x="107504" y="449163"/>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9" name="Rectangle 7"/>
            <p:cNvSpPr>
              <a:spLocks/>
            </p:cNvSpPr>
            <p:nvPr/>
          </p:nvSpPr>
          <p:spPr bwMode="auto">
            <a:xfrm>
              <a:off x="107504" y="214591"/>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graphicFrame>
        <p:nvGraphicFramePr>
          <p:cNvPr id="11" name="Group 84"/>
          <p:cNvGraphicFramePr>
            <a:graphicFrameLocks noGrp="1"/>
          </p:cNvGraphicFramePr>
          <p:nvPr>
            <p:custDataLst>
              <p:tags r:id="rId1"/>
            </p:custDataLst>
          </p:nvPr>
        </p:nvGraphicFramePr>
        <p:xfrm>
          <a:off x="1849438" y="1155700"/>
          <a:ext cx="6811966" cy="2286932"/>
        </p:xfrm>
        <a:graphic>
          <a:graphicData uri="http://schemas.openxmlformats.org/drawingml/2006/table">
            <a:tbl>
              <a:tblPr/>
              <a:tblGrid>
                <a:gridCol w="811212">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1300164">
                  <a:extLst>
                    <a:ext uri="{9D8B030D-6E8A-4147-A177-3AD203B41FA5}">
                      <a16:colId xmlns:a16="http://schemas.microsoft.com/office/drawing/2014/main" val="20002"/>
                    </a:ext>
                  </a:extLst>
                </a:gridCol>
                <a:gridCol w="1492251">
                  <a:extLst>
                    <a:ext uri="{9D8B030D-6E8A-4147-A177-3AD203B41FA5}">
                      <a16:colId xmlns:a16="http://schemas.microsoft.com/office/drawing/2014/main" val="20003"/>
                    </a:ext>
                  </a:extLst>
                </a:gridCol>
                <a:gridCol w="1695452">
                  <a:extLst>
                    <a:ext uri="{9D8B030D-6E8A-4147-A177-3AD203B41FA5}">
                      <a16:colId xmlns:a16="http://schemas.microsoft.com/office/drawing/2014/main" val="20004"/>
                    </a:ext>
                  </a:extLst>
                </a:gridCol>
              </a:tblGrid>
              <a:tr h="224976">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mn-lt"/>
                          <a:cs typeface="Arial" pitchFamily="34" charset="0"/>
                        </a:rPr>
                        <a:t>Classe</a:t>
                      </a:r>
                      <a:endParaRPr kumimoji="0" lang="fr-FR" sz="1200" b="0" i="0" u="none" strike="noStrike" cap="none" normalizeH="0" baseline="0" noProof="0" dirty="0">
                        <a:ln>
                          <a:noFill/>
                        </a:ln>
                        <a:solidFill>
                          <a:schemeClr val="tx1"/>
                        </a:solidFill>
                        <a:effectLst/>
                        <a:latin typeface="+mn-lt"/>
                        <a:cs typeface="Arial" pitchFamily="34" charset="0"/>
                      </a:endParaRPr>
                    </a:p>
                  </a:txBody>
                  <a:tcPr marL="28064" marR="28064" marT="21048" marB="21048"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4"/>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bg1"/>
                          </a:solidFill>
                          <a:effectLst/>
                          <a:latin typeface="+mn-lt"/>
                          <a:cs typeface="Arial" pitchFamily="34" charset="0"/>
                        </a:rPr>
                        <a:t>IP</a:t>
                      </a:r>
                      <a:endParaRPr kumimoji="0" lang="fr-FR" sz="1200" b="0" i="0" u="none" strike="noStrike" cap="none" normalizeH="0" baseline="0" noProof="0" dirty="0">
                        <a:ln>
                          <a:noFill/>
                        </a:ln>
                        <a:solidFill>
                          <a:schemeClr val="bg1"/>
                        </a:solidFill>
                        <a:effectLst/>
                        <a:latin typeface="+mn-lt"/>
                        <a:cs typeface="Arial" pitchFamily="34" charset="0"/>
                      </a:endParaRPr>
                    </a:p>
                  </a:txBody>
                  <a:tcPr marL="28064" marR="28064"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bg1"/>
                          </a:solidFill>
                          <a:effectLst/>
                          <a:latin typeface="+mn-lt"/>
                          <a:cs typeface="Arial" pitchFamily="34" charset="0"/>
                        </a:rPr>
                        <a:t>Masque</a:t>
                      </a:r>
                      <a:endParaRPr kumimoji="0" lang="fr-FR" sz="1200" b="0" i="0" u="none" strike="noStrike" cap="none" normalizeH="0" baseline="0" noProof="0" dirty="0">
                        <a:ln>
                          <a:noFill/>
                        </a:ln>
                        <a:solidFill>
                          <a:schemeClr val="bg1"/>
                        </a:solidFill>
                        <a:effectLst/>
                        <a:latin typeface="+mn-lt"/>
                        <a:cs typeface="Arial" pitchFamily="34" charset="0"/>
                      </a:endParaRPr>
                    </a:p>
                  </a:txBody>
                  <a:tcPr marL="28064" marR="28064"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mn-lt"/>
                          <a:cs typeface="Arial" pitchFamily="34" charset="0"/>
                        </a:rPr>
                        <a:t>Réseaux</a:t>
                      </a:r>
                      <a:endParaRPr kumimoji="0" lang="fr-FR" sz="1200" b="0" i="0" u="none" strike="noStrike" cap="none" normalizeH="0" baseline="0" noProof="0" dirty="0">
                        <a:ln>
                          <a:noFill/>
                        </a:ln>
                        <a:solidFill>
                          <a:schemeClr val="tx1"/>
                        </a:solidFill>
                        <a:effectLst/>
                        <a:latin typeface="+mn-lt"/>
                        <a:cs typeface="Arial" pitchFamily="34" charset="0"/>
                      </a:endParaRPr>
                    </a:p>
                  </a:txBody>
                  <a:tcPr marL="28064" marR="28064" marT="21048" marB="210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4"/>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mn-lt"/>
                          <a:cs typeface="Arial" pitchFamily="34" charset="0"/>
                        </a:rPr>
                        <a:t>Adresses</a:t>
                      </a:r>
                      <a:endParaRPr kumimoji="0" lang="fr-FR" sz="1200" b="0" i="0" u="none" strike="noStrike" cap="none" normalizeH="0" baseline="0" noProof="0" dirty="0">
                        <a:ln>
                          <a:noFill/>
                        </a:ln>
                        <a:solidFill>
                          <a:schemeClr val="tx1"/>
                        </a:solidFill>
                        <a:effectLst/>
                        <a:latin typeface="+mn-lt"/>
                        <a:cs typeface="Arial" pitchFamily="34" charset="0"/>
                      </a:endParaRPr>
                    </a:p>
                  </a:txBody>
                  <a:tcPr marL="28064" marR="28064" marT="21048" marB="21048"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4"/>
                      <a:tile tx="0" ty="0" sx="100000" sy="100000" flip="none" algn="tl"/>
                    </a:blipFill>
                  </a:tcPr>
                </a:tc>
                <a:extLst>
                  <a:ext uri="{0D108BD9-81ED-4DB2-BD59-A6C34878D82A}">
                    <a16:rowId xmlns:a16="http://schemas.microsoft.com/office/drawing/2014/main" val="10000"/>
                  </a:ext>
                </a:extLst>
              </a:tr>
              <a:tr h="570479">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mn-lt"/>
                          <a:cs typeface="Arial" pitchFamily="34" charset="0"/>
                        </a:rPr>
                        <a:t>A</a:t>
                      </a:r>
                      <a:endParaRPr kumimoji="0" lang="fr-FR" sz="12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FF00"/>
                          </a:solidFill>
                          <a:effectLst/>
                          <a:latin typeface="+mn-lt"/>
                          <a:cs typeface="Arial" pitchFamily="34" charset="0"/>
                        </a:rPr>
                        <a:t>10</a:t>
                      </a:r>
                      <a:r>
                        <a:rPr kumimoji="0" lang="fr-FR" sz="1100" b="1" i="0" u="none" strike="noStrike" cap="none" normalizeH="0" baseline="0" noProof="0" dirty="0">
                          <a:ln>
                            <a:noFill/>
                          </a:ln>
                          <a:solidFill>
                            <a:schemeClr val="bg1"/>
                          </a:solidFill>
                          <a:effectLst/>
                          <a:latin typeface="+mn-lt"/>
                          <a:cs typeface="Arial" pitchFamily="34" charset="0"/>
                        </a:rPr>
                        <a:t>.</a:t>
                      </a:r>
                      <a:r>
                        <a:rPr kumimoji="0" lang="fr-FR" sz="1100" b="1" i="0" u="none" strike="noStrike" cap="none" normalizeH="0" baseline="0" noProof="0" dirty="0">
                          <a:ln>
                            <a:noFill/>
                          </a:ln>
                          <a:solidFill>
                            <a:srgbClr val="1EB9F1"/>
                          </a:solidFill>
                          <a:effectLst/>
                          <a:latin typeface="+mn-lt"/>
                          <a:cs typeface="Arial" pitchFamily="34" charset="0"/>
                        </a:rPr>
                        <a:t>0.0.1</a:t>
                      </a:r>
                      <a:r>
                        <a:rPr kumimoji="0" lang="fr-FR" sz="1100" b="1" i="0" u="none" strike="noStrike" cap="none" normalizeH="0" baseline="0" noProof="0" dirty="0">
                          <a:ln>
                            <a:noFill/>
                          </a:ln>
                          <a:solidFill>
                            <a:schemeClr val="bg1"/>
                          </a:solidFill>
                          <a:effectLst/>
                          <a:latin typeface="+mn-lt"/>
                          <a:cs typeface="Arial" pitchFamily="34" charset="0"/>
                        </a:rPr>
                        <a:t> à </a:t>
                      </a:r>
                      <a:r>
                        <a:rPr kumimoji="0" lang="fr-FR" sz="1100" b="1" i="0" u="none" strike="noStrike" cap="none" normalizeH="0" baseline="0" noProof="0" dirty="0">
                          <a:ln>
                            <a:noFill/>
                          </a:ln>
                          <a:solidFill>
                            <a:srgbClr val="FFFF00"/>
                          </a:solidFill>
                          <a:effectLst/>
                          <a:latin typeface="+mn-lt"/>
                          <a:cs typeface="Arial" pitchFamily="34" charset="0"/>
                        </a:rPr>
                        <a:t>10</a:t>
                      </a:r>
                      <a:r>
                        <a:rPr kumimoji="0" lang="fr-FR" sz="1100" b="1" i="0" u="none" strike="noStrike" cap="none" normalizeH="0" baseline="0" noProof="0" dirty="0">
                          <a:ln>
                            <a:noFill/>
                          </a:ln>
                          <a:solidFill>
                            <a:schemeClr val="bg1"/>
                          </a:solidFill>
                          <a:effectLst/>
                          <a:latin typeface="+mn-lt"/>
                          <a:cs typeface="Arial" pitchFamily="34" charset="0"/>
                        </a:rPr>
                        <a:t>.</a:t>
                      </a:r>
                      <a:r>
                        <a:rPr kumimoji="0" lang="fr-FR" sz="1100" b="1" i="0" u="none" strike="noStrike" cap="none" normalizeH="0" baseline="0" noProof="0" dirty="0">
                          <a:ln>
                            <a:noFill/>
                          </a:ln>
                          <a:solidFill>
                            <a:srgbClr val="1EB9F1"/>
                          </a:solidFill>
                          <a:effectLst/>
                          <a:latin typeface="+mn-lt"/>
                          <a:cs typeface="Arial" pitchFamily="34" charset="0"/>
                        </a:rPr>
                        <a:t>255.255.254</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FF00"/>
                          </a:solidFill>
                          <a:effectLst/>
                          <a:latin typeface="+mn-lt"/>
                          <a:cs typeface="Arial" pitchFamily="34" charset="0"/>
                        </a:rPr>
                        <a:t>255</a:t>
                      </a:r>
                      <a:r>
                        <a:rPr kumimoji="0" lang="fr-FR" sz="1100" b="1" i="0" u="none" strike="noStrike" cap="none" normalizeH="0" baseline="0" noProof="0" dirty="0">
                          <a:ln>
                            <a:noFill/>
                          </a:ln>
                          <a:solidFill>
                            <a:schemeClr val="bg1"/>
                          </a:solidFill>
                          <a:effectLst/>
                          <a:latin typeface="+mn-lt"/>
                          <a:cs typeface="Arial" pitchFamily="34" charset="0"/>
                        </a:rPr>
                        <a:t>.</a:t>
                      </a:r>
                      <a:r>
                        <a:rPr kumimoji="0" lang="fr-FR" sz="1100" b="1" i="0" u="none" strike="noStrike" cap="none" normalizeH="0" baseline="0" noProof="0" dirty="0">
                          <a:ln>
                            <a:noFill/>
                          </a:ln>
                          <a:solidFill>
                            <a:srgbClr val="1EB9F1"/>
                          </a:solidFill>
                          <a:effectLst/>
                          <a:latin typeface="+mn-lt"/>
                          <a:cs typeface="Arial" pitchFamily="34" charset="0"/>
                        </a:rPr>
                        <a:t>0.0.0</a:t>
                      </a:r>
                      <a:endParaRPr kumimoji="0" lang="fr-FR" sz="1100" b="0" i="0" u="none" strike="noStrike" cap="none" normalizeH="0" baseline="0" noProof="0" dirty="0">
                        <a:ln>
                          <a:noFill/>
                        </a:ln>
                        <a:solidFill>
                          <a:srgbClr val="1EB9F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8000"/>
                          </a:solidFill>
                          <a:effectLst/>
                          <a:latin typeface="+mn-lt"/>
                          <a:cs typeface="Arial" pitchFamily="34" charset="0"/>
                        </a:rPr>
                        <a:t>10</a:t>
                      </a:r>
                      <a:r>
                        <a:rPr kumimoji="0" lang="fr-FR" sz="1100" b="1" i="0" u="none" strike="noStrike" cap="none" normalizeH="0" baseline="0" noProof="0" dirty="0">
                          <a:ln>
                            <a:noFill/>
                          </a:ln>
                          <a:solidFill>
                            <a:srgbClr val="343434"/>
                          </a:solidFill>
                          <a:effectLst/>
                          <a:latin typeface="+mn-lt"/>
                          <a:cs typeface="Arial" pitchFamily="34" charset="0"/>
                        </a:rPr>
                        <a:t>.</a:t>
                      </a:r>
                      <a:r>
                        <a:rPr kumimoji="0" lang="fr-FR" sz="1100" b="1" i="0" u="none" strike="noStrike" cap="none" normalizeH="0" baseline="0" noProof="0" dirty="0">
                          <a:ln>
                            <a:noFill/>
                          </a:ln>
                          <a:solidFill>
                            <a:srgbClr val="0080FF"/>
                          </a:solidFill>
                          <a:effectLst/>
                          <a:latin typeface="+mn-lt"/>
                          <a:cs typeface="Arial" pitchFamily="34" charset="0"/>
                        </a:rPr>
                        <a:t>x.y.z</a:t>
                      </a: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0080FF"/>
                          </a:solidFill>
                          <a:effectLst/>
                          <a:latin typeface="+mn-lt"/>
                          <a:cs typeface="Arial" pitchFamily="34" charset="0"/>
                        </a:rPr>
                        <a:t>plus de 16 millions d'adresses possibles</a:t>
                      </a: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741929">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mn-lt"/>
                          <a:cs typeface="Arial" pitchFamily="34" charset="0"/>
                        </a:rPr>
                        <a:t>B</a:t>
                      </a:r>
                      <a:endParaRPr kumimoji="0" lang="fr-FR" sz="12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254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FF00"/>
                          </a:solidFill>
                          <a:effectLst/>
                          <a:latin typeface="+mn-lt"/>
                          <a:cs typeface="Arial" pitchFamily="34" charset="0"/>
                        </a:rPr>
                        <a:t>172.16</a:t>
                      </a:r>
                      <a:r>
                        <a:rPr kumimoji="0" lang="fr-FR" sz="1100" b="1" i="0" u="none" strike="noStrike" cap="none" normalizeH="0" baseline="0" noProof="0" dirty="0">
                          <a:ln>
                            <a:noFill/>
                          </a:ln>
                          <a:solidFill>
                            <a:schemeClr val="bg1"/>
                          </a:solidFill>
                          <a:effectLst/>
                          <a:latin typeface="+mn-lt"/>
                          <a:cs typeface="Arial" pitchFamily="34" charset="0"/>
                        </a:rPr>
                        <a:t>.</a:t>
                      </a:r>
                      <a:r>
                        <a:rPr kumimoji="0" lang="fr-FR" sz="1100" b="1" i="0" u="none" strike="noStrike" cap="none" normalizeH="0" baseline="0" noProof="0" dirty="0">
                          <a:ln>
                            <a:noFill/>
                          </a:ln>
                          <a:solidFill>
                            <a:srgbClr val="1EB9F1"/>
                          </a:solidFill>
                          <a:effectLst/>
                          <a:latin typeface="+mn-lt"/>
                          <a:cs typeface="Arial" pitchFamily="34" charset="0"/>
                        </a:rPr>
                        <a:t>0.1</a:t>
                      </a:r>
                      <a:r>
                        <a:rPr kumimoji="0" lang="fr-FR" sz="1100" b="1" i="0" u="none" strike="noStrike" cap="none" normalizeH="0" baseline="0" noProof="0" dirty="0">
                          <a:ln>
                            <a:noFill/>
                          </a:ln>
                          <a:solidFill>
                            <a:schemeClr val="bg1"/>
                          </a:solidFill>
                          <a:effectLst/>
                          <a:latin typeface="+mn-lt"/>
                          <a:cs typeface="Arial" pitchFamily="34" charset="0"/>
                        </a:rPr>
                        <a:t> à </a:t>
                      </a:r>
                      <a:r>
                        <a:rPr kumimoji="0" lang="fr-FR" sz="1100" b="1" i="0" u="none" strike="noStrike" cap="none" normalizeH="0" baseline="0" noProof="0" dirty="0">
                          <a:ln>
                            <a:noFill/>
                          </a:ln>
                          <a:solidFill>
                            <a:srgbClr val="FFFF00"/>
                          </a:solidFill>
                          <a:effectLst/>
                          <a:latin typeface="+mn-lt"/>
                          <a:cs typeface="Arial" pitchFamily="34" charset="0"/>
                        </a:rPr>
                        <a:t>172.31</a:t>
                      </a:r>
                      <a:r>
                        <a:rPr kumimoji="0" lang="fr-FR" sz="1100" b="1" i="0" u="none" strike="noStrike" cap="none" normalizeH="0" baseline="0" noProof="0" dirty="0">
                          <a:ln>
                            <a:noFill/>
                          </a:ln>
                          <a:solidFill>
                            <a:schemeClr val="bg1"/>
                          </a:solidFill>
                          <a:effectLst/>
                          <a:latin typeface="+mn-lt"/>
                          <a:cs typeface="Arial" pitchFamily="34" charset="0"/>
                        </a:rPr>
                        <a:t>.</a:t>
                      </a:r>
                      <a:r>
                        <a:rPr kumimoji="0" lang="fr-FR" sz="1100" b="1" i="0" u="none" strike="noStrike" cap="none" normalizeH="0" baseline="0" noProof="0" dirty="0">
                          <a:ln>
                            <a:noFill/>
                          </a:ln>
                          <a:solidFill>
                            <a:srgbClr val="1EB9F1"/>
                          </a:solidFill>
                          <a:effectLst/>
                          <a:latin typeface="+mn-lt"/>
                          <a:cs typeface="Arial" pitchFamily="34" charset="0"/>
                        </a:rPr>
                        <a:t>255.254</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FF00"/>
                          </a:solidFill>
                          <a:effectLst/>
                          <a:latin typeface="+mn-lt"/>
                          <a:cs typeface="Arial" pitchFamily="34" charset="0"/>
                        </a:rPr>
                        <a:t>255.255</a:t>
                      </a:r>
                      <a:r>
                        <a:rPr kumimoji="0" lang="fr-FR" sz="1100" b="1" i="0" u="none" strike="noStrike" cap="none" normalizeH="0" baseline="0" noProof="0" dirty="0">
                          <a:ln>
                            <a:noFill/>
                          </a:ln>
                          <a:solidFill>
                            <a:schemeClr val="bg1"/>
                          </a:solidFill>
                          <a:effectLst/>
                          <a:latin typeface="+mn-lt"/>
                          <a:cs typeface="Arial" pitchFamily="34" charset="0"/>
                        </a:rPr>
                        <a:t>.</a:t>
                      </a:r>
                      <a:r>
                        <a:rPr kumimoji="0" lang="fr-FR" sz="1100" b="1" i="0" u="none" strike="noStrike" cap="none" normalizeH="0" baseline="0" noProof="0" dirty="0">
                          <a:ln>
                            <a:noFill/>
                          </a:ln>
                          <a:solidFill>
                            <a:srgbClr val="1EB9F1"/>
                          </a:solidFill>
                          <a:effectLst/>
                          <a:latin typeface="+mn-lt"/>
                          <a:cs typeface="Arial" pitchFamily="34" charset="0"/>
                        </a:rPr>
                        <a:t>0.0</a:t>
                      </a:r>
                      <a:endParaRPr kumimoji="0" lang="fr-FR" sz="1100" b="0" i="0" u="none" strike="noStrike" cap="none" normalizeH="0" baseline="0" noProof="0" dirty="0">
                        <a:ln>
                          <a:noFill/>
                        </a:ln>
                        <a:solidFill>
                          <a:srgbClr val="1EB9F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343434"/>
                          </a:solidFill>
                          <a:effectLst/>
                          <a:latin typeface="+mn-lt"/>
                          <a:cs typeface="Arial" pitchFamily="34" charset="0"/>
                        </a:rPr>
                        <a:t>de </a:t>
                      </a:r>
                      <a:r>
                        <a:rPr kumimoji="0" lang="fr-FR" sz="1100" b="1" i="0" u="none" strike="noStrike" cap="none" normalizeH="0" baseline="0" noProof="0" dirty="0">
                          <a:ln>
                            <a:noFill/>
                          </a:ln>
                          <a:solidFill>
                            <a:srgbClr val="FF8000"/>
                          </a:solidFill>
                          <a:effectLst/>
                          <a:latin typeface="+mn-lt"/>
                          <a:cs typeface="Arial" pitchFamily="34" charset="0"/>
                        </a:rPr>
                        <a:t>172.</a:t>
                      </a:r>
                      <a:r>
                        <a:rPr kumimoji="0" lang="fr-FR" sz="1100" b="1" i="0" u="none" strike="noStrike" cap="none" normalizeH="0" baseline="0" noProof="0" dirty="0">
                          <a:ln>
                            <a:noFill/>
                          </a:ln>
                          <a:solidFill>
                            <a:srgbClr val="FF2712"/>
                          </a:solidFill>
                          <a:effectLst/>
                          <a:latin typeface="+mn-lt"/>
                          <a:cs typeface="Arial" pitchFamily="34" charset="0"/>
                        </a:rPr>
                        <a:t>16</a:t>
                      </a:r>
                      <a:r>
                        <a:rPr kumimoji="0" lang="fr-FR" sz="1100" b="1" i="0" u="none" strike="noStrike" cap="none" normalizeH="0" baseline="0" noProof="0" dirty="0">
                          <a:ln>
                            <a:noFill/>
                          </a:ln>
                          <a:solidFill>
                            <a:srgbClr val="343434"/>
                          </a:solidFill>
                          <a:effectLst/>
                          <a:latin typeface="+mn-lt"/>
                          <a:cs typeface="Arial" pitchFamily="34" charset="0"/>
                        </a:rPr>
                        <a:t>.</a:t>
                      </a:r>
                      <a:r>
                        <a:rPr kumimoji="0" lang="fr-FR" sz="1100" b="1" i="0" u="none" strike="noStrike" cap="none" normalizeH="0" baseline="0" noProof="0" dirty="0">
                          <a:ln>
                            <a:noFill/>
                          </a:ln>
                          <a:solidFill>
                            <a:srgbClr val="0080FF"/>
                          </a:solidFill>
                          <a:effectLst/>
                          <a:latin typeface="+mn-lt"/>
                          <a:cs typeface="Arial" pitchFamily="34" charset="0"/>
                        </a:rPr>
                        <a:t>x.y </a:t>
                      </a:r>
                      <a:br>
                        <a:rPr kumimoji="0" lang="fr-FR" sz="1100" b="1" i="0" u="none" strike="noStrike" cap="none" normalizeH="0" baseline="0" noProof="0" dirty="0">
                          <a:ln>
                            <a:noFill/>
                          </a:ln>
                          <a:solidFill>
                            <a:srgbClr val="343434"/>
                          </a:solidFill>
                          <a:effectLst/>
                          <a:latin typeface="+mn-lt"/>
                          <a:cs typeface="Arial" pitchFamily="34" charset="0"/>
                        </a:rPr>
                      </a:br>
                      <a:r>
                        <a:rPr kumimoji="0" lang="fr-FR" sz="1100" b="1" i="0" u="none" strike="noStrike" cap="none" normalizeH="0" baseline="0" noProof="0" dirty="0">
                          <a:ln>
                            <a:noFill/>
                          </a:ln>
                          <a:solidFill>
                            <a:srgbClr val="343434"/>
                          </a:solidFill>
                          <a:effectLst/>
                          <a:latin typeface="+mn-lt"/>
                          <a:cs typeface="Arial" pitchFamily="34" charset="0"/>
                        </a:rPr>
                        <a:t>à </a:t>
                      </a:r>
                      <a:r>
                        <a:rPr kumimoji="0" lang="fr-FR" sz="1100" b="1" i="0" u="none" strike="noStrike" cap="none" normalizeH="0" baseline="0" noProof="0" dirty="0">
                          <a:ln>
                            <a:noFill/>
                          </a:ln>
                          <a:solidFill>
                            <a:srgbClr val="FF8000"/>
                          </a:solidFill>
                          <a:effectLst/>
                          <a:latin typeface="+mn-lt"/>
                          <a:cs typeface="Arial" pitchFamily="34" charset="0"/>
                        </a:rPr>
                        <a:t>172.</a:t>
                      </a:r>
                      <a:r>
                        <a:rPr kumimoji="0" lang="fr-FR" sz="1100" b="1" i="0" u="none" strike="noStrike" cap="none" normalizeH="0" baseline="0" noProof="0" dirty="0">
                          <a:ln>
                            <a:noFill/>
                          </a:ln>
                          <a:solidFill>
                            <a:srgbClr val="FF2712"/>
                          </a:solidFill>
                          <a:effectLst/>
                          <a:latin typeface="+mn-lt"/>
                          <a:cs typeface="Arial" pitchFamily="34" charset="0"/>
                        </a:rPr>
                        <a:t>31</a:t>
                      </a:r>
                      <a:r>
                        <a:rPr kumimoji="0" lang="fr-FR" sz="1100" b="1" i="0" u="none" strike="noStrike" cap="none" normalizeH="0" baseline="0" noProof="0" dirty="0">
                          <a:ln>
                            <a:noFill/>
                          </a:ln>
                          <a:solidFill>
                            <a:srgbClr val="343434"/>
                          </a:solidFill>
                          <a:effectLst/>
                          <a:latin typeface="+mn-lt"/>
                          <a:cs typeface="Arial" pitchFamily="34" charset="0"/>
                        </a:rPr>
                        <a:t>.</a:t>
                      </a:r>
                      <a:r>
                        <a:rPr kumimoji="0" lang="fr-FR" sz="1100" b="1" i="0" u="none" strike="noStrike" cap="none" normalizeH="0" baseline="0" noProof="0" dirty="0">
                          <a:ln>
                            <a:noFill/>
                          </a:ln>
                          <a:solidFill>
                            <a:srgbClr val="0080FF"/>
                          </a:solidFill>
                          <a:effectLst/>
                          <a:latin typeface="+mn-lt"/>
                          <a:cs typeface="Arial" pitchFamily="34" charset="0"/>
                        </a:rPr>
                        <a:t>x.y</a:t>
                      </a:r>
                      <a:endParaRPr kumimoji="0" lang="fr-FR" sz="1100" b="1" i="0" u="none" strike="noStrike" cap="none" normalizeH="0" baseline="0" noProof="0" dirty="0">
                        <a:ln>
                          <a:noFill/>
                        </a:ln>
                        <a:solidFill>
                          <a:srgbClr val="343434"/>
                        </a:solidFill>
                        <a:effectLst/>
                        <a:latin typeface="+mn-lt"/>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0080FF"/>
                          </a:solidFill>
                          <a:effectLst/>
                          <a:latin typeface="+mn-lt"/>
                          <a:cs typeface="Arial" pitchFamily="34" charset="0"/>
                        </a:rPr>
                        <a:t>65534 adresses possibles par réseau</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13354">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mn-lt"/>
                          <a:cs typeface="Arial" pitchFamily="34" charset="0"/>
                        </a:rPr>
                        <a:t>C</a:t>
                      </a:r>
                      <a:endParaRPr kumimoji="0" lang="fr-FR" sz="12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FF00"/>
                          </a:solidFill>
                          <a:effectLst/>
                          <a:latin typeface="+mn-lt"/>
                          <a:cs typeface="Arial" pitchFamily="34" charset="0"/>
                        </a:rPr>
                        <a:t>192.168.0.</a:t>
                      </a:r>
                      <a:r>
                        <a:rPr kumimoji="0" lang="fr-FR" sz="1100" b="1" i="0" u="none" strike="noStrike" cap="none" normalizeH="0" baseline="0" noProof="0" dirty="0">
                          <a:ln>
                            <a:noFill/>
                          </a:ln>
                          <a:solidFill>
                            <a:srgbClr val="1EB9F1"/>
                          </a:solidFill>
                          <a:effectLst/>
                          <a:latin typeface="+mn-lt"/>
                          <a:cs typeface="Arial" pitchFamily="34" charset="0"/>
                        </a:rPr>
                        <a:t>1</a:t>
                      </a:r>
                      <a:r>
                        <a:rPr kumimoji="0" lang="fr-FR" sz="1100" b="1" i="0" u="none" strike="noStrike" cap="none" normalizeH="0" baseline="0" noProof="0" dirty="0">
                          <a:ln>
                            <a:noFill/>
                          </a:ln>
                          <a:solidFill>
                            <a:schemeClr val="bg1"/>
                          </a:solidFill>
                          <a:effectLst/>
                          <a:latin typeface="+mn-lt"/>
                          <a:cs typeface="Arial" pitchFamily="34" charset="0"/>
                        </a:rPr>
                        <a:t> à </a:t>
                      </a:r>
                      <a:r>
                        <a:rPr kumimoji="0" lang="fr-FR" sz="1100" b="1" i="0" u="none" strike="noStrike" cap="none" normalizeH="0" baseline="0" noProof="0" dirty="0">
                          <a:ln>
                            <a:noFill/>
                          </a:ln>
                          <a:solidFill>
                            <a:srgbClr val="FFFF00"/>
                          </a:solidFill>
                          <a:effectLst/>
                          <a:latin typeface="+mn-lt"/>
                          <a:cs typeface="Arial" pitchFamily="34" charset="0"/>
                        </a:rPr>
                        <a:t>192.168.255.</a:t>
                      </a:r>
                      <a:r>
                        <a:rPr kumimoji="0" lang="fr-FR" sz="1100" b="1" i="0" u="none" strike="noStrike" cap="none" normalizeH="0" baseline="0" noProof="0" dirty="0">
                          <a:ln>
                            <a:noFill/>
                          </a:ln>
                          <a:solidFill>
                            <a:srgbClr val="1EB9F1"/>
                          </a:solidFill>
                          <a:effectLst/>
                          <a:latin typeface="+mn-lt"/>
                          <a:cs typeface="Arial" pitchFamily="34" charset="0"/>
                        </a:rPr>
                        <a:t>254</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FFFF00"/>
                          </a:solidFill>
                          <a:effectLst/>
                          <a:latin typeface="+mn-lt"/>
                          <a:cs typeface="Arial" pitchFamily="34" charset="0"/>
                        </a:rPr>
                        <a:t>255.255.255.</a:t>
                      </a:r>
                      <a:r>
                        <a:rPr kumimoji="0" lang="fr-FR" sz="1100" b="1" i="0" u="none" strike="noStrike" cap="none" normalizeH="0" baseline="0" noProof="0" dirty="0">
                          <a:ln>
                            <a:noFill/>
                          </a:ln>
                          <a:solidFill>
                            <a:srgbClr val="1EB9F1"/>
                          </a:solidFill>
                          <a:effectLst/>
                          <a:latin typeface="+mn-lt"/>
                          <a:cs typeface="Arial" pitchFamily="34" charset="0"/>
                        </a:rPr>
                        <a:t>0</a:t>
                      </a:r>
                      <a:endParaRPr kumimoji="0" lang="fr-FR" sz="1100" b="0" i="0" u="none" strike="noStrike" cap="none" normalizeH="0" baseline="0" noProof="0" dirty="0">
                        <a:ln>
                          <a:noFill/>
                        </a:ln>
                        <a:solidFill>
                          <a:srgbClr val="1EB9F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343434"/>
                          </a:solidFill>
                          <a:effectLst/>
                          <a:latin typeface="+mn-lt"/>
                          <a:cs typeface="Arial" pitchFamily="34" charset="0"/>
                        </a:rPr>
                        <a:t>de </a:t>
                      </a:r>
                      <a:r>
                        <a:rPr kumimoji="0" lang="fr-FR" sz="1100" b="1" i="0" u="none" strike="noStrike" cap="none" normalizeH="0" baseline="0" noProof="0" dirty="0">
                          <a:ln>
                            <a:noFill/>
                          </a:ln>
                          <a:solidFill>
                            <a:srgbClr val="FF8000"/>
                          </a:solidFill>
                          <a:effectLst/>
                          <a:latin typeface="+mn-lt"/>
                          <a:cs typeface="Arial" pitchFamily="34" charset="0"/>
                        </a:rPr>
                        <a:t>192.168.</a:t>
                      </a:r>
                      <a:r>
                        <a:rPr kumimoji="0" lang="fr-FR" sz="1100" b="1" i="0" u="none" strike="noStrike" cap="none" normalizeH="0" baseline="0" noProof="0" dirty="0">
                          <a:ln>
                            <a:noFill/>
                          </a:ln>
                          <a:solidFill>
                            <a:srgbClr val="FF2712"/>
                          </a:solidFill>
                          <a:effectLst/>
                          <a:latin typeface="+mn-lt"/>
                          <a:cs typeface="Arial" pitchFamily="34" charset="0"/>
                        </a:rPr>
                        <a:t>0</a:t>
                      </a:r>
                      <a:r>
                        <a:rPr kumimoji="0" lang="fr-FR" sz="1100" b="1" i="0" u="none" strike="noStrike" cap="none" normalizeH="0" baseline="0" noProof="0" dirty="0">
                          <a:ln>
                            <a:noFill/>
                          </a:ln>
                          <a:solidFill>
                            <a:srgbClr val="0080FF"/>
                          </a:solidFill>
                          <a:effectLst/>
                          <a:latin typeface="+mn-lt"/>
                          <a:cs typeface="Arial" pitchFamily="34" charset="0"/>
                        </a:rPr>
                        <a:t>.x</a:t>
                      </a:r>
                      <a:r>
                        <a:rPr kumimoji="0" lang="fr-FR" sz="1100" b="1" i="0" u="none" strike="noStrike" cap="none" normalizeH="0" baseline="0" noProof="0" dirty="0">
                          <a:ln>
                            <a:noFill/>
                          </a:ln>
                          <a:solidFill>
                            <a:srgbClr val="343434"/>
                          </a:solidFill>
                          <a:effectLst/>
                          <a:latin typeface="+mn-lt"/>
                          <a:cs typeface="Arial" pitchFamily="34" charset="0"/>
                        </a:rPr>
                        <a:t> </a:t>
                      </a:r>
                    </a:p>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343434"/>
                          </a:solidFill>
                          <a:effectLst/>
                          <a:latin typeface="+mn-lt"/>
                          <a:cs typeface="Arial" pitchFamily="34" charset="0"/>
                        </a:rPr>
                        <a:t>à </a:t>
                      </a:r>
                      <a:r>
                        <a:rPr kumimoji="0" lang="fr-FR" sz="1100" b="1" i="0" u="none" strike="noStrike" cap="none" normalizeH="0" baseline="0" noProof="0" dirty="0">
                          <a:ln>
                            <a:noFill/>
                          </a:ln>
                          <a:solidFill>
                            <a:srgbClr val="FF8000"/>
                          </a:solidFill>
                          <a:effectLst/>
                          <a:latin typeface="+mn-lt"/>
                          <a:cs typeface="Arial" pitchFamily="34" charset="0"/>
                        </a:rPr>
                        <a:t>192.168.</a:t>
                      </a:r>
                      <a:r>
                        <a:rPr kumimoji="0" lang="fr-FR" sz="1100" b="1" i="0" u="none" strike="noStrike" cap="none" normalizeH="0" baseline="0" noProof="0" dirty="0">
                          <a:ln>
                            <a:noFill/>
                          </a:ln>
                          <a:solidFill>
                            <a:srgbClr val="FF2712"/>
                          </a:solidFill>
                          <a:effectLst/>
                          <a:latin typeface="+mn-lt"/>
                          <a:cs typeface="Arial" pitchFamily="34" charset="0"/>
                        </a:rPr>
                        <a:t>255</a:t>
                      </a:r>
                      <a:r>
                        <a:rPr kumimoji="0" lang="fr-FR" sz="1100" b="1" i="0" u="none" strike="noStrike" cap="none" normalizeH="0" baseline="0" noProof="0" dirty="0">
                          <a:ln>
                            <a:noFill/>
                          </a:ln>
                          <a:solidFill>
                            <a:srgbClr val="0080FF"/>
                          </a:solidFill>
                          <a:effectLst/>
                          <a:latin typeface="+mn-lt"/>
                          <a:cs typeface="Arial" pitchFamily="34" charset="0"/>
                        </a:rPr>
                        <a:t>.x</a:t>
                      </a:r>
                      <a:endParaRPr kumimoji="0" lang="fr-FR" sz="1100" b="1" i="0" u="none" strike="noStrike" cap="none" normalizeH="0" baseline="0" noProof="0" dirty="0">
                        <a:ln>
                          <a:noFill/>
                        </a:ln>
                        <a:solidFill>
                          <a:srgbClr val="343434"/>
                        </a:solidFill>
                        <a:effectLst/>
                        <a:latin typeface="+mn-lt"/>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100" b="1" i="0" u="none" strike="noStrike" cap="none" normalizeH="0" baseline="0" noProof="0" dirty="0">
                          <a:ln>
                            <a:noFill/>
                          </a:ln>
                          <a:solidFill>
                            <a:srgbClr val="0080FF"/>
                          </a:solidFill>
                          <a:effectLst/>
                          <a:latin typeface="+mn-lt"/>
                          <a:cs typeface="Arial" pitchFamily="34" charset="0"/>
                        </a:rPr>
                        <a:t>254 adresses possibles par réseau</a:t>
                      </a:r>
                      <a:endParaRPr kumimoji="0" lang="fr-FR" sz="1100" b="0" i="0" u="none" strike="noStrike" cap="none" normalizeH="0" baseline="0" noProof="0" dirty="0">
                        <a:ln>
                          <a:noFill/>
                        </a:ln>
                        <a:solidFill>
                          <a:schemeClr val="tx1"/>
                        </a:solidFill>
                        <a:effectLst/>
                        <a:latin typeface="+mn-lt"/>
                        <a:cs typeface="Arial" pitchFamily="34" charset="0"/>
                      </a:endParaRPr>
                    </a:p>
                  </a:txBody>
                  <a:tcPr marL="37419" marR="37419" marT="28064" marB="280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pic>
        <p:nvPicPr>
          <p:cNvPr id="21" name="Picture 47" descr="http://www.signals.fr/media/catalog/product/cache/1/image/9df78eab33525d08d6e5fb8d27136e95/P/l/Plaque-gravee-Prive-150X45-PGS34150.jpg"/>
          <p:cNvPicPr>
            <a:picLocks noChangeAspect="1" noChangeArrowheads="1"/>
          </p:cNvPicPr>
          <p:nvPr>
            <p:custDataLst>
              <p:tags r:id="rId2"/>
            </p:custDataLst>
          </p:nvPr>
        </p:nvPicPr>
        <p:blipFill>
          <a:blip r:embed="rId5" cstate="print"/>
          <a:srcRect/>
          <a:stretch>
            <a:fillRect/>
          </a:stretch>
        </p:blipFill>
        <p:spPr bwMode="auto">
          <a:xfrm>
            <a:off x="7596336" y="156559"/>
            <a:ext cx="996477" cy="909376"/>
          </a:xfrm>
          <a:prstGeom prst="rect">
            <a:avLst/>
          </a:prstGeom>
          <a:noFill/>
          <a:scene3d>
            <a:camera prst="orthographicFront"/>
            <a:lightRig rig="threePt" dir="t"/>
          </a:scene3d>
          <a:sp3d>
            <a:bevelT w="114300" prst="artDeco"/>
          </a:sp3d>
        </p:spPr>
      </p:pic>
      <p:sp>
        <p:nvSpPr>
          <p:cNvPr id="57385" name="Rectangle 21"/>
          <p:cNvSpPr>
            <a:spLocks noChangeArrowheads="1"/>
          </p:cNvSpPr>
          <p:nvPr/>
        </p:nvSpPr>
        <p:spPr bwMode="auto">
          <a:xfrm>
            <a:off x="1763713" y="3651250"/>
            <a:ext cx="6985000" cy="693460"/>
          </a:xfrm>
          <a:prstGeom prst="rect">
            <a:avLst/>
          </a:prstGeom>
          <a:noFill/>
          <a:ln w="9525">
            <a:noFill/>
            <a:miter lim="800000"/>
            <a:headEnd/>
            <a:tailEnd/>
          </a:ln>
        </p:spPr>
        <p:txBody>
          <a:bodyPr>
            <a:spAutoFit/>
          </a:bodyPr>
          <a:lstStyle/>
          <a:p>
            <a:pPr marL="285750" indent="-285750">
              <a:buClr>
                <a:srgbClr val="FFC000"/>
              </a:buClr>
              <a:buFont typeface="Times New Roman" pitchFamily="18" charset="0"/>
              <a:buBlip>
                <a:blip r:embed="rId6"/>
              </a:buBlip>
            </a:pPr>
            <a:r>
              <a:rPr lang="fr-FR" sz="1400" dirty="0">
                <a:solidFill>
                  <a:srgbClr val="343434"/>
                </a:solidFill>
                <a:latin typeface="Andalus" pitchFamily="18" charset="-78"/>
                <a:cs typeface="Andalus" pitchFamily="18" charset="-78"/>
              </a:rPr>
              <a:t>Les Adresses dites « privées » doivent toujours être utilisées pour la configuration d’un réseau local, car même si un mauvais paramétrage était fait sur la box  toutes ces adresses seraient tuées par le premier routeur internet.</a:t>
            </a:r>
            <a:endParaRPr lang="fr-FR" sz="1400" dirty="0">
              <a:latin typeface="Andalus" pitchFamily="18" charset="-78"/>
              <a:cs typeface="Andalus" pitchFamily="18" charset="-78"/>
            </a:endParaRPr>
          </a:p>
        </p:txBody>
      </p:sp>
      <p:sp>
        <p:nvSpPr>
          <p:cNvPr id="16" name="Espace réservé du contenu 4"/>
          <p:cNvSpPr txBox="1">
            <a:spLocks/>
          </p:cNvSpPr>
          <p:nvPr/>
        </p:nvSpPr>
        <p:spPr>
          <a:xfrm>
            <a:off x="1908175" y="627063"/>
            <a:ext cx="6767513" cy="2963862"/>
          </a:xfrm>
          <a:prstGeom prst="rect">
            <a:avLst/>
          </a:prstGeom>
        </p:spPr>
        <p:txBody>
          <a:bodyPr/>
          <a:lstStyle>
            <a:lvl1pPr marL="292219" indent="-292219" algn="l" rtl="0" eaLnBrk="1" fontAlgn="base" hangingPunct="1">
              <a:spcBef>
                <a:spcPct val="20000"/>
              </a:spcBef>
              <a:spcAft>
                <a:spcPct val="0"/>
              </a:spcAft>
              <a:buClr>
                <a:srgbClr val="F48414"/>
              </a:buClr>
              <a:buFont typeface="Wingdings" panose="05000000000000000000" pitchFamily="2" charset="2"/>
              <a:buChar char="ü"/>
              <a:defRPr sz="2000">
                <a:solidFill>
                  <a:schemeClr val="tx1">
                    <a:lumMod val="75000"/>
                    <a:lumOff val="25000"/>
                  </a:schemeClr>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48414"/>
              </a:buClr>
              <a:buFont typeface="Wingdings" panose="05000000000000000000" pitchFamily="2" charset="2"/>
              <a:buChar char="ü"/>
              <a:defRPr sz="1800">
                <a:solidFill>
                  <a:schemeClr val="tx1">
                    <a:lumMod val="75000"/>
                    <a:lumOff val="25000"/>
                  </a:schemeClr>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48414"/>
              </a:buClr>
              <a:buFont typeface="Wingdings" panose="05000000000000000000" pitchFamily="2" charset="2"/>
              <a:buChar char="ü"/>
              <a:defRPr sz="1600">
                <a:solidFill>
                  <a:schemeClr val="tx1">
                    <a:lumMod val="75000"/>
                    <a:lumOff val="25000"/>
                  </a:schemeClr>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lr>
                <a:srgbClr val="F48414"/>
              </a:buClr>
              <a:buFont typeface="Wingdings" panose="05000000000000000000" pitchFamily="2" charset="2"/>
              <a:buChar char="ü"/>
              <a:defRPr sz="1400">
                <a:solidFill>
                  <a:schemeClr val="tx1">
                    <a:lumMod val="75000"/>
                    <a:lumOff val="25000"/>
                  </a:schemeClr>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buFont typeface="Arial" panose="020B0604020202020204" pitchFamily="34" charset="0"/>
              <a:buChar char="•"/>
              <a:defRPr/>
            </a:pPr>
            <a:r>
              <a:rPr lang="fr-FR" kern="0" dirty="0"/>
              <a:t>L’ @ IP public  &amp; privé</a:t>
            </a:r>
            <a:endParaRPr lang="fr-FR" i="1" kern="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cstate="print"/>
          <a:srcRect l="37628" t="29242" r="36903" b="25462"/>
          <a:stretch>
            <a:fillRect/>
          </a:stretch>
        </p:blipFill>
        <p:spPr bwMode="auto">
          <a:xfrm>
            <a:off x="1547813" y="1347788"/>
            <a:ext cx="3311525" cy="3527425"/>
          </a:xfrm>
          <a:prstGeom prst="rect">
            <a:avLst/>
          </a:prstGeom>
          <a:noFill/>
          <a:ln w="9360">
            <a:noFill/>
            <a:round/>
            <a:headEnd/>
            <a:tailEnd/>
          </a:ln>
        </p:spPr>
      </p:pic>
      <p:sp>
        <p:nvSpPr>
          <p:cNvPr id="58371" name="Rectangle 2"/>
          <p:cNvSpPr>
            <a:spLocks noChangeArrowheads="1"/>
          </p:cNvSpPr>
          <p:nvPr/>
        </p:nvSpPr>
        <p:spPr bwMode="auto">
          <a:xfrm>
            <a:off x="3929063" y="987425"/>
            <a:ext cx="5070475" cy="2962275"/>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dirty="0">
              <a:solidFill>
                <a:srgbClr val="000000"/>
              </a:solidFill>
            </a:endParaRPr>
          </a:p>
          <a:p>
            <a:pPr marL="1079500" lvl="4" indent="-215900">
              <a:lnSpc>
                <a:spcPct val="100000"/>
              </a:lnSpc>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343434"/>
                </a:solidFill>
                <a:latin typeface="Andalus" pitchFamily="18" charset="-78"/>
              </a:rPr>
              <a:t>En cas de configuration automatique (client DHCP actif) </a:t>
            </a:r>
            <a:r>
              <a:rPr lang="fr-FR" sz="1600" u="sng" dirty="0">
                <a:solidFill>
                  <a:srgbClr val="343434"/>
                </a:solidFill>
                <a:latin typeface="Andalus" pitchFamily="18" charset="-78"/>
              </a:rPr>
              <a:t>sans serveur DHCP</a:t>
            </a:r>
            <a:r>
              <a:rPr lang="fr-FR" sz="1600" dirty="0">
                <a:solidFill>
                  <a:srgbClr val="343434"/>
                </a:solidFill>
                <a:latin typeface="Andalus" pitchFamily="18" charset="-78"/>
              </a:rPr>
              <a:t>, les hôtes choisissent dans le réseau </a:t>
            </a:r>
            <a:r>
              <a:rPr lang="fr-FR" sz="1600" dirty="0">
                <a:solidFill>
                  <a:srgbClr val="FF3300"/>
                </a:solidFill>
                <a:latin typeface="Andalus" pitchFamily="18" charset="-78"/>
              </a:rPr>
              <a:t>169.254.</a:t>
            </a:r>
            <a:r>
              <a:rPr lang="fr-FR" sz="1600" dirty="0">
                <a:solidFill>
                  <a:srgbClr val="343434"/>
                </a:solidFill>
                <a:latin typeface="Andalus" pitchFamily="18" charset="-78"/>
              </a:rPr>
              <a:t>0.0  une adresse aléatoire de type </a:t>
            </a:r>
            <a:r>
              <a:rPr lang="fr-FR" sz="1600" dirty="0">
                <a:solidFill>
                  <a:srgbClr val="FF5308"/>
                </a:solidFill>
                <a:latin typeface="Andalus" pitchFamily="18" charset="-78"/>
              </a:rPr>
              <a:t>169.254</a:t>
            </a:r>
            <a:r>
              <a:rPr lang="fr-FR" sz="1600" dirty="0">
                <a:solidFill>
                  <a:srgbClr val="343434"/>
                </a:solidFill>
                <a:latin typeface="Andalus" pitchFamily="18" charset="-78"/>
              </a:rPr>
              <a:t>.</a:t>
            </a:r>
            <a:r>
              <a:rPr lang="fr-FR" sz="1600" dirty="0" err="1">
                <a:solidFill>
                  <a:srgbClr val="0044FE"/>
                </a:solidFill>
                <a:latin typeface="Andalus" pitchFamily="18" charset="-78"/>
              </a:rPr>
              <a:t>x.y</a:t>
            </a:r>
            <a:r>
              <a:rPr lang="fr-FR" sz="1600" dirty="0">
                <a:solidFill>
                  <a:srgbClr val="343434"/>
                </a:solidFill>
                <a:latin typeface="Andalus" pitchFamily="18" charset="-78"/>
              </a:rPr>
              <a:t> (masque </a:t>
            </a:r>
            <a:r>
              <a:rPr lang="fr-FR" sz="1600" dirty="0">
                <a:solidFill>
                  <a:srgbClr val="FF5308"/>
                </a:solidFill>
                <a:latin typeface="Andalus" pitchFamily="18" charset="-78"/>
              </a:rPr>
              <a:t>255.255.</a:t>
            </a:r>
            <a:r>
              <a:rPr lang="fr-FR" sz="1600" dirty="0">
                <a:solidFill>
                  <a:srgbClr val="003DCC"/>
                </a:solidFill>
                <a:latin typeface="Andalus" pitchFamily="18" charset="-78"/>
              </a:rPr>
              <a:t>0.0</a:t>
            </a:r>
            <a:r>
              <a:rPr lang="fr-FR" sz="1600" dirty="0">
                <a:solidFill>
                  <a:srgbClr val="343434"/>
                </a:solidFill>
                <a:latin typeface="Andalus" pitchFamily="18" charset="-78"/>
              </a:rPr>
              <a:t>)</a:t>
            </a:r>
          </a:p>
          <a:p>
            <a:pPr>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343434"/>
              </a:solidFill>
              <a:latin typeface="Andalus" pitchFamily="18" charset="-78"/>
            </a:endParaRPr>
          </a:p>
          <a:p>
            <a:pPr marL="1079500" lvl="4" indent="-215900">
              <a:lnSpc>
                <a:spcPct val="100000"/>
              </a:lnSpc>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343434"/>
                </a:solidFill>
                <a:latin typeface="Andalus" pitchFamily="18" charset="-78"/>
              </a:rPr>
              <a:t>l’adresse IP </a:t>
            </a:r>
            <a:r>
              <a:rPr lang="fr-FR" sz="1600" dirty="0" err="1">
                <a:solidFill>
                  <a:srgbClr val="343434"/>
                </a:solidFill>
                <a:latin typeface="Andalus" pitchFamily="18" charset="-78"/>
              </a:rPr>
              <a:t>loopback</a:t>
            </a:r>
            <a:r>
              <a:rPr lang="fr-FR" sz="1600" dirty="0">
                <a:solidFill>
                  <a:srgbClr val="343434"/>
                </a:solidFill>
                <a:latin typeface="Andalus" pitchFamily="18" charset="-78"/>
              </a:rPr>
              <a:t> (bouclage) est de type</a:t>
            </a:r>
            <a:r>
              <a:rPr lang="fr-FR" sz="1600" dirty="0">
                <a:solidFill>
                  <a:srgbClr val="FF3300"/>
                </a:solidFill>
                <a:latin typeface="Andalus" pitchFamily="18" charset="-78"/>
              </a:rPr>
              <a:t>127.0.0.1</a:t>
            </a:r>
            <a:r>
              <a:rPr lang="fr-FR" sz="1600" dirty="0">
                <a:solidFill>
                  <a:srgbClr val="343434"/>
                </a:solidFill>
                <a:latin typeface="Andalus" pitchFamily="18" charset="-78"/>
              </a:rPr>
              <a:t>. Elle permet de tester le fonctionnement électronique  de la carte réseau interne. </a:t>
            </a:r>
          </a:p>
        </p:txBody>
      </p:sp>
      <p:sp>
        <p:nvSpPr>
          <p:cNvPr id="58372" name="Rectangle 3"/>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59396" name="Rectangle 4"/>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59397" name="Rectangle 5"/>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59398" name="Rectangle 6"/>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59399" name="Rectangle 7"/>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59400" name="Rectangle 8"/>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58378" name="Rectangle 9"/>
          <p:cNvSpPr>
            <a:spLocks noChangeArrowheads="1"/>
          </p:cNvSpPr>
          <p:nvPr/>
        </p:nvSpPr>
        <p:spPr bwMode="auto">
          <a:xfrm>
            <a:off x="1619250" y="2355850"/>
            <a:ext cx="1800225" cy="142875"/>
          </a:xfrm>
          <a:prstGeom prst="rect">
            <a:avLst/>
          </a:prstGeom>
          <a:noFill/>
          <a:ln w="9360">
            <a:solidFill>
              <a:srgbClr val="FF0000"/>
            </a:solidFill>
            <a:round/>
            <a:headEnd/>
            <a:tailEnd/>
          </a:ln>
        </p:spPr>
        <p:txBody>
          <a:bodyPr wrap="none" anchor="ctr"/>
          <a:lstStyle/>
          <a:p>
            <a:endParaRPr lang="fr-FR"/>
          </a:p>
        </p:txBody>
      </p:sp>
      <p:sp>
        <p:nvSpPr>
          <p:cNvPr id="58379" name="Rectangle 10"/>
          <p:cNvSpPr>
            <a:spLocks noChangeArrowheads="1"/>
          </p:cNvSpPr>
          <p:nvPr/>
        </p:nvSpPr>
        <p:spPr bwMode="auto">
          <a:xfrm>
            <a:off x="1908175" y="627063"/>
            <a:ext cx="6767513"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a:solidFill>
                  <a:srgbClr val="404040"/>
                </a:solidFill>
                <a:latin typeface="Andalus" pitchFamily="18" charset="-78"/>
              </a:rPr>
              <a:t>L’ @ IP APIPA &amp; LOOPBACK</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1692275" y="58738"/>
            <a:ext cx="7451725" cy="855662"/>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Les différents réseaux</a:t>
            </a:r>
          </a:p>
        </p:txBody>
      </p:sp>
      <p:pic>
        <p:nvPicPr>
          <p:cNvPr id="13314" name="Picture 2"/>
          <p:cNvPicPr>
            <a:picLocks noChangeAspect="1" noChangeArrowheads="1"/>
          </p:cNvPicPr>
          <p:nvPr/>
        </p:nvPicPr>
        <p:blipFill>
          <a:blip r:embed="rId3" cstate="print"/>
          <a:srcRect/>
          <a:stretch>
            <a:fillRect/>
          </a:stretch>
        </p:blipFill>
        <p:spPr bwMode="auto">
          <a:xfrm>
            <a:off x="-114300" y="1419225"/>
            <a:ext cx="2276475" cy="1754188"/>
          </a:xfrm>
          <a:prstGeom prst="rect">
            <a:avLst/>
          </a:prstGeom>
          <a:noFill/>
          <a:ln w="9360">
            <a:noFill/>
            <a:round/>
            <a:headEnd/>
            <a:tailEnd/>
          </a:ln>
        </p:spPr>
      </p:pic>
      <p:pic>
        <p:nvPicPr>
          <p:cNvPr id="13315" name="Picture 3"/>
          <p:cNvPicPr>
            <a:picLocks noChangeAspect="1" noChangeArrowheads="1"/>
          </p:cNvPicPr>
          <p:nvPr/>
        </p:nvPicPr>
        <p:blipFill>
          <a:blip r:embed="rId4" cstate="print"/>
          <a:srcRect/>
          <a:stretch>
            <a:fillRect/>
          </a:stretch>
        </p:blipFill>
        <p:spPr bwMode="auto">
          <a:xfrm>
            <a:off x="7019925" y="3405188"/>
            <a:ext cx="2011363" cy="1038225"/>
          </a:xfrm>
          <a:prstGeom prst="rect">
            <a:avLst/>
          </a:prstGeom>
          <a:noFill/>
          <a:ln w="9360">
            <a:noFill/>
            <a:round/>
            <a:headEnd/>
            <a:tailEnd/>
          </a:ln>
        </p:spPr>
      </p:pic>
      <p:pic>
        <p:nvPicPr>
          <p:cNvPr id="13316" name="Picture 4"/>
          <p:cNvPicPr>
            <a:picLocks noChangeAspect="1" noChangeArrowheads="1"/>
          </p:cNvPicPr>
          <p:nvPr/>
        </p:nvPicPr>
        <p:blipFill>
          <a:blip r:embed="rId5" cstate="print"/>
          <a:srcRect/>
          <a:stretch>
            <a:fillRect/>
          </a:stretch>
        </p:blipFill>
        <p:spPr bwMode="auto">
          <a:xfrm>
            <a:off x="88900" y="3244850"/>
            <a:ext cx="1997075" cy="1054100"/>
          </a:xfrm>
          <a:prstGeom prst="rect">
            <a:avLst/>
          </a:prstGeom>
          <a:noFill/>
          <a:ln w="9360">
            <a:noFill/>
            <a:round/>
            <a:headEnd/>
            <a:tailEnd/>
          </a:ln>
        </p:spPr>
      </p:pic>
      <p:sp>
        <p:nvSpPr>
          <p:cNvPr id="12294" name="Rectangle 5"/>
          <p:cNvSpPr>
            <a:spLocks noChangeArrowheads="1"/>
          </p:cNvSpPr>
          <p:nvPr/>
        </p:nvSpPr>
        <p:spPr bwMode="auto">
          <a:xfrm>
            <a:off x="2112963" y="654050"/>
            <a:ext cx="6535737" cy="2684463"/>
          </a:xfrm>
          <a:prstGeom prst="rect">
            <a:avLst/>
          </a:prstGeom>
          <a:solidFill>
            <a:srgbClr val="FF0000">
              <a:alpha val="9804"/>
            </a:srgbClr>
          </a:solidFill>
          <a:ln w="12600">
            <a:noFill/>
            <a:round/>
            <a:headEnd/>
            <a:tailEnd/>
          </a:ln>
        </p:spPr>
        <p:txBody>
          <a:bodyPr wrap="none" anchor="ctr"/>
          <a:lstStyle/>
          <a:p>
            <a:endParaRPr lang="fr-FR"/>
          </a:p>
        </p:txBody>
      </p:sp>
      <p:pic>
        <p:nvPicPr>
          <p:cNvPr id="12295" name="Picture 6"/>
          <p:cNvPicPr>
            <a:picLocks noChangeAspect="1" noChangeArrowheads="1"/>
          </p:cNvPicPr>
          <p:nvPr/>
        </p:nvPicPr>
        <p:blipFill>
          <a:blip r:embed="rId6" cstate="print"/>
          <a:srcRect/>
          <a:stretch>
            <a:fillRect/>
          </a:stretch>
        </p:blipFill>
        <p:spPr bwMode="auto">
          <a:xfrm>
            <a:off x="2087563" y="627063"/>
            <a:ext cx="6588125" cy="2735262"/>
          </a:xfrm>
          <a:prstGeom prst="rect">
            <a:avLst/>
          </a:prstGeom>
          <a:noFill/>
          <a:ln w="12600">
            <a:noFill/>
            <a:round/>
            <a:headEnd/>
            <a:tailEnd/>
          </a:ln>
        </p:spPr>
      </p:pic>
      <p:sp>
        <p:nvSpPr>
          <p:cNvPr id="13319" name="Rectangle 7"/>
          <p:cNvSpPr>
            <a:spLocks noChangeArrowheads="1"/>
          </p:cNvSpPr>
          <p:nvPr/>
        </p:nvSpPr>
        <p:spPr bwMode="auto">
          <a:xfrm>
            <a:off x="2266950" y="787400"/>
            <a:ext cx="6659563" cy="4568825"/>
          </a:xfrm>
          <a:prstGeom prst="rect">
            <a:avLst/>
          </a:prstGeom>
          <a:noFill/>
          <a:ln w="12600">
            <a:noFill/>
            <a:round/>
            <a:headEnd/>
            <a:tailEnd/>
          </a:ln>
        </p:spPr>
        <p:txBody>
          <a:bodyPr lIns="0" tIns="0" rIns="42480" bIns="0" anchor="ctr"/>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b="1" dirty="0">
                <a:solidFill>
                  <a:srgbClr val="595959"/>
                </a:solidFill>
                <a:latin typeface="Andalus" pitchFamily="18" charset="-78"/>
              </a:rPr>
              <a:t>LAN</a:t>
            </a:r>
            <a:r>
              <a:rPr lang="fr-FR" sz="1400" dirty="0">
                <a:solidFill>
                  <a:srgbClr val="595959"/>
                </a:solidFill>
                <a:latin typeface="Andalus" pitchFamily="18" charset="-78"/>
              </a:rPr>
              <a:t>   	Local </a:t>
            </a:r>
            <a:r>
              <a:rPr lang="fr-FR" sz="1400" dirty="0" err="1">
                <a:solidFill>
                  <a:srgbClr val="595959"/>
                </a:solidFill>
                <a:latin typeface="Andalus" pitchFamily="18" charset="-78"/>
              </a:rPr>
              <a:t>Aréa</a:t>
            </a:r>
            <a:r>
              <a:rPr lang="fr-FR" sz="1400" dirty="0">
                <a:solidFill>
                  <a:srgbClr val="595959"/>
                </a:solidFill>
                <a:latin typeface="Andalus" pitchFamily="18" charset="-78"/>
              </a:rPr>
              <a:t> Network = Réseau Local</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595959"/>
                </a:solidFill>
                <a:latin typeface="Andalus" pitchFamily="18" charset="-78"/>
              </a:rPr>
              <a:t>             	Ex: Réseau Ethernet utilisant des câble RJ45</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b="1" dirty="0">
                <a:solidFill>
                  <a:srgbClr val="595959"/>
                </a:solidFill>
                <a:latin typeface="Andalus" pitchFamily="18" charset="-78"/>
              </a:rPr>
              <a:t>WLAN  	</a:t>
            </a:r>
            <a:r>
              <a:rPr lang="fr-FR" sz="1400" dirty="0">
                <a:solidFill>
                  <a:srgbClr val="595959"/>
                </a:solidFill>
                <a:latin typeface="Andalus" pitchFamily="18" charset="-78"/>
              </a:rPr>
              <a:t>Wireless Local Area Network = Réseau Local Sans Fil.                                   			 	Ex: Réseau Ethernet utilisant la Normes </a:t>
            </a:r>
            <a:r>
              <a:rPr lang="fr-FR" sz="1400" dirty="0" err="1">
                <a:solidFill>
                  <a:srgbClr val="595959"/>
                </a:solidFill>
                <a:latin typeface="Andalus" pitchFamily="18" charset="-78"/>
              </a:rPr>
              <a:t>WiFi</a:t>
            </a:r>
            <a:endParaRPr lang="fr-FR" sz="1400" dirty="0">
              <a:solidFill>
                <a:srgbClr val="595959"/>
              </a:solidFill>
              <a:latin typeface="Andalus" pitchFamily="18" charset="-78"/>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b="1" dirty="0">
                <a:solidFill>
                  <a:srgbClr val="595959"/>
                </a:solidFill>
                <a:latin typeface="Andalus" pitchFamily="18" charset="-78"/>
              </a:rPr>
              <a:t>MAN	</a:t>
            </a:r>
            <a:r>
              <a:rPr lang="fr-FR" sz="1400" dirty="0">
                <a:solidFill>
                  <a:srgbClr val="595959"/>
                </a:solidFill>
                <a:latin typeface="Andalus" pitchFamily="18" charset="-78"/>
              </a:rPr>
              <a:t>Métropolitain Area Network – Réseau ville</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b="1" dirty="0">
                <a:solidFill>
                  <a:srgbClr val="595959"/>
                </a:solidFill>
                <a:latin typeface="Andalus" pitchFamily="18" charset="-78"/>
              </a:rPr>
              <a:t>WAN	</a:t>
            </a:r>
            <a:r>
              <a:rPr lang="fr-FR" sz="1400" dirty="0">
                <a:solidFill>
                  <a:srgbClr val="595959"/>
                </a:solidFill>
                <a:latin typeface="Andalus" pitchFamily="18" charset="-78"/>
              </a:rPr>
              <a:t>Wide Area Network = Réseau Longue Distance</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595959"/>
                </a:solidFill>
                <a:latin typeface="Andalus" pitchFamily="18" charset="-78"/>
              </a:rPr>
              <a:t>	Ex: Internet (Utilise des câbles coaxiaux, de la fibre optique, etc.)</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b="1" dirty="0">
                <a:solidFill>
                  <a:srgbClr val="595959"/>
                </a:solidFill>
                <a:latin typeface="Andalus" pitchFamily="18" charset="-78"/>
              </a:rPr>
              <a:t>WWAN</a:t>
            </a:r>
            <a:r>
              <a:rPr lang="fr-FR" dirty="0">
                <a:solidFill>
                  <a:srgbClr val="595959"/>
                </a:solidFill>
                <a:latin typeface="Andalus" pitchFamily="18" charset="-78"/>
              </a:rPr>
              <a:t> 	</a:t>
            </a:r>
            <a:r>
              <a:rPr lang="fr-FR" sz="1400" dirty="0">
                <a:solidFill>
                  <a:srgbClr val="595959"/>
                </a:solidFill>
                <a:latin typeface="Andalus" pitchFamily="18" charset="-78"/>
              </a:rPr>
              <a:t>Wireless Wide Area Network = Réseau Longue Distance                                                                                	sans fil     Ex: 3G, 3G+,4G, 5G </a:t>
            </a:r>
            <a:r>
              <a:rPr lang="fr-FR" sz="1400" dirty="0" err="1">
                <a:solidFill>
                  <a:srgbClr val="595959"/>
                </a:solidFill>
                <a:latin typeface="Andalus" pitchFamily="18" charset="-78"/>
              </a:rPr>
              <a:t>Wimax</a:t>
            </a:r>
            <a:endParaRPr lang="fr-FR" sz="1400" dirty="0">
              <a:solidFill>
                <a:srgbClr val="595959"/>
              </a:solidFill>
              <a:latin typeface="Andalus" pitchFamily="18" charset="-78"/>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b="1" dirty="0">
                <a:solidFill>
                  <a:srgbClr val="595959"/>
                </a:solidFill>
                <a:latin typeface="Andalus" pitchFamily="18" charset="-78"/>
              </a:rPr>
              <a:t>WPAN	</a:t>
            </a:r>
            <a:r>
              <a:rPr lang="fr-FR" sz="1400" dirty="0">
                <a:solidFill>
                  <a:srgbClr val="595959"/>
                </a:solidFill>
                <a:latin typeface="Andalus" pitchFamily="18" charset="-78"/>
              </a:rPr>
              <a:t>Wireless </a:t>
            </a:r>
            <a:r>
              <a:rPr lang="fr-FR" sz="1400" dirty="0" err="1">
                <a:solidFill>
                  <a:srgbClr val="595959"/>
                </a:solidFill>
                <a:latin typeface="Andalus" pitchFamily="18" charset="-78"/>
              </a:rPr>
              <a:t>Personal</a:t>
            </a:r>
            <a:r>
              <a:rPr lang="fr-FR" sz="1400" dirty="0">
                <a:solidFill>
                  <a:srgbClr val="595959"/>
                </a:solidFill>
                <a:latin typeface="Andalus" pitchFamily="18" charset="-78"/>
              </a:rPr>
              <a:t> Area Network = Réseau Personnel Sans Fil</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595959"/>
                </a:solidFill>
                <a:latin typeface="Andalus" pitchFamily="18" charset="-78"/>
              </a:rPr>
              <a:t>	Ex: Liaison Bluetooth</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595959"/>
                </a:solidFill>
                <a:latin typeface="Andalus" pitchFamily="18" charset="-78"/>
              </a:rPr>
              <a:t> </a:t>
            </a:r>
          </a:p>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595959"/>
                </a:solidFill>
                <a:latin typeface="Andalus" pitchFamily="18" charset="-78"/>
              </a:rPr>
              <a:t>  </a:t>
            </a:r>
          </a:p>
        </p:txBody>
      </p:sp>
      <p:pic>
        <p:nvPicPr>
          <p:cNvPr id="13320" name="Picture 8"/>
          <p:cNvPicPr>
            <a:picLocks noChangeAspect="1" noChangeArrowheads="1"/>
          </p:cNvPicPr>
          <p:nvPr/>
        </p:nvPicPr>
        <p:blipFill>
          <a:blip r:embed="rId7" cstate="print"/>
          <a:srcRect/>
          <a:stretch>
            <a:fillRect/>
          </a:stretch>
        </p:blipFill>
        <p:spPr bwMode="auto">
          <a:xfrm>
            <a:off x="6203701" y="771550"/>
            <a:ext cx="2544763" cy="1800225"/>
          </a:xfrm>
          <a:prstGeom prst="rect">
            <a:avLst/>
          </a:prstGeom>
          <a:noFill/>
          <a:ln w="9525">
            <a:noFill/>
            <a:round/>
            <a:headEnd/>
            <a:tailEnd/>
          </a:ln>
        </p:spPr>
      </p:pic>
      <p:pic>
        <p:nvPicPr>
          <p:cNvPr id="13321" name="Picture 9"/>
          <p:cNvPicPr>
            <a:picLocks noChangeAspect="1" noChangeArrowheads="1"/>
          </p:cNvPicPr>
          <p:nvPr/>
        </p:nvPicPr>
        <p:blipFill>
          <a:blip r:embed="rId8" cstate="print"/>
          <a:srcRect l="18074" t="13135" r="15942"/>
          <a:stretch>
            <a:fillRect/>
          </a:stretch>
        </p:blipFill>
        <p:spPr bwMode="auto">
          <a:xfrm>
            <a:off x="179388" y="266700"/>
            <a:ext cx="1439862" cy="1223963"/>
          </a:xfrm>
          <a:prstGeom prst="rect">
            <a:avLst/>
          </a:prstGeom>
          <a:noFill/>
          <a:ln w="9525">
            <a:noFill/>
            <a:round/>
            <a:headEnd/>
            <a:tailEnd/>
          </a:ln>
        </p:spPr>
      </p:pic>
      <p:sp>
        <p:nvSpPr>
          <p:cNvPr id="12299" name="Rectangle 10"/>
          <p:cNvSpPr>
            <a:spLocks noChangeArrowheads="1"/>
          </p:cNvSpPr>
          <p:nvPr/>
        </p:nvSpPr>
        <p:spPr bwMode="auto">
          <a:xfrm>
            <a:off x="2262188" y="2506663"/>
            <a:ext cx="5740400" cy="660400"/>
          </a:xfrm>
          <a:prstGeom prst="rect">
            <a:avLst/>
          </a:prstGeom>
          <a:solidFill>
            <a:srgbClr val="FF0000">
              <a:alpha val="9804"/>
            </a:srgbClr>
          </a:solidFill>
          <a:ln w="12600">
            <a:noFill/>
            <a:round/>
            <a:headEnd/>
            <a:tailEnd/>
          </a:ln>
        </p:spPr>
        <p:txBody>
          <a:bodyPr wrap="none" anchor="ctr"/>
          <a:lstStyle/>
          <a:p>
            <a:endParaRPr lang="fr-FR"/>
          </a:p>
        </p:txBody>
      </p:sp>
      <p:pic>
        <p:nvPicPr>
          <p:cNvPr id="12300" name="Picture 11"/>
          <p:cNvPicPr>
            <a:picLocks noChangeAspect="1" noChangeArrowheads="1"/>
          </p:cNvPicPr>
          <p:nvPr/>
        </p:nvPicPr>
        <p:blipFill>
          <a:blip r:embed="rId6" cstate="print"/>
          <a:srcRect/>
          <a:stretch>
            <a:fillRect/>
          </a:stretch>
        </p:blipFill>
        <p:spPr bwMode="auto">
          <a:xfrm>
            <a:off x="2239963" y="2500313"/>
            <a:ext cx="5786437" cy="673100"/>
          </a:xfrm>
          <a:prstGeom prst="rect">
            <a:avLst/>
          </a:prstGeom>
          <a:noFill/>
          <a:ln w="12600">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13319">
                                            <p:txEl>
                                              <p:pRg st="0" end="0"/>
                                            </p:txEl>
                                          </p:spTgt>
                                        </p:tgtEl>
                                        <p:attrNameLst>
                                          <p:attrName>style.visibility</p:attrName>
                                        </p:attrNameLst>
                                      </p:cBhvr>
                                      <p:to>
                                        <p:strVal val="visible"/>
                                      </p:to>
                                    </p:set>
                                    <p:animEffect transition="in" filter="wipe(left)">
                                      <p:cBhvr additive="repl">
                                        <p:cTn id="7" dur="500"/>
                                        <p:tgtEl>
                                          <p:spTgt spid="13319">
                                            <p:txEl>
                                              <p:pRg st="0" end="0"/>
                                            </p:txEl>
                                          </p:spTgt>
                                        </p:tgtEl>
                                      </p:cBhvr>
                                    </p:animEffect>
                                  </p:childTnLst>
                                </p:cTn>
                              </p:par>
                              <p:par>
                                <p:cTn id="8" presetID="10" presetClass="entr" fill="hold" nodeType="withEffect">
                                  <p:stCondLst>
                                    <p:cond delay="0"/>
                                  </p:stCondLst>
                                  <p:childTnLst>
                                    <p:set>
                                      <p:cBhvr additive="repl">
                                        <p:cTn id="9" dur="1" fill="hold">
                                          <p:stCondLst>
                                            <p:cond delay="0"/>
                                          </p:stCondLst>
                                        </p:cTn>
                                        <p:tgtEl>
                                          <p:spTgt spid="13321"/>
                                        </p:tgtEl>
                                        <p:attrNameLst>
                                          <p:attrName>style.visibility</p:attrName>
                                        </p:attrNameLst>
                                      </p:cBhvr>
                                      <p:to>
                                        <p:strVal val="visible"/>
                                      </p:to>
                                    </p:set>
                                    <p:animEffect transition="in" filter="fade">
                                      <p:cBhvr additive="repl">
                                        <p:cTn id="10" dur="500"/>
                                        <p:tgtEl>
                                          <p:spTgt spid="1332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additive="repl">
                                        <p:cTn id="13"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14" dur="500"/>
                                        <p:tgtEl>
                                          <p:spTgt spid="13319">
                                            <p:txEl>
                                              <p:charRg st="594" end="59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additive="repl">
                                        <p:cTn id="18"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19" dur="500"/>
                                        <p:tgtEl>
                                          <p:spTgt spid="13319">
                                            <p:txEl>
                                              <p:charRg st="594" end="594"/>
                                            </p:txEl>
                                          </p:spTgt>
                                        </p:tgtEl>
                                      </p:cBhvr>
                                    </p:animEffect>
                                  </p:childTnLst>
                                </p:cTn>
                              </p:par>
                              <p:par>
                                <p:cTn id="20" presetID="10" presetClass="entr" fill="hold" nodeType="withEffect">
                                  <p:stCondLst>
                                    <p:cond delay="0"/>
                                  </p:stCondLst>
                                  <p:childTnLst>
                                    <p:set>
                                      <p:cBhvr additive="repl">
                                        <p:cTn id="21" dur="1" fill="hold">
                                          <p:stCondLst>
                                            <p:cond delay="0"/>
                                          </p:stCondLst>
                                        </p:cTn>
                                        <p:tgtEl>
                                          <p:spTgt spid="13320"/>
                                        </p:tgtEl>
                                        <p:attrNameLst>
                                          <p:attrName>style.visibility</p:attrName>
                                        </p:attrNameLst>
                                      </p:cBhvr>
                                      <p:to>
                                        <p:strVal val="visible"/>
                                      </p:to>
                                    </p:set>
                                    <p:animEffect transition="in" filter="fade">
                                      <p:cBhvr additive="repl">
                                        <p:cTn id="22" dur="500"/>
                                        <p:tgtEl>
                                          <p:spTgt spid="133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additive="repl">
                                        <p:cTn id="26"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27" dur="500"/>
                                        <p:tgtEl>
                                          <p:spTgt spid="13319">
                                            <p:txEl>
                                              <p:charRg st="594" end="594"/>
                                            </p:txEl>
                                          </p:spTgt>
                                        </p:tgtEl>
                                      </p:cBhvr>
                                    </p:animEffect>
                                  </p:childTnLst>
                                </p:cTn>
                              </p:par>
                              <p:par>
                                <p:cTn id="28" presetID="10" presetClass="entr" fill="hold" nodeType="withEffect">
                                  <p:stCondLst>
                                    <p:cond delay="0"/>
                                  </p:stCondLst>
                                  <p:childTnLst>
                                    <p:set>
                                      <p:cBhvr additive="repl">
                                        <p:cTn id="29" dur="1" fill="hold">
                                          <p:stCondLst>
                                            <p:cond delay="0"/>
                                          </p:stCondLst>
                                        </p:cTn>
                                        <p:tgtEl>
                                          <p:spTgt spid="13314"/>
                                        </p:tgtEl>
                                        <p:attrNameLst>
                                          <p:attrName>style.visibility</p:attrName>
                                        </p:attrNameLst>
                                      </p:cBhvr>
                                      <p:to>
                                        <p:strVal val="visible"/>
                                      </p:to>
                                    </p:set>
                                    <p:animEffect transition="in" filter="fade">
                                      <p:cBhvr additive="repl">
                                        <p:cTn id="30" dur="500"/>
                                        <p:tgtEl>
                                          <p:spTgt spid="1331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additive="repl">
                                        <p:cTn id="33"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34" dur="500"/>
                                        <p:tgtEl>
                                          <p:spTgt spid="13319">
                                            <p:txEl>
                                              <p:charRg st="594" end="59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additive="repl">
                                        <p:cTn id="38"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39" dur="500"/>
                                        <p:tgtEl>
                                          <p:spTgt spid="13319">
                                            <p:txEl>
                                              <p:charRg st="594" end="594"/>
                                            </p:txEl>
                                          </p:spTgt>
                                        </p:tgtEl>
                                      </p:cBhvr>
                                    </p:animEffect>
                                  </p:childTnLst>
                                </p:cTn>
                              </p:par>
                              <p:par>
                                <p:cTn id="40" presetID="10" presetClass="entr" fill="hold" nodeType="withEffect">
                                  <p:stCondLst>
                                    <p:cond delay="0"/>
                                  </p:stCondLst>
                                  <p:childTnLst>
                                    <p:set>
                                      <p:cBhvr additive="repl">
                                        <p:cTn id="41" dur="1" fill="hold">
                                          <p:stCondLst>
                                            <p:cond delay="0"/>
                                          </p:stCondLst>
                                        </p:cTn>
                                        <p:tgtEl>
                                          <p:spTgt spid="13315"/>
                                        </p:tgtEl>
                                        <p:attrNameLst>
                                          <p:attrName>style.visibility</p:attrName>
                                        </p:attrNameLst>
                                      </p:cBhvr>
                                      <p:to>
                                        <p:strVal val="visible"/>
                                      </p:to>
                                    </p:set>
                                    <p:animEffect transition="in" filter="fade">
                                      <p:cBhvr additive="repl">
                                        <p:cTn id="42" dur="500"/>
                                        <p:tgtEl>
                                          <p:spTgt spid="133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additive="repl">
                                        <p:cTn id="46"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47" dur="500"/>
                                        <p:tgtEl>
                                          <p:spTgt spid="13319">
                                            <p:txEl>
                                              <p:charRg st="594" end="594"/>
                                            </p:txEl>
                                          </p:spTgt>
                                        </p:tgtEl>
                                      </p:cBhvr>
                                    </p:animEffect>
                                  </p:childTnLst>
                                </p:cTn>
                              </p:par>
                              <p:par>
                                <p:cTn id="48" presetID="10" presetClass="entr" fill="hold" nodeType="withEffect">
                                  <p:stCondLst>
                                    <p:cond delay="0"/>
                                  </p:stCondLst>
                                  <p:childTnLst>
                                    <p:set>
                                      <p:cBhvr additive="repl">
                                        <p:cTn id="49" dur="1" fill="hold">
                                          <p:stCondLst>
                                            <p:cond delay="0"/>
                                          </p:stCondLst>
                                        </p:cTn>
                                        <p:tgtEl>
                                          <p:spTgt spid="13316"/>
                                        </p:tgtEl>
                                        <p:attrNameLst>
                                          <p:attrName>style.visibility</p:attrName>
                                        </p:attrNameLst>
                                      </p:cBhvr>
                                      <p:to>
                                        <p:strVal val="visible"/>
                                      </p:to>
                                    </p:set>
                                    <p:animEffect transition="in" filter="fade">
                                      <p:cBhvr additive="repl">
                                        <p:cTn id="50" dur="500"/>
                                        <p:tgtEl>
                                          <p:spTgt spid="13316"/>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additive="repl">
                                        <p:cTn id="53" dur="1" fill="hold">
                                          <p:stCondLst>
                                            <p:cond delay="0"/>
                                          </p:stCondLst>
                                        </p:cTn>
                                        <p:tgtEl>
                                          <p:spTgt spid="13319">
                                            <p:txEl>
                                              <p:charRg st="594" end="594"/>
                                            </p:txEl>
                                          </p:spTgt>
                                        </p:tgtEl>
                                        <p:attrNameLst>
                                          <p:attrName>style.visibility</p:attrName>
                                        </p:attrNameLst>
                                      </p:cBhvr>
                                      <p:to>
                                        <p:strVal val="visible"/>
                                      </p:to>
                                    </p:set>
                                    <p:animEffect transition="in" filter="wipe(left)">
                                      <p:cBhvr additive="repl">
                                        <p:cTn id="54" dur="500"/>
                                        <p:tgtEl>
                                          <p:spTgt spid="13319">
                                            <p:txEl>
                                              <p:charRg st="594" end="59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3" cstate="print"/>
          <a:srcRect/>
          <a:stretch>
            <a:fillRect/>
          </a:stretch>
        </p:blipFill>
        <p:spPr bwMode="auto">
          <a:xfrm>
            <a:off x="4595813" y="2643188"/>
            <a:ext cx="1631950" cy="1223962"/>
          </a:xfrm>
          <a:prstGeom prst="rect">
            <a:avLst/>
          </a:prstGeom>
          <a:noFill/>
          <a:ln w="9525">
            <a:noFill/>
            <a:round/>
            <a:headEnd/>
            <a:tailEnd/>
          </a:ln>
        </p:spPr>
      </p:pic>
      <p:pic>
        <p:nvPicPr>
          <p:cNvPr id="59395" name="Picture 2"/>
          <p:cNvPicPr>
            <a:picLocks noChangeAspect="1" noChangeArrowheads="1"/>
          </p:cNvPicPr>
          <p:nvPr/>
        </p:nvPicPr>
        <p:blipFill>
          <a:blip r:embed="rId4" cstate="print"/>
          <a:srcRect/>
          <a:stretch>
            <a:fillRect/>
          </a:stretch>
        </p:blipFill>
        <p:spPr bwMode="auto">
          <a:xfrm>
            <a:off x="7092950" y="2498725"/>
            <a:ext cx="552450" cy="447675"/>
          </a:xfrm>
          <a:prstGeom prst="rect">
            <a:avLst/>
          </a:prstGeom>
          <a:noFill/>
          <a:ln w="12600">
            <a:noFill/>
            <a:round/>
            <a:headEnd/>
            <a:tailEnd/>
          </a:ln>
        </p:spPr>
      </p:pic>
      <p:pic>
        <p:nvPicPr>
          <p:cNvPr id="59396" name="Picture 3"/>
          <p:cNvPicPr>
            <a:picLocks noChangeAspect="1" noChangeArrowheads="1"/>
          </p:cNvPicPr>
          <p:nvPr/>
        </p:nvPicPr>
        <p:blipFill>
          <a:blip r:embed="rId4" cstate="print"/>
          <a:srcRect/>
          <a:stretch>
            <a:fillRect/>
          </a:stretch>
        </p:blipFill>
        <p:spPr bwMode="auto">
          <a:xfrm>
            <a:off x="7092950" y="3779838"/>
            <a:ext cx="552450" cy="447675"/>
          </a:xfrm>
          <a:prstGeom prst="rect">
            <a:avLst/>
          </a:prstGeom>
          <a:noFill/>
          <a:ln w="12600">
            <a:noFill/>
            <a:round/>
            <a:headEnd/>
            <a:tailEnd/>
          </a:ln>
        </p:spPr>
      </p:pic>
      <p:sp>
        <p:nvSpPr>
          <p:cNvPr id="59397" name="Rectangle 4"/>
          <p:cNvSpPr>
            <a:spLocks noChangeArrowheads="1"/>
          </p:cNvSpPr>
          <p:nvPr/>
        </p:nvSpPr>
        <p:spPr bwMode="auto">
          <a:xfrm>
            <a:off x="7048500" y="1885950"/>
            <a:ext cx="18383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 pos="1797050" algn="l"/>
              </a:tabLst>
            </a:pPr>
            <a:r>
              <a:rPr lang="fr-FR" sz="1400">
                <a:solidFill>
                  <a:srgbClr val="000000"/>
                </a:solidFill>
                <a:latin typeface="Andalus" pitchFamily="18" charset="-78"/>
              </a:rPr>
              <a:t>Réseau local 192.168.1.0</a:t>
            </a:r>
          </a:p>
        </p:txBody>
      </p:sp>
      <p:sp>
        <p:nvSpPr>
          <p:cNvPr id="59398" name="Rectangle 5"/>
          <p:cNvSpPr>
            <a:spLocks noChangeArrowheads="1"/>
          </p:cNvSpPr>
          <p:nvPr/>
        </p:nvSpPr>
        <p:spPr bwMode="auto">
          <a:xfrm>
            <a:off x="7100888" y="2079625"/>
            <a:ext cx="1722437"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Masque 255.255.255.0</a:t>
            </a:r>
          </a:p>
        </p:txBody>
      </p:sp>
      <p:sp>
        <p:nvSpPr>
          <p:cNvPr id="59399" name="Rectangle 6"/>
          <p:cNvSpPr>
            <a:spLocks noChangeArrowheads="1"/>
          </p:cNvSpPr>
          <p:nvPr/>
        </p:nvSpPr>
        <p:spPr bwMode="auto">
          <a:xfrm>
            <a:off x="7745413" y="2614613"/>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192.168.1.5</a:t>
            </a:r>
          </a:p>
        </p:txBody>
      </p:sp>
      <p:sp>
        <p:nvSpPr>
          <p:cNvPr id="59400" name="Rectangle 7"/>
          <p:cNvSpPr>
            <a:spLocks noChangeArrowheads="1"/>
          </p:cNvSpPr>
          <p:nvPr/>
        </p:nvSpPr>
        <p:spPr bwMode="auto">
          <a:xfrm>
            <a:off x="7745413" y="3868738"/>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192.168.1.6</a:t>
            </a:r>
          </a:p>
        </p:txBody>
      </p:sp>
      <p:sp>
        <p:nvSpPr>
          <p:cNvPr id="59401" name="Line 8"/>
          <p:cNvSpPr>
            <a:spLocks noChangeShapeType="1"/>
          </p:cNvSpPr>
          <p:nvPr/>
        </p:nvSpPr>
        <p:spPr bwMode="auto">
          <a:xfrm flipH="1">
            <a:off x="6826250" y="1843088"/>
            <a:ext cx="12700" cy="2881312"/>
          </a:xfrm>
          <a:prstGeom prst="line">
            <a:avLst/>
          </a:prstGeom>
          <a:noFill/>
          <a:ln w="25560" cap="rnd">
            <a:solidFill>
              <a:srgbClr val="4C4C4C"/>
            </a:solidFill>
            <a:prstDash val="sysDot"/>
            <a:miter lim="800000"/>
            <a:headEnd/>
            <a:tailEnd/>
          </a:ln>
        </p:spPr>
        <p:txBody>
          <a:bodyPr/>
          <a:lstStyle/>
          <a:p>
            <a:endParaRPr lang="fr-FR"/>
          </a:p>
        </p:txBody>
      </p:sp>
      <p:sp>
        <p:nvSpPr>
          <p:cNvPr id="59402" name="Rectangle 9"/>
          <p:cNvSpPr>
            <a:spLocks noChangeArrowheads="1"/>
          </p:cNvSpPr>
          <p:nvPr/>
        </p:nvSpPr>
        <p:spPr bwMode="auto">
          <a:xfrm>
            <a:off x="7721600" y="1563688"/>
            <a:ext cx="647700" cy="212725"/>
          </a:xfrm>
          <a:prstGeom prst="rect">
            <a:avLst/>
          </a:prstGeom>
          <a:noFill/>
          <a:ln w="12600">
            <a:noFill/>
            <a:round/>
            <a:headEnd/>
            <a:tailEnd/>
          </a:ln>
        </p:spPr>
        <p:txBody>
          <a:bodyPr wrap="none" lIns="0" tIns="0" rIns="42480" bIns="0" anchor="ctr"/>
          <a:lstStyle/>
          <a:p>
            <a:pPr algn="ctr">
              <a:lnSpc>
                <a:spcPct val="100000"/>
              </a:lnSpc>
              <a:tabLst>
                <a:tab pos="449263" algn="l"/>
              </a:tabLst>
            </a:pPr>
            <a:r>
              <a:rPr lang="fr-FR" sz="1400">
                <a:solidFill>
                  <a:srgbClr val="000000"/>
                </a:solidFill>
                <a:latin typeface="Andalus" pitchFamily="18" charset="-78"/>
              </a:rPr>
              <a:t>Classe C</a:t>
            </a:r>
          </a:p>
        </p:txBody>
      </p:sp>
      <p:pic>
        <p:nvPicPr>
          <p:cNvPr id="59403" name="Picture 10"/>
          <p:cNvPicPr>
            <a:picLocks noChangeAspect="1" noChangeArrowheads="1"/>
          </p:cNvPicPr>
          <p:nvPr/>
        </p:nvPicPr>
        <p:blipFill>
          <a:blip r:embed="rId4" cstate="print"/>
          <a:srcRect/>
          <a:stretch>
            <a:fillRect/>
          </a:stretch>
        </p:blipFill>
        <p:spPr bwMode="auto">
          <a:xfrm>
            <a:off x="4319588" y="2506663"/>
            <a:ext cx="552450" cy="447675"/>
          </a:xfrm>
          <a:prstGeom prst="rect">
            <a:avLst/>
          </a:prstGeom>
          <a:noFill/>
          <a:ln w="12600">
            <a:noFill/>
            <a:round/>
            <a:headEnd/>
            <a:tailEnd/>
          </a:ln>
        </p:spPr>
      </p:pic>
      <p:pic>
        <p:nvPicPr>
          <p:cNvPr id="59404" name="Picture 11"/>
          <p:cNvPicPr>
            <a:picLocks noChangeAspect="1" noChangeArrowheads="1"/>
          </p:cNvPicPr>
          <p:nvPr/>
        </p:nvPicPr>
        <p:blipFill>
          <a:blip r:embed="rId4" cstate="print"/>
          <a:srcRect/>
          <a:stretch>
            <a:fillRect/>
          </a:stretch>
        </p:blipFill>
        <p:spPr bwMode="auto">
          <a:xfrm>
            <a:off x="4319588" y="3779838"/>
            <a:ext cx="552450" cy="447675"/>
          </a:xfrm>
          <a:prstGeom prst="rect">
            <a:avLst/>
          </a:prstGeom>
          <a:noFill/>
          <a:ln w="12600">
            <a:noFill/>
            <a:round/>
            <a:headEnd/>
            <a:tailEnd/>
          </a:ln>
        </p:spPr>
      </p:pic>
      <p:sp>
        <p:nvSpPr>
          <p:cNvPr id="59405" name="Rectangle 12"/>
          <p:cNvSpPr>
            <a:spLocks noChangeArrowheads="1"/>
          </p:cNvSpPr>
          <p:nvPr/>
        </p:nvSpPr>
        <p:spPr bwMode="auto">
          <a:xfrm>
            <a:off x="4938713" y="2622550"/>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192.168.1.5</a:t>
            </a:r>
          </a:p>
        </p:txBody>
      </p:sp>
      <p:sp>
        <p:nvSpPr>
          <p:cNvPr id="59406" name="Rectangle 13"/>
          <p:cNvSpPr>
            <a:spLocks noChangeArrowheads="1"/>
          </p:cNvSpPr>
          <p:nvPr/>
        </p:nvSpPr>
        <p:spPr bwMode="auto">
          <a:xfrm>
            <a:off x="4938713" y="3868738"/>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192.168.3.6</a:t>
            </a:r>
          </a:p>
        </p:txBody>
      </p:sp>
      <p:sp>
        <p:nvSpPr>
          <p:cNvPr id="59407" name="Rectangle 14"/>
          <p:cNvSpPr>
            <a:spLocks noChangeArrowheads="1"/>
          </p:cNvSpPr>
          <p:nvPr/>
        </p:nvSpPr>
        <p:spPr bwMode="auto">
          <a:xfrm>
            <a:off x="4273550" y="1892300"/>
            <a:ext cx="18383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 pos="1797050" algn="l"/>
              </a:tabLst>
            </a:pPr>
            <a:r>
              <a:rPr lang="fr-FR" sz="1400">
                <a:solidFill>
                  <a:srgbClr val="000000"/>
                </a:solidFill>
                <a:latin typeface="Andalus" pitchFamily="18" charset="-78"/>
              </a:rPr>
              <a:t>Réseau local 192.168.1.0</a:t>
            </a:r>
          </a:p>
        </p:txBody>
      </p:sp>
      <p:sp>
        <p:nvSpPr>
          <p:cNvPr id="59408" name="Rectangle 15"/>
          <p:cNvSpPr>
            <a:spLocks noChangeArrowheads="1"/>
          </p:cNvSpPr>
          <p:nvPr/>
        </p:nvSpPr>
        <p:spPr bwMode="auto">
          <a:xfrm>
            <a:off x="4327525" y="2087563"/>
            <a:ext cx="1722438"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Masque 255.255.255.0</a:t>
            </a:r>
          </a:p>
        </p:txBody>
      </p:sp>
      <p:sp>
        <p:nvSpPr>
          <p:cNvPr id="59409" name="Line 16"/>
          <p:cNvSpPr>
            <a:spLocks noChangeShapeType="1"/>
          </p:cNvSpPr>
          <p:nvPr/>
        </p:nvSpPr>
        <p:spPr bwMode="auto">
          <a:xfrm flipH="1">
            <a:off x="3849688" y="1849438"/>
            <a:ext cx="12700" cy="2882900"/>
          </a:xfrm>
          <a:prstGeom prst="line">
            <a:avLst/>
          </a:prstGeom>
          <a:noFill/>
          <a:ln w="25560" cap="rnd">
            <a:solidFill>
              <a:srgbClr val="4C4C4C"/>
            </a:solidFill>
            <a:prstDash val="sysDot"/>
            <a:miter lim="800000"/>
            <a:headEnd/>
            <a:tailEnd/>
          </a:ln>
        </p:spPr>
        <p:txBody>
          <a:bodyPr/>
          <a:lstStyle/>
          <a:p>
            <a:endParaRPr lang="fr-FR"/>
          </a:p>
        </p:txBody>
      </p:sp>
      <p:sp>
        <p:nvSpPr>
          <p:cNvPr id="59410" name="Rectangle 17"/>
          <p:cNvSpPr>
            <a:spLocks noChangeArrowheads="1"/>
          </p:cNvSpPr>
          <p:nvPr/>
        </p:nvSpPr>
        <p:spPr bwMode="auto">
          <a:xfrm>
            <a:off x="4864100" y="1571625"/>
            <a:ext cx="647700" cy="212725"/>
          </a:xfrm>
          <a:prstGeom prst="rect">
            <a:avLst/>
          </a:prstGeom>
          <a:noFill/>
          <a:ln w="12600">
            <a:noFill/>
            <a:round/>
            <a:headEnd/>
            <a:tailEnd/>
          </a:ln>
        </p:spPr>
        <p:txBody>
          <a:bodyPr wrap="none" lIns="0" tIns="0" rIns="42480" bIns="0" anchor="ctr"/>
          <a:lstStyle/>
          <a:p>
            <a:pPr algn="ctr">
              <a:lnSpc>
                <a:spcPct val="100000"/>
              </a:lnSpc>
              <a:tabLst>
                <a:tab pos="449263" algn="l"/>
              </a:tabLst>
            </a:pPr>
            <a:r>
              <a:rPr lang="fr-FR" sz="1400">
                <a:solidFill>
                  <a:srgbClr val="000000"/>
                </a:solidFill>
                <a:latin typeface="Andalus" pitchFamily="18" charset="-78"/>
              </a:rPr>
              <a:t>Classe C</a:t>
            </a:r>
          </a:p>
        </p:txBody>
      </p:sp>
      <p:pic>
        <p:nvPicPr>
          <p:cNvPr id="59411" name="Picture 18"/>
          <p:cNvPicPr>
            <a:picLocks noChangeAspect="1" noChangeArrowheads="1"/>
          </p:cNvPicPr>
          <p:nvPr/>
        </p:nvPicPr>
        <p:blipFill>
          <a:blip r:embed="rId4" cstate="print"/>
          <a:srcRect/>
          <a:stretch>
            <a:fillRect/>
          </a:stretch>
        </p:blipFill>
        <p:spPr bwMode="auto">
          <a:xfrm>
            <a:off x="7092950" y="2498725"/>
            <a:ext cx="552450" cy="447675"/>
          </a:xfrm>
          <a:prstGeom prst="rect">
            <a:avLst/>
          </a:prstGeom>
          <a:noFill/>
          <a:ln w="12600">
            <a:noFill/>
            <a:round/>
            <a:headEnd/>
            <a:tailEnd/>
          </a:ln>
        </p:spPr>
      </p:pic>
      <p:pic>
        <p:nvPicPr>
          <p:cNvPr id="59412" name="Picture 19"/>
          <p:cNvPicPr>
            <a:picLocks noChangeAspect="1" noChangeArrowheads="1"/>
          </p:cNvPicPr>
          <p:nvPr/>
        </p:nvPicPr>
        <p:blipFill>
          <a:blip r:embed="rId4" cstate="print"/>
          <a:srcRect/>
          <a:stretch>
            <a:fillRect/>
          </a:stretch>
        </p:blipFill>
        <p:spPr bwMode="auto">
          <a:xfrm>
            <a:off x="7092950" y="3779838"/>
            <a:ext cx="552450" cy="447675"/>
          </a:xfrm>
          <a:prstGeom prst="rect">
            <a:avLst/>
          </a:prstGeom>
          <a:noFill/>
          <a:ln w="12600">
            <a:noFill/>
            <a:round/>
            <a:headEnd/>
            <a:tailEnd/>
          </a:ln>
        </p:spPr>
      </p:pic>
      <p:sp>
        <p:nvSpPr>
          <p:cNvPr id="59413" name="Rectangle 20"/>
          <p:cNvSpPr>
            <a:spLocks noChangeArrowheads="1"/>
          </p:cNvSpPr>
          <p:nvPr/>
        </p:nvSpPr>
        <p:spPr bwMode="auto">
          <a:xfrm>
            <a:off x="7048500" y="1885950"/>
            <a:ext cx="18383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 pos="1797050" algn="l"/>
              </a:tabLst>
            </a:pPr>
            <a:r>
              <a:rPr lang="fr-FR" sz="1400">
                <a:solidFill>
                  <a:srgbClr val="343434"/>
                </a:solidFill>
                <a:latin typeface="Andalus" pitchFamily="18" charset="-78"/>
              </a:rPr>
              <a:t>Réseau local </a:t>
            </a:r>
            <a:r>
              <a:rPr lang="fr-FR" sz="1400">
                <a:solidFill>
                  <a:srgbClr val="FF6600"/>
                </a:solidFill>
                <a:latin typeface="Andalus" pitchFamily="18" charset="-78"/>
              </a:rPr>
              <a:t>192.168.1</a:t>
            </a:r>
            <a:r>
              <a:rPr lang="fr-FR" sz="1400">
                <a:solidFill>
                  <a:srgbClr val="343434"/>
                </a:solidFill>
                <a:latin typeface="Andalus" pitchFamily="18" charset="-78"/>
              </a:rPr>
              <a:t>.</a:t>
            </a:r>
            <a:r>
              <a:rPr lang="fr-FR" sz="1400">
                <a:solidFill>
                  <a:srgbClr val="0044FE"/>
                </a:solidFill>
                <a:latin typeface="Andalus" pitchFamily="18" charset="-78"/>
              </a:rPr>
              <a:t>0</a:t>
            </a:r>
          </a:p>
        </p:txBody>
      </p:sp>
      <p:sp>
        <p:nvSpPr>
          <p:cNvPr id="59414" name="Rectangle 21"/>
          <p:cNvSpPr>
            <a:spLocks noChangeArrowheads="1"/>
          </p:cNvSpPr>
          <p:nvPr/>
        </p:nvSpPr>
        <p:spPr bwMode="auto">
          <a:xfrm>
            <a:off x="7100888" y="2079625"/>
            <a:ext cx="1722437"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343434"/>
                </a:solidFill>
                <a:latin typeface="Andalus" pitchFamily="18" charset="-78"/>
              </a:rPr>
              <a:t>Masque </a:t>
            </a:r>
            <a:r>
              <a:rPr lang="fr-FR" sz="1400">
                <a:solidFill>
                  <a:srgbClr val="FF6600"/>
                </a:solidFill>
                <a:latin typeface="Andalus" pitchFamily="18" charset="-78"/>
              </a:rPr>
              <a:t>255.255.255</a:t>
            </a:r>
            <a:r>
              <a:rPr lang="fr-FR" sz="1400">
                <a:solidFill>
                  <a:srgbClr val="343434"/>
                </a:solidFill>
                <a:latin typeface="Andalus" pitchFamily="18" charset="-78"/>
              </a:rPr>
              <a:t>.</a:t>
            </a:r>
            <a:r>
              <a:rPr lang="fr-FR" sz="1400">
                <a:solidFill>
                  <a:srgbClr val="0044FE"/>
                </a:solidFill>
                <a:latin typeface="Andalus" pitchFamily="18" charset="-78"/>
              </a:rPr>
              <a:t>0</a:t>
            </a:r>
          </a:p>
        </p:txBody>
      </p:sp>
      <p:sp>
        <p:nvSpPr>
          <p:cNvPr id="59415" name="Rectangle 22"/>
          <p:cNvSpPr>
            <a:spLocks noChangeArrowheads="1"/>
          </p:cNvSpPr>
          <p:nvPr/>
        </p:nvSpPr>
        <p:spPr bwMode="auto">
          <a:xfrm>
            <a:off x="7745413" y="2614613"/>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343434"/>
                </a:solidFill>
                <a:latin typeface="Andalus" pitchFamily="18" charset="-78"/>
              </a:rPr>
              <a:t>IP </a:t>
            </a:r>
            <a:r>
              <a:rPr lang="fr-FR" sz="1400">
                <a:solidFill>
                  <a:srgbClr val="FF6600"/>
                </a:solidFill>
                <a:latin typeface="Andalus" pitchFamily="18" charset="-78"/>
              </a:rPr>
              <a:t>192.168.1</a:t>
            </a:r>
            <a:r>
              <a:rPr lang="fr-FR" sz="1400">
                <a:solidFill>
                  <a:srgbClr val="343434"/>
                </a:solidFill>
                <a:latin typeface="Andalus" pitchFamily="18" charset="-78"/>
              </a:rPr>
              <a:t>.</a:t>
            </a:r>
            <a:r>
              <a:rPr lang="fr-FR" sz="1400">
                <a:solidFill>
                  <a:srgbClr val="0044FE"/>
                </a:solidFill>
                <a:latin typeface="Andalus" pitchFamily="18" charset="-78"/>
              </a:rPr>
              <a:t>5</a:t>
            </a:r>
          </a:p>
        </p:txBody>
      </p:sp>
      <p:sp>
        <p:nvSpPr>
          <p:cNvPr id="59416" name="Rectangle 23"/>
          <p:cNvSpPr>
            <a:spLocks noChangeArrowheads="1"/>
          </p:cNvSpPr>
          <p:nvPr/>
        </p:nvSpPr>
        <p:spPr bwMode="auto">
          <a:xfrm>
            <a:off x="7745413" y="3868738"/>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343434"/>
                </a:solidFill>
                <a:latin typeface="Andalus" pitchFamily="18" charset="-78"/>
              </a:rPr>
              <a:t>IP </a:t>
            </a:r>
            <a:r>
              <a:rPr lang="fr-FR" sz="1400">
                <a:solidFill>
                  <a:srgbClr val="FF6600"/>
                </a:solidFill>
                <a:latin typeface="Andalus" pitchFamily="18" charset="-78"/>
              </a:rPr>
              <a:t>192.168.1.</a:t>
            </a:r>
            <a:r>
              <a:rPr lang="fr-FR" sz="1400">
                <a:solidFill>
                  <a:srgbClr val="0044FE"/>
                </a:solidFill>
                <a:latin typeface="Andalus" pitchFamily="18" charset="-78"/>
              </a:rPr>
              <a:t>6</a:t>
            </a:r>
          </a:p>
        </p:txBody>
      </p:sp>
      <p:sp>
        <p:nvSpPr>
          <p:cNvPr id="59417" name="Line 24"/>
          <p:cNvSpPr>
            <a:spLocks noChangeShapeType="1"/>
          </p:cNvSpPr>
          <p:nvPr/>
        </p:nvSpPr>
        <p:spPr bwMode="auto">
          <a:xfrm flipH="1">
            <a:off x="6826250" y="1843088"/>
            <a:ext cx="12700" cy="2881312"/>
          </a:xfrm>
          <a:prstGeom prst="line">
            <a:avLst/>
          </a:prstGeom>
          <a:noFill/>
          <a:ln w="25560" cap="rnd">
            <a:solidFill>
              <a:srgbClr val="4C4C4C"/>
            </a:solidFill>
            <a:prstDash val="sysDot"/>
            <a:miter lim="800000"/>
            <a:headEnd/>
            <a:tailEnd/>
          </a:ln>
        </p:spPr>
        <p:txBody>
          <a:bodyPr/>
          <a:lstStyle/>
          <a:p>
            <a:endParaRPr lang="fr-FR"/>
          </a:p>
        </p:txBody>
      </p:sp>
      <p:sp>
        <p:nvSpPr>
          <p:cNvPr id="59418" name="Rectangle 25"/>
          <p:cNvSpPr>
            <a:spLocks noChangeArrowheads="1"/>
          </p:cNvSpPr>
          <p:nvPr/>
        </p:nvSpPr>
        <p:spPr bwMode="auto">
          <a:xfrm>
            <a:off x="7721600" y="1563688"/>
            <a:ext cx="647700" cy="212725"/>
          </a:xfrm>
          <a:prstGeom prst="rect">
            <a:avLst/>
          </a:prstGeom>
          <a:noFill/>
          <a:ln w="12600">
            <a:noFill/>
            <a:round/>
            <a:headEnd/>
            <a:tailEnd/>
          </a:ln>
        </p:spPr>
        <p:txBody>
          <a:bodyPr wrap="none" lIns="0" tIns="0" rIns="42480" bIns="0" anchor="ctr"/>
          <a:lstStyle/>
          <a:p>
            <a:pPr algn="ctr">
              <a:lnSpc>
                <a:spcPct val="100000"/>
              </a:lnSpc>
              <a:tabLst>
                <a:tab pos="449263" algn="l"/>
              </a:tabLst>
            </a:pPr>
            <a:r>
              <a:rPr lang="fr-FR" sz="1400">
                <a:solidFill>
                  <a:srgbClr val="000000"/>
                </a:solidFill>
                <a:latin typeface="Andalus" pitchFamily="18" charset="-78"/>
              </a:rPr>
              <a:t>Classe C</a:t>
            </a:r>
          </a:p>
        </p:txBody>
      </p:sp>
      <p:pic>
        <p:nvPicPr>
          <p:cNvPr id="59419" name="Picture 26"/>
          <p:cNvPicPr>
            <a:picLocks noChangeAspect="1" noChangeArrowheads="1"/>
          </p:cNvPicPr>
          <p:nvPr/>
        </p:nvPicPr>
        <p:blipFill>
          <a:blip r:embed="rId4" cstate="print"/>
          <a:srcRect/>
          <a:stretch>
            <a:fillRect/>
          </a:stretch>
        </p:blipFill>
        <p:spPr bwMode="auto">
          <a:xfrm>
            <a:off x="4319588" y="2498725"/>
            <a:ext cx="552450" cy="447675"/>
          </a:xfrm>
          <a:prstGeom prst="rect">
            <a:avLst/>
          </a:prstGeom>
          <a:noFill/>
          <a:ln w="12600">
            <a:noFill/>
            <a:round/>
            <a:headEnd/>
            <a:tailEnd/>
          </a:ln>
        </p:spPr>
      </p:pic>
      <p:pic>
        <p:nvPicPr>
          <p:cNvPr id="59420" name="Picture 27"/>
          <p:cNvPicPr>
            <a:picLocks noChangeAspect="1" noChangeArrowheads="1"/>
          </p:cNvPicPr>
          <p:nvPr/>
        </p:nvPicPr>
        <p:blipFill>
          <a:blip r:embed="rId4" cstate="print"/>
          <a:srcRect/>
          <a:stretch>
            <a:fillRect/>
          </a:stretch>
        </p:blipFill>
        <p:spPr bwMode="auto">
          <a:xfrm>
            <a:off x="4319588" y="3771900"/>
            <a:ext cx="552450" cy="447675"/>
          </a:xfrm>
          <a:prstGeom prst="rect">
            <a:avLst/>
          </a:prstGeom>
          <a:noFill/>
          <a:ln w="12600">
            <a:noFill/>
            <a:round/>
            <a:headEnd/>
            <a:tailEnd/>
          </a:ln>
        </p:spPr>
      </p:pic>
      <p:sp>
        <p:nvSpPr>
          <p:cNvPr id="59421" name="Rectangle 28"/>
          <p:cNvSpPr>
            <a:spLocks noChangeArrowheads="1"/>
          </p:cNvSpPr>
          <p:nvPr/>
        </p:nvSpPr>
        <p:spPr bwMode="auto">
          <a:xfrm>
            <a:off x="4938713" y="2614613"/>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a:t>
            </a:r>
            <a:r>
              <a:rPr lang="fr-FR" sz="1400">
                <a:solidFill>
                  <a:srgbClr val="FF6600"/>
                </a:solidFill>
                <a:latin typeface="Andalus" pitchFamily="18" charset="-78"/>
              </a:rPr>
              <a:t>192.168.1</a:t>
            </a:r>
            <a:r>
              <a:rPr lang="fr-FR" sz="1400">
                <a:solidFill>
                  <a:srgbClr val="000000"/>
                </a:solidFill>
                <a:latin typeface="Andalus" pitchFamily="18" charset="-78"/>
              </a:rPr>
              <a:t>.5</a:t>
            </a:r>
          </a:p>
        </p:txBody>
      </p:sp>
      <p:sp>
        <p:nvSpPr>
          <p:cNvPr id="59422" name="Rectangle 29"/>
          <p:cNvSpPr>
            <a:spLocks noChangeArrowheads="1"/>
          </p:cNvSpPr>
          <p:nvPr/>
        </p:nvSpPr>
        <p:spPr bwMode="auto">
          <a:xfrm>
            <a:off x="4938713" y="3862388"/>
            <a:ext cx="108585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a:t>
            </a:r>
            <a:r>
              <a:rPr lang="fr-FR" sz="1400">
                <a:solidFill>
                  <a:srgbClr val="FF6600"/>
                </a:solidFill>
                <a:latin typeface="Andalus" pitchFamily="18" charset="-78"/>
              </a:rPr>
              <a:t>192.168.3</a:t>
            </a:r>
            <a:r>
              <a:rPr lang="fr-FR" sz="1400">
                <a:solidFill>
                  <a:srgbClr val="000000"/>
                </a:solidFill>
                <a:latin typeface="Andalus" pitchFamily="18" charset="-78"/>
              </a:rPr>
              <a:t>.6</a:t>
            </a:r>
          </a:p>
        </p:txBody>
      </p:sp>
      <p:sp>
        <p:nvSpPr>
          <p:cNvPr id="59423" name="Rectangle 30"/>
          <p:cNvSpPr>
            <a:spLocks noChangeArrowheads="1"/>
          </p:cNvSpPr>
          <p:nvPr/>
        </p:nvSpPr>
        <p:spPr bwMode="auto">
          <a:xfrm>
            <a:off x="4273550" y="1885950"/>
            <a:ext cx="18383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 pos="1797050" algn="l"/>
              </a:tabLst>
            </a:pPr>
            <a:r>
              <a:rPr lang="fr-FR" sz="1400">
                <a:solidFill>
                  <a:srgbClr val="000000"/>
                </a:solidFill>
                <a:latin typeface="Andalus" pitchFamily="18" charset="-78"/>
              </a:rPr>
              <a:t>Réseau local </a:t>
            </a:r>
            <a:r>
              <a:rPr lang="fr-FR" sz="1400">
                <a:solidFill>
                  <a:srgbClr val="FF6600"/>
                </a:solidFill>
                <a:latin typeface="Andalus" pitchFamily="18" charset="-78"/>
              </a:rPr>
              <a:t>192.168.1</a:t>
            </a:r>
            <a:r>
              <a:rPr lang="fr-FR" sz="1400">
                <a:solidFill>
                  <a:srgbClr val="000000"/>
                </a:solidFill>
                <a:latin typeface="Andalus" pitchFamily="18" charset="-78"/>
              </a:rPr>
              <a:t>.0</a:t>
            </a:r>
          </a:p>
        </p:txBody>
      </p:sp>
      <p:sp>
        <p:nvSpPr>
          <p:cNvPr id="59424" name="Rectangle 31"/>
          <p:cNvSpPr>
            <a:spLocks noChangeArrowheads="1"/>
          </p:cNvSpPr>
          <p:nvPr/>
        </p:nvSpPr>
        <p:spPr bwMode="auto">
          <a:xfrm>
            <a:off x="4327525" y="2079625"/>
            <a:ext cx="1722438"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Masque </a:t>
            </a:r>
            <a:r>
              <a:rPr lang="fr-FR" sz="1400">
                <a:solidFill>
                  <a:srgbClr val="FF6600"/>
                </a:solidFill>
                <a:latin typeface="Andalus" pitchFamily="18" charset="-78"/>
              </a:rPr>
              <a:t>255.255.255</a:t>
            </a:r>
            <a:r>
              <a:rPr lang="fr-FR" sz="1400">
                <a:solidFill>
                  <a:srgbClr val="000000"/>
                </a:solidFill>
                <a:latin typeface="Andalus" pitchFamily="18" charset="-78"/>
              </a:rPr>
              <a:t>.0</a:t>
            </a:r>
          </a:p>
        </p:txBody>
      </p:sp>
      <p:sp>
        <p:nvSpPr>
          <p:cNvPr id="59425" name="Line 32"/>
          <p:cNvSpPr>
            <a:spLocks noChangeShapeType="1"/>
          </p:cNvSpPr>
          <p:nvPr/>
        </p:nvSpPr>
        <p:spPr bwMode="auto">
          <a:xfrm flipH="1">
            <a:off x="3849688" y="1841500"/>
            <a:ext cx="12700" cy="2882900"/>
          </a:xfrm>
          <a:prstGeom prst="line">
            <a:avLst/>
          </a:prstGeom>
          <a:noFill/>
          <a:ln w="25560" cap="rnd">
            <a:solidFill>
              <a:srgbClr val="4C4C4C"/>
            </a:solidFill>
            <a:prstDash val="sysDot"/>
            <a:miter lim="800000"/>
            <a:headEnd/>
            <a:tailEnd/>
          </a:ln>
        </p:spPr>
        <p:txBody>
          <a:bodyPr/>
          <a:lstStyle/>
          <a:p>
            <a:endParaRPr lang="fr-FR"/>
          </a:p>
        </p:txBody>
      </p:sp>
      <p:sp>
        <p:nvSpPr>
          <p:cNvPr id="59426" name="Rectangle 33"/>
          <p:cNvSpPr>
            <a:spLocks noChangeArrowheads="1"/>
          </p:cNvSpPr>
          <p:nvPr/>
        </p:nvSpPr>
        <p:spPr bwMode="auto">
          <a:xfrm>
            <a:off x="4864100" y="1563688"/>
            <a:ext cx="647700" cy="212725"/>
          </a:xfrm>
          <a:prstGeom prst="rect">
            <a:avLst/>
          </a:prstGeom>
          <a:noFill/>
          <a:ln w="12600">
            <a:noFill/>
            <a:round/>
            <a:headEnd/>
            <a:tailEnd/>
          </a:ln>
        </p:spPr>
        <p:txBody>
          <a:bodyPr wrap="none" lIns="0" tIns="0" rIns="42480" bIns="0" anchor="ctr"/>
          <a:lstStyle/>
          <a:p>
            <a:pPr algn="ctr">
              <a:lnSpc>
                <a:spcPct val="100000"/>
              </a:lnSpc>
              <a:tabLst>
                <a:tab pos="449263" algn="l"/>
              </a:tabLst>
            </a:pPr>
            <a:r>
              <a:rPr lang="fr-FR" sz="1400">
                <a:solidFill>
                  <a:srgbClr val="000000"/>
                </a:solidFill>
                <a:latin typeface="Andalus" pitchFamily="18" charset="-78"/>
              </a:rPr>
              <a:t>Classe C</a:t>
            </a:r>
          </a:p>
        </p:txBody>
      </p:sp>
      <p:sp>
        <p:nvSpPr>
          <p:cNvPr id="59427" name="Rectangle 34"/>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404040"/>
                </a:solidFill>
                <a:latin typeface="Andalus" pitchFamily="18" charset="-78"/>
              </a:rPr>
              <a:t>Exercices sur les Adresse IP </a:t>
            </a:r>
          </a:p>
        </p:txBody>
      </p:sp>
      <p:sp>
        <p:nvSpPr>
          <p:cNvPr id="59428" name="Rectangle 35"/>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0452" name="Rectangle 36"/>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0453" name="Rectangle 37"/>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0454" name="Rectangle 38"/>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0455" name="Rectangle 39"/>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0456" name="Rectangle 40"/>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
        <p:nvSpPr>
          <p:cNvPr id="60457" name="Rectangle 41"/>
          <p:cNvSpPr>
            <a:spLocks noChangeArrowheads="1"/>
          </p:cNvSpPr>
          <p:nvPr/>
        </p:nvSpPr>
        <p:spPr bwMode="auto">
          <a:xfrm>
            <a:off x="3849688" y="4311650"/>
            <a:ext cx="2952750" cy="635000"/>
          </a:xfrm>
          <a:prstGeom prst="rect">
            <a:avLst/>
          </a:prstGeom>
          <a:noFill/>
          <a:ln w="12600">
            <a:noFill/>
            <a:round/>
            <a:headEnd/>
            <a:tailEnd/>
          </a:ln>
        </p:spPr>
        <p:txBody>
          <a:bodyPr lIns="0" tIns="0" rIns="0" bIns="0" anchor="ctr"/>
          <a:lstStyle/>
          <a:p>
            <a:pPr algn="ctr">
              <a:lnSpc>
                <a:spcPct val="100000"/>
              </a:lnSpc>
              <a:tabLst>
                <a:tab pos="449263" algn="l"/>
                <a:tab pos="898525" algn="l"/>
                <a:tab pos="1347788" algn="l"/>
                <a:tab pos="1797050" algn="l"/>
                <a:tab pos="2246313" algn="l"/>
                <a:tab pos="2695575" algn="l"/>
              </a:tabLst>
            </a:pPr>
            <a:r>
              <a:rPr lang="fr-FR" sz="1400" i="1">
                <a:solidFill>
                  <a:srgbClr val="FF2712"/>
                </a:solidFill>
                <a:latin typeface="Andalus" pitchFamily="18" charset="-78"/>
              </a:rPr>
              <a:t>Les deux machines sont sur deux réseaux différents, elles ne peuvent donc pas communiquer ensemble !</a:t>
            </a:r>
          </a:p>
        </p:txBody>
      </p:sp>
      <p:pic>
        <p:nvPicPr>
          <p:cNvPr id="59435" name="Picture 42"/>
          <p:cNvPicPr>
            <a:picLocks noChangeAspect="1" noChangeArrowheads="1"/>
          </p:cNvPicPr>
          <p:nvPr/>
        </p:nvPicPr>
        <p:blipFill>
          <a:blip r:embed="rId5" cstate="print"/>
          <a:srcRect/>
          <a:stretch>
            <a:fillRect/>
          </a:stretch>
        </p:blipFill>
        <p:spPr bwMode="auto">
          <a:xfrm>
            <a:off x="5084763" y="2932113"/>
            <a:ext cx="639762" cy="647700"/>
          </a:xfrm>
          <a:prstGeom prst="rect">
            <a:avLst/>
          </a:prstGeom>
          <a:noFill/>
          <a:ln w="12600">
            <a:noFill/>
            <a:round/>
            <a:headEnd/>
            <a:tailEnd/>
          </a:ln>
        </p:spPr>
      </p:pic>
      <p:sp>
        <p:nvSpPr>
          <p:cNvPr id="59436" name="Rectangle 43"/>
          <p:cNvSpPr>
            <a:spLocks noChangeArrowheads="1"/>
          </p:cNvSpPr>
          <p:nvPr/>
        </p:nvSpPr>
        <p:spPr bwMode="auto">
          <a:xfrm>
            <a:off x="5194300" y="3508375"/>
            <a:ext cx="487363" cy="212725"/>
          </a:xfrm>
          <a:prstGeom prst="rect">
            <a:avLst/>
          </a:prstGeom>
          <a:noFill/>
          <a:ln w="12600">
            <a:noFill/>
            <a:round/>
            <a:headEnd/>
            <a:tailEnd/>
          </a:ln>
        </p:spPr>
        <p:txBody>
          <a:bodyPr wrap="none" lIns="0" tIns="0" rIns="42480" bIns="0" anchor="ctr"/>
          <a:lstStyle/>
          <a:p>
            <a:pPr algn="ctr">
              <a:lnSpc>
                <a:spcPct val="100000"/>
              </a:lnSpc>
              <a:tabLst>
                <a:tab pos="449263" algn="l"/>
              </a:tabLst>
            </a:pPr>
            <a:r>
              <a:rPr lang="fr-FR" sz="1400" b="1">
                <a:solidFill>
                  <a:srgbClr val="FF2712"/>
                </a:solidFill>
                <a:latin typeface="Andalus" pitchFamily="18" charset="-78"/>
              </a:rPr>
              <a:t>Non !</a:t>
            </a:r>
          </a:p>
        </p:txBody>
      </p:sp>
      <p:pic>
        <p:nvPicPr>
          <p:cNvPr id="59437" name="Picture 44"/>
          <p:cNvPicPr>
            <a:picLocks noChangeAspect="1" noChangeArrowheads="1"/>
          </p:cNvPicPr>
          <p:nvPr/>
        </p:nvPicPr>
        <p:blipFill>
          <a:blip r:embed="rId4" cstate="print"/>
          <a:srcRect/>
          <a:stretch>
            <a:fillRect/>
          </a:stretch>
        </p:blipFill>
        <p:spPr bwMode="auto">
          <a:xfrm>
            <a:off x="1785938" y="2427288"/>
            <a:ext cx="552450" cy="447675"/>
          </a:xfrm>
          <a:prstGeom prst="rect">
            <a:avLst/>
          </a:prstGeom>
          <a:noFill/>
          <a:ln w="12600">
            <a:noFill/>
            <a:round/>
            <a:headEnd/>
            <a:tailEnd/>
          </a:ln>
        </p:spPr>
      </p:pic>
      <p:pic>
        <p:nvPicPr>
          <p:cNvPr id="59438" name="Picture 45"/>
          <p:cNvPicPr>
            <a:picLocks noChangeAspect="1" noChangeArrowheads="1"/>
          </p:cNvPicPr>
          <p:nvPr/>
        </p:nvPicPr>
        <p:blipFill>
          <a:blip r:embed="rId4" cstate="print"/>
          <a:srcRect/>
          <a:stretch>
            <a:fillRect/>
          </a:stretch>
        </p:blipFill>
        <p:spPr bwMode="auto">
          <a:xfrm>
            <a:off x="1785938" y="3779838"/>
            <a:ext cx="552450" cy="447675"/>
          </a:xfrm>
          <a:prstGeom prst="rect">
            <a:avLst/>
          </a:prstGeom>
          <a:noFill/>
          <a:ln w="12600">
            <a:noFill/>
            <a:round/>
            <a:headEnd/>
            <a:tailEnd/>
          </a:ln>
        </p:spPr>
      </p:pic>
      <p:sp>
        <p:nvSpPr>
          <p:cNvPr id="59439" name="Rectangle 46"/>
          <p:cNvSpPr>
            <a:spLocks noChangeArrowheads="1"/>
          </p:cNvSpPr>
          <p:nvPr/>
        </p:nvSpPr>
        <p:spPr bwMode="auto">
          <a:xfrm>
            <a:off x="2452688" y="2500313"/>
            <a:ext cx="9874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172.16.1.5</a:t>
            </a:r>
          </a:p>
        </p:txBody>
      </p:sp>
      <p:sp>
        <p:nvSpPr>
          <p:cNvPr id="59440" name="Rectangle 47"/>
          <p:cNvSpPr>
            <a:spLocks noChangeArrowheads="1"/>
          </p:cNvSpPr>
          <p:nvPr/>
        </p:nvSpPr>
        <p:spPr bwMode="auto">
          <a:xfrm>
            <a:off x="2449513" y="3868738"/>
            <a:ext cx="9874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172.16.3.6</a:t>
            </a:r>
          </a:p>
        </p:txBody>
      </p:sp>
      <p:sp>
        <p:nvSpPr>
          <p:cNvPr id="59441" name="Rectangle 48"/>
          <p:cNvSpPr>
            <a:spLocks noChangeArrowheads="1"/>
          </p:cNvSpPr>
          <p:nvPr/>
        </p:nvSpPr>
        <p:spPr bwMode="auto">
          <a:xfrm>
            <a:off x="1747838" y="1885950"/>
            <a:ext cx="173990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Réseau local 172.16.0.0</a:t>
            </a:r>
          </a:p>
        </p:txBody>
      </p:sp>
      <p:sp>
        <p:nvSpPr>
          <p:cNvPr id="59442" name="Rectangle 49"/>
          <p:cNvSpPr>
            <a:spLocks noChangeArrowheads="1"/>
          </p:cNvSpPr>
          <p:nvPr/>
        </p:nvSpPr>
        <p:spPr bwMode="auto">
          <a:xfrm>
            <a:off x="1879600" y="2079625"/>
            <a:ext cx="152400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Masque 255.255.0.0</a:t>
            </a:r>
          </a:p>
        </p:txBody>
      </p:sp>
      <p:sp>
        <p:nvSpPr>
          <p:cNvPr id="59443" name="Rectangle 50"/>
          <p:cNvSpPr>
            <a:spLocks noChangeArrowheads="1"/>
          </p:cNvSpPr>
          <p:nvPr/>
        </p:nvSpPr>
        <p:spPr bwMode="auto">
          <a:xfrm>
            <a:off x="2447925" y="1563688"/>
            <a:ext cx="592138" cy="212725"/>
          </a:xfrm>
          <a:prstGeom prst="rect">
            <a:avLst/>
          </a:prstGeom>
          <a:noFill/>
          <a:ln w="12600">
            <a:noFill/>
            <a:round/>
            <a:headEnd/>
            <a:tailEnd/>
          </a:ln>
        </p:spPr>
        <p:txBody>
          <a:bodyPr wrap="none" lIns="0" tIns="0" rIns="0" bIns="0" anchor="ctr"/>
          <a:lstStyle/>
          <a:p>
            <a:pPr algn="ctr">
              <a:lnSpc>
                <a:spcPct val="100000"/>
              </a:lnSpc>
              <a:tabLst>
                <a:tab pos="449263" algn="l"/>
              </a:tabLst>
            </a:pPr>
            <a:r>
              <a:rPr lang="fr-FR" sz="1400">
                <a:solidFill>
                  <a:srgbClr val="000000"/>
                </a:solidFill>
                <a:latin typeface="Andalus" pitchFamily="18" charset="-78"/>
              </a:rPr>
              <a:t>Classe B</a:t>
            </a:r>
          </a:p>
        </p:txBody>
      </p:sp>
      <p:pic>
        <p:nvPicPr>
          <p:cNvPr id="59444" name="Picture 51"/>
          <p:cNvPicPr>
            <a:picLocks noChangeAspect="1" noChangeArrowheads="1"/>
          </p:cNvPicPr>
          <p:nvPr/>
        </p:nvPicPr>
        <p:blipFill>
          <a:blip r:embed="rId4" cstate="print"/>
          <a:srcRect/>
          <a:stretch>
            <a:fillRect/>
          </a:stretch>
        </p:blipFill>
        <p:spPr bwMode="auto">
          <a:xfrm>
            <a:off x="1785938" y="2427288"/>
            <a:ext cx="552450" cy="447675"/>
          </a:xfrm>
          <a:prstGeom prst="rect">
            <a:avLst/>
          </a:prstGeom>
          <a:noFill/>
          <a:ln w="12600">
            <a:noFill/>
            <a:round/>
            <a:headEnd/>
            <a:tailEnd/>
          </a:ln>
        </p:spPr>
      </p:pic>
      <p:pic>
        <p:nvPicPr>
          <p:cNvPr id="59445" name="Picture 52"/>
          <p:cNvPicPr>
            <a:picLocks noChangeAspect="1" noChangeArrowheads="1"/>
          </p:cNvPicPr>
          <p:nvPr/>
        </p:nvPicPr>
        <p:blipFill>
          <a:blip r:embed="rId4" cstate="print"/>
          <a:srcRect/>
          <a:stretch>
            <a:fillRect/>
          </a:stretch>
        </p:blipFill>
        <p:spPr bwMode="auto">
          <a:xfrm>
            <a:off x="1785938" y="3779838"/>
            <a:ext cx="552450" cy="447675"/>
          </a:xfrm>
          <a:prstGeom prst="rect">
            <a:avLst/>
          </a:prstGeom>
          <a:noFill/>
          <a:ln w="12600">
            <a:noFill/>
            <a:round/>
            <a:headEnd/>
            <a:tailEnd/>
          </a:ln>
        </p:spPr>
      </p:pic>
      <p:sp>
        <p:nvSpPr>
          <p:cNvPr id="59446" name="Rectangle 53"/>
          <p:cNvSpPr>
            <a:spLocks noChangeArrowheads="1"/>
          </p:cNvSpPr>
          <p:nvPr/>
        </p:nvSpPr>
        <p:spPr bwMode="auto">
          <a:xfrm>
            <a:off x="2452688" y="2500313"/>
            <a:ext cx="9874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a:t>
            </a:r>
            <a:r>
              <a:rPr lang="fr-FR" sz="1400">
                <a:solidFill>
                  <a:srgbClr val="FF6600"/>
                </a:solidFill>
                <a:latin typeface="Andalus" pitchFamily="18" charset="-78"/>
              </a:rPr>
              <a:t>172.16</a:t>
            </a:r>
            <a:r>
              <a:rPr lang="fr-FR" sz="1400">
                <a:solidFill>
                  <a:srgbClr val="000000"/>
                </a:solidFill>
                <a:latin typeface="Andalus" pitchFamily="18" charset="-78"/>
              </a:rPr>
              <a:t>.1.5</a:t>
            </a:r>
          </a:p>
        </p:txBody>
      </p:sp>
      <p:sp>
        <p:nvSpPr>
          <p:cNvPr id="59447" name="Rectangle 54"/>
          <p:cNvSpPr>
            <a:spLocks noChangeArrowheads="1"/>
          </p:cNvSpPr>
          <p:nvPr/>
        </p:nvSpPr>
        <p:spPr bwMode="auto">
          <a:xfrm>
            <a:off x="2449513" y="3868738"/>
            <a:ext cx="987425"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Lst>
            </a:pPr>
            <a:r>
              <a:rPr lang="fr-FR" sz="1400">
                <a:solidFill>
                  <a:srgbClr val="000000"/>
                </a:solidFill>
                <a:latin typeface="Andalus" pitchFamily="18" charset="-78"/>
              </a:rPr>
              <a:t>IP </a:t>
            </a:r>
            <a:r>
              <a:rPr lang="fr-FR" sz="1400">
                <a:solidFill>
                  <a:srgbClr val="FF6600"/>
                </a:solidFill>
                <a:latin typeface="Andalus" pitchFamily="18" charset="-78"/>
              </a:rPr>
              <a:t>172.16</a:t>
            </a:r>
            <a:r>
              <a:rPr lang="fr-FR" sz="1400">
                <a:solidFill>
                  <a:srgbClr val="000000"/>
                </a:solidFill>
                <a:latin typeface="Andalus" pitchFamily="18" charset="-78"/>
              </a:rPr>
              <a:t>.3.6</a:t>
            </a:r>
          </a:p>
        </p:txBody>
      </p:sp>
      <p:sp>
        <p:nvSpPr>
          <p:cNvPr id="59448" name="Rectangle 55"/>
          <p:cNvSpPr>
            <a:spLocks noChangeArrowheads="1"/>
          </p:cNvSpPr>
          <p:nvPr/>
        </p:nvSpPr>
        <p:spPr bwMode="auto">
          <a:xfrm>
            <a:off x="1747838" y="1885950"/>
            <a:ext cx="1739900"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Réseau local </a:t>
            </a:r>
            <a:r>
              <a:rPr lang="fr-FR" sz="1400">
                <a:solidFill>
                  <a:srgbClr val="FF6600"/>
                </a:solidFill>
                <a:latin typeface="Andalus" pitchFamily="18" charset="-78"/>
              </a:rPr>
              <a:t>172.16</a:t>
            </a:r>
            <a:r>
              <a:rPr lang="fr-FR" sz="1400">
                <a:solidFill>
                  <a:srgbClr val="000000"/>
                </a:solidFill>
                <a:latin typeface="Andalus" pitchFamily="18" charset="-78"/>
              </a:rPr>
              <a:t>.0.0</a:t>
            </a:r>
          </a:p>
        </p:txBody>
      </p:sp>
      <p:sp>
        <p:nvSpPr>
          <p:cNvPr id="59449" name="Rectangle 56"/>
          <p:cNvSpPr>
            <a:spLocks noChangeArrowheads="1"/>
          </p:cNvSpPr>
          <p:nvPr/>
        </p:nvSpPr>
        <p:spPr bwMode="auto">
          <a:xfrm>
            <a:off x="1878013" y="2079625"/>
            <a:ext cx="1525587" cy="212725"/>
          </a:xfrm>
          <a:prstGeom prst="rect">
            <a:avLst/>
          </a:prstGeom>
          <a:noFill/>
          <a:ln w="12600">
            <a:noFill/>
            <a:round/>
            <a:headEnd/>
            <a:tailEnd/>
          </a:ln>
        </p:spPr>
        <p:txBody>
          <a:bodyPr wrap="none" lIns="0" tIns="0" rIns="0" bIns="0" anchor="ctr"/>
          <a:lstStyle/>
          <a:p>
            <a:pPr algn="ctr">
              <a:lnSpc>
                <a:spcPct val="100000"/>
              </a:lnSpc>
              <a:tabLst>
                <a:tab pos="449263" algn="l"/>
                <a:tab pos="898525" algn="l"/>
                <a:tab pos="1347788" algn="l"/>
              </a:tabLst>
            </a:pPr>
            <a:r>
              <a:rPr lang="fr-FR" sz="1400">
                <a:solidFill>
                  <a:srgbClr val="000000"/>
                </a:solidFill>
                <a:latin typeface="Andalus" pitchFamily="18" charset="-78"/>
              </a:rPr>
              <a:t>Masque </a:t>
            </a:r>
            <a:r>
              <a:rPr lang="fr-FR" sz="1400">
                <a:solidFill>
                  <a:srgbClr val="FF6600"/>
                </a:solidFill>
                <a:latin typeface="Andalus" pitchFamily="18" charset="-78"/>
              </a:rPr>
              <a:t>255.255</a:t>
            </a:r>
            <a:r>
              <a:rPr lang="fr-FR" sz="1400">
                <a:solidFill>
                  <a:srgbClr val="000000"/>
                </a:solidFill>
                <a:latin typeface="Andalus" pitchFamily="18" charset="-78"/>
              </a:rPr>
              <a:t>.0.0</a:t>
            </a:r>
          </a:p>
        </p:txBody>
      </p:sp>
      <p:sp>
        <p:nvSpPr>
          <p:cNvPr id="59450" name="Rectangle 57"/>
          <p:cNvSpPr>
            <a:spLocks noChangeArrowheads="1"/>
          </p:cNvSpPr>
          <p:nvPr/>
        </p:nvSpPr>
        <p:spPr bwMode="auto">
          <a:xfrm>
            <a:off x="2447925" y="1563688"/>
            <a:ext cx="592138" cy="212725"/>
          </a:xfrm>
          <a:prstGeom prst="rect">
            <a:avLst/>
          </a:prstGeom>
          <a:noFill/>
          <a:ln w="12600">
            <a:noFill/>
            <a:round/>
            <a:headEnd/>
            <a:tailEnd/>
          </a:ln>
        </p:spPr>
        <p:txBody>
          <a:bodyPr wrap="none" lIns="0" tIns="0" rIns="0" bIns="0" anchor="ctr"/>
          <a:lstStyle/>
          <a:p>
            <a:pPr algn="ctr">
              <a:lnSpc>
                <a:spcPct val="100000"/>
              </a:lnSpc>
              <a:tabLst>
                <a:tab pos="449263" algn="l"/>
              </a:tabLst>
            </a:pPr>
            <a:r>
              <a:rPr lang="fr-FR" sz="1400">
                <a:solidFill>
                  <a:srgbClr val="000000"/>
                </a:solidFill>
                <a:latin typeface="Andalus" pitchFamily="18" charset="-78"/>
              </a:rPr>
              <a:t>Classe B</a:t>
            </a:r>
          </a:p>
        </p:txBody>
      </p:sp>
      <p:pic>
        <p:nvPicPr>
          <p:cNvPr id="60474" name="Picture 58"/>
          <p:cNvPicPr>
            <a:picLocks noChangeAspect="1" noChangeArrowheads="1"/>
          </p:cNvPicPr>
          <p:nvPr/>
        </p:nvPicPr>
        <p:blipFill>
          <a:blip r:embed="rId3" cstate="print"/>
          <a:srcRect/>
          <a:stretch>
            <a:fillRect/>
          </a:stretch>
        </p:blipFill>
        <p:spPr bwMode="auto">
          <a:xfrm>
            <a:off x="1835150" y="2571750"/>
            <a:ext cx="1631950" cy="1223963"/>
          </a:xfrm>
          <a:prstGeom prst="rect">
            <a:avLst/>
          </a:prstGeom>
          <a:noFill/>
          <a:ln w="9525">
            <a:noFill/>
            <a:round/>
            <a:headEnd/>
            <a:tailEnd/>
          </a:ln>
        </p:spPr>
      </p:pic>
      <p:pic>
        <p:nvPicPr>
          <p:cNvPr id="60475" name="Picture 59"/>
          <p:cNvPicPr>
            <a:picLocks noChangeAspect="1" noChangeArrowheads="1"/>
          </p:cNvPicPr>
          <p:nvPr/>
        </p:nvPicPr>
        <p:blipFill>
          <a:blip r:embed="rId6" cstate="print"/>
          <a:srcRect/>
          <a:stretch>
            <a:fillRect/>
          </a:stretch>
        </p:blipFill>
        <p:spPr bwMode="auto">
          <a:xfrm>
            <a:off x="2195513" y="2859088"/>
            <a:ext cx="935037" cy="811212"/>
          </a:xfrm>
          <a:prstGeom prst="rect">
            <a:avLst/>
          </a:prstGeom>
          <a:noFill/>
          <a:ln w="9525">
            <a:noFill/>
            <a:round/>
            <a:headEnd/>
            <a:tailEnd/>
          </a:ln>
        </p:spPr>
      </p:pic>
      <p:pic>
        <p:nvPicPr>
          <p:cNvPr id="60476" name="Picture 60"/>
          <p:cNvPicPr>
            <a:picLocks noChangeAspect="1" noChangeArrowheads="1"/>
          </p:cNvPicPr>
          <p:nvPr/>
        </p:nvPicPr>
        <p:blipFill>
          <a:blip r:embed="rId3" cstate="print"/>
          <a:srcRect/>
          <a:stretch>
            <a:fillRect/>
          </a:stretch>
        </p:blipFill>
        <p:spPr bwMode="auto">
          <a:xfrm>
            <a:off x="7308850" y="2643188"/>
            <a:ext cx="1631950" cy="1223962"/>
          </a:xfrm>
          <a:prstGeom prst="rect">
            <a:avLst/>
          </a:prstGeom>
          <a:noFill/>
          <a:ln w="9525">
            <a:noFill/>
            <a:round/>
            <a:headEnd/>
            <a:tailEnd/>
          </a:ln>
        </p:spPr>
      </p:pic>
      <p:pic>
        <p:nvPicPr>
          <p:cNvPr id="60477" name="Picture 61"/>
          <p:cNvPicPr>
            <a:picLocks noChangeAspect="1" noChangeArrowheads="1"/>
          </p:cNvPicPr>
          <p:nvPr/>
        </p:nvPicPr>
        <p:blipFill>
          <a:blip r:embed="rId6" cstate="print"/>
          <a:srcRect/>
          <a:stretch>
            <a:fillRect/>
          </a:stretch>
        </p:blipFill>
        <p:spPr bwMode="auto">
          <a:xfrm>
            <a:off x="7667625" y="2932113"/>
            <a:ext cx="935038" cy="8112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additive="repl">
                                        <p:cTn id="6" dur="1" fill="hold">
                                          <p:stCondLst>
                                            <p:cond delay="0"/>
                                          </p:stCondLst>
                                        </p:cTn>
                                        <p:tgtEl>
                                          <p:spTgt spid="60474"/>
                                        </p:tgtEl>
                                        <p:attrNameLst>
                                          <p:attrName>style.visibility</p:attrName>
                                        </p:attrNameLst>
                                      </p:cBhvr>
                                      <p:to>
                                        <p:strVal val="visible"/>
                                      </p:to>
                                    </p:set>
                                    <p:animEffect transition="in" filter="fade">
                                      <p:cBhvr additive="repl">
                                        <p:cTn id="7" dur="2000"/>
                                        <p:tgtEl>
                                          <p:spTgt spid="60474"/>
                                        </p:tgtEl>
                                      </p:cBhvr>
                                    </p:animEffect>
                                  </p:childTnLst>
                                </p:cTn>
                              </p:par>
                              <p:par>
                                <p:cTn id="8" presetID="10" presetClass="exit" fill="hold" nodeType="withEffect">
                                  <p:stCondLst>
                                    <p:cond delay="0"/>
                                  </p:stCondLst>
                                  <p:childTnLst>
                                    <p:animEffect transition="in" filter="fade">
                                      <p:cBhvr additive="repl">
                                        <p:cTn id="9" dur="2000"/>
                                        <p:tgtEl>
                                          <p:spTgt spid="60474"/>
                                        </p:tgtEl>
                                      </p:cBhvr>
                                    </p:animEffect>
                                    <p:set>
                                      <p:cBhvr additive="repl">
                                        <p:cTn id="10" dur="1" fill="hold">
                                          <p:stCondLst>
                                            <p:cond delay="1999"/>
                                          </p:stCondLst>
                                        </p:cTn>
                                        <p:tgtEl>
                                          <p:spTgt spid="60474"/>
                                        </p:tgtEl>
                                        <p:attrNameLst>
                                          <p:attrName>style.visibility</p:attrName>
                                        </p:attrNameLst>
                                      </p:cBhvr>
                                      <p:to>
                                        <p:strVal val="hidden"/>
                                      </p:to>
                                    </p:set>
                                  </p:childTnLst>
                                </p:cTn>
                              </p:par>
                              <p:par>
                                <p:cTn id="11" presetID="10" presetClass="entr" fill="hold" nodeType="withEffect">
                                  <p:stCondLst>
                                    <p:cond delay="0"/>
                                  </p:stCondLst>
                                  <p:childTnLst>
                                    <p:set>
                                      <p:cBhvr additive="repl">
                                        <p:cTn id="12" dur="1" fill="hold">
                                          <p:stCondLst>
                                            <p:cond delay="0"/>
                                          </p:stCondLst>
                                        </p:cTn>
                                        <p:tgtEl>
                                          <p:spTgt spid="60475"/>
                                        </p:tgtEl>
                                        <p:attrNameLst>
                                          <p:attrName>style.visibility</p:attrName>
                                        </p:attrNameLst>
                                      </p:cBhvr>
                                      <p:to>
                                        <p:strVal val="visible"/>
                                      </p:to>
                                    </p:set>
                                    <p:animEffect transition="in" filter="fade">
                                      <p:cBhvr additive="repl">
                                        <p:cTn id="13" dur="2000"/>
                                        <p:tgtEl>
                                          <p:spTgt spid="60475"/>
                                        </p:tgtEl>
                                      </p:cBhvr>
                                    </p:animEffect>
                                  </p:childTnLst>
                                </p:cTn>
                              </p:par>
                            </p:childTnLst>
                          </p:cTn>
                        </p:par>
                        <p:par>
                          <p:cTn id="14" fill="hold">
                            <p:stCondLst>
                              <p:cond delay="2000"/>
                            </p:stCondLst>
                            <p:childTnLst>
                              <p:par>
                                <p:cTn id="15" presetID="10" presetClass="entr" fill="hold" nodeType="afterEffect">
                                  <p:stCondLst>
                                    <p:cond delay="0"/>
                                  </p:stCondLst>
                                  <p:childTnLst>
                                    <p:set>
                                      <p:cBhvr additive="repl">
                                        <p:cTn id="16" dur="1" fill="hold">
                                          <p:stCondLst>
                                            <p:cond delay="0"/>
                                          </p:stCondLst>
                                        </p:cTn>
                                        <p:tgtEl>
                                          <p:spTgt spid="60417"/>
                                        </p:tgtEl>
                                        <p:attrNameLst>
                                          <p:attrName>style.visibility</p:attrName>
                                        </p:attrNameLst>
                                      </p:cBhvr>
                                      <p:to>
                                        <p:strVal val="visible"/>
                                      </p:to>
                                    </p:set>
                                    <p:animEffect transition="in" filter="fade">
                                      <p:cBhvr additive="repl">
                                        <p:cTn id="17" dur="2000"/>
                                        <p:tgtEl>
                                          <p:spTgt spid="60417"/>
                                        </p:tgtEl>
                                      </p:cBhvr>
                                    </p:animEffect>
                                  </p:childTnLst>
                                </p:cTn>
                              </p:par>
                              <p:par>
                                <p:cTn id="18" presetID="10" presetClass="exit" fill="hold" nodeType="withEffect">
                                  <p:stCondLst>
                                    <p:cond delay="0"/>
                                  </p:stCondLst>
                                  <p:childTnLst>
                                    <p:animEffect transition="in" filter="fade">
                                      <p:cBhvr additive="repl">
                                        <p:cTn id="19" dur="2000"/>
                                        <p:tgtEl>
                                          <p:spTgt spid="60417"/>
                                        </p:tgtEl>
                                      </p:cBhvr>
                                    </p:animEffect>
                                    <p:set>
                                      <p:cBhvr additive="repl">
                                        <p:cTn id="20" dur="1" fill="hold">
                                          <p:stCondLst>
                                            <p:cond delay="1999"/>
                                          </p:stCondLst>
                                        </p:cTn>
                                        <p:tgtEl>
                                          <p:spTgt spid="60417"/>
                                        </p:tgtEl>
                                        <p:attrNameLst>
                                          <p:attrName>style.visibility</p:attrName>
                                        </p:attrNameLst>
                                      </p:cBhvr>
                                      <p:to>
                                        <p:strVal val="hidden"/>
                                      </p:to>
                                    </p:set>
                                  </p:childTnLst>
                                </p:cTn>
                              </p:par>
                            </p:childTnLst>
                          </p:cTn>
                        </p:par>
                        <p:par>
                          <p:cTn id="21" fill="hold">
                            <p:stCondLst>
                              <p:cond delay="4000"/>
                            </p:stCondLst>
                            <p:childTnLst>
                              <p:par>
                                <p:cTn id="22" presetID="10" presetClass="entr" fill="hold" nodeType="afterEffect">
                                  <p:stCondLst>
                                    <p:cond delay="0"/>
                                  </p:stCondLst>
                                  <p:childTnLst>
                                    <p:set>
                                      <p:cBhvr additive="repl">
                                        <p:cTn id="23" dur="1" fill="hold">
                                          <p:stCondLst>
                                            <p:cond delay="0"/>
                                          </p:stCondLst>
                                        </p:cTn>
                                        <p:tgtEl>
                                          <p:spTgt spid="60457"/>
                                        </p:tgtEl>
                                        <p:attrNameLst>
                                          <p:attrName>style.visibility</p:attrName>
                                        </p:attrNameLst>
                                      </p:cBhvr>
                                      <p:to>
                                        <p:strVal val="visible"/>
                                      </p:to>
                                    </p:set>
                                    <p:animEffect transition="in" filter="fade">
                                      <p:cBhvr additive="repl">
                                        <p:cTn id="24" dur="500"/>
                                        <p:tgtEl>
                                          <p:spTgt spid="60457"/>
                                        </p:tgtEl>
                                      </p:cBhvr>
                                    </p:animEffect>
                                  </p:childTnLst>
                                </p:cTn>
                              </p:par>
                            </p:childTnLst>
                          </p:cTn>
                        </p:par>
                        <p:par>
                          <p:cTn id="25" fill="hold">
                            <p:stCondLst>
                              <p:cond delay="4500"/>
                            </p:stCondLst>
                            <p:childTnLst>
                              <p:par>
                                <p:cTn id="26" presetID="10" presetClass="entr" fill="hold" nodeType="afterEffect">
                                  <p:stCondLst>
                                    <p:cond delay="0"/>
                                  </p:stCondLst>
                                  <p:childTnLst>
                                    <p:set>
                                      <p:cBhvr additive="repl">
                                        <p:cTn id="27" dur="1" fill="hold">
                                          <p:stCondLst>
                                            <p:cond delay="0"/>
                                          </p:stCondLst>
                                        </p:cTn>
                                        <p:tgtEl>
                                          <p:spTgt spid="60476"/>
                                        </p:tgtEl>
                                        <p:attrNameLst>
                                          <p:attrName>style.visibility</p:attrName>
                                        </p:attrNameLst>
                                      </p:cBhvr>
                                      <p:to>
                                        <p:strVal val="visible"/>
                                      </p:to>
                                    </p:set>
                                    <p:animEffect transition="in" filter="fade">
                                      <p:cBhvr additive="repl">
                                        <p:cTn id="28" dur="2000"/>
                                        <p:tgtEl>
                                          <p:spTgt spid="60476"/>
                                        </p:tgtEl>
                                      </p:cBhvr>
                                    </p:animEffect>
                                  </p:childTnLst>
                                </p:cTn>
                              </p:par>
                              <p:par>
                                <p:cTn id="29" presetID="10" presetClass="exit" fill="hold" nodeType="withEffect">
                                  <p:stCondLst>
                                    <p:cond delay="0"/>
                                  </p:stCondLst>
                                  <p:childTnLst>
                                    <p:animEffect transition="in" filter="fade">
                                      <p:cBhvr additive="repl">
                                        <p:cTn id="30" dur="2000"/>
                                        <p:tgtEl>
                                          <p:spTgt spid="60476"/>
                                        </p:tgtEl>
                                      </p:cBhvr>
                                    </p:animEffect>
                                    <p:set>
                                      <p:cBhvr additive="repl">
                                        <p:cTn id="31" dur="1" fill="hold">
                                          <p:stCondLst>
                                            <p:cond delay="1999"/>
                                          </p:stCondLst>
                                        </p:cTn>
                                        <p:tgtEl>
                                          <p:spTgt spid="60476"/>
                                        </p:tgtEl>
                                        <p:attrNameLst>
                                          <p:attrName>style.visibility</p:attrName>
                                        </p:attrNameLst>
                                      </p:cBhvr>
                                      <p:to>
                                        <p:strVal val="hidden"/>
                                      </p:to>
                                    </p:set>
                                  </p:childTnLst>
                                </p:cTn>
                              </p:par>
                              <p:par>
                                <p:cTn id="32" presetID="10" presetClass="entr" fill="hold" nodeType="withEffect">
                                  <p:stCondLst>
                                    <p:cond delay="0"/>
                                  </p:stCondLst>
                                  <p:childTnLst>
                                    <p:set>
                                      <p:cBhvr additive="repl">
                                        <p:cTn id="33" dur="1" fill="hold">
                                          <p:stCondLst>
                                            <p:cond delay="0"/>
                                          </p:stCondLst>
                                        </p:cTn>
                                        <p:tgtEl>
                                          <p:spTgt spid="60477"/>
                                        </p:tgtEl>
                                        <p:attrNameLst>
                                          <p:attrName>style.visibility</p:attrName>
                                        </p:attrNameLst>
                                      </p:cBhvr>
                                      <p:to>
                                        <p:strVal val="visible"/>
                                      </p:to>
                                    </p:set>
                                    <p:animEffect transition="in" filter="fade">
                                      <p:cBhvr additive="repl">
                                        <p:cTn id="34" dur="2000"/>
                                        <p:tgtEl>
                                          <p:spTgt spid="60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dirty="0">
                <a:solidFill>
                  <a:srgbClr val="404040"/>
                </a:solidFill>
                <a:latin typeface="Andalus" pitchFamily="18" charset="-78"/>
              </a:rPr>
              <a:t>Le DHCP</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dirty="0">
              <a:solidFill>
                <a:srgbClr val="404040"/>
              </a:solidFill>
              <a:latin typeface="Andalus" pitchFamily="18" charset="-78"/>
            </a:endParaRPr>
          </a:p>
          <a:p>
            <a:pPr marL="431800" lvl="1"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404040"/>
                </a:solidFill>
                <a:latin typeface="Andalus" pitchFamily="18" charset="-78"/>
              </a:rPr>
              <a:t>DHCP signifie </a:t>
            </a:r>
            <a:r>
              <a:rPr lang="fr-FR" sz="1600" i="1" dirty="0" err="1">
                <a:solidFill>
                  <a:srgbClr val="404040"/>
                </a:solidFill>
                <a:latin typeface="Andalus" pitchFamily="18" charset="-78"/>
              </a:rPr>
              <a:t>Dynamic</a:t>
            </a:r>
            <a:r>
              <a:rPr lang="fr-FR" sz="1600" i="1" dirty="0">
                <a:solidFill>
                  <a:srgbClr val="404040"/>
                </a:solidFill>
                <a:latin typeface="Andalus" pitchFamily="18" charset="-78"/>
              </a:rPr>
              <a:t> Host Configuration Protocol</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404040"/>
              </a:solidFill>
              <a:latin typeface="Andalus" pitchFamily="18" charset="-78"/>
            </a:endParaRPr>
          </a:p>
          <a:p>
            <a:pPr marL="431800" lvl="1"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404040"/>
                </a:solidFill>
                <a:latin typeface="Andalus" pitchFamily="18" charset="-78"/>
              </a:rPr>
              <a:t>C’est un protocole réseau dont le rôle est d’assurer la </a:t>
            </a:r>
            <a:r>
              <a:rPr lang="fr-FR" sz="1600" u="sng" dirty="0">
                <a:solidFill>
                  <a:srgbClr val="404040"/>
                </a:solidFill>
                <a:latin typeface="Andalus" pitchFamily="18" charset="-78"/>
              </a:rPr>
              <a:t>configuration automatique </a:t>
            </a:r>
            <a:r>
              <a:rPr lang="fr-FR" sz="1600" dirty="0">
                <a:solidFill>
                  <a:srgbClr val="404040"/>
                </a:solidFill>
                <a:latin typeface="Andalus" pitchFamily="18" charset="-78"/>
              </a:rPr>
              <a:t>des paramètres IP </a:t>
            </a:r>
            <a:r>
              <a:rPr lang="fr-FR" sz="1600" dirty="0">
                <a:solidFill>
                  <a:srgbClr val="1A1A1A"/>
                </a:solidFill>
                <a:latin typeface="Andalus" pitchFamily="18" charset="-78"/>
              </a:rPr>
              <a:t>à tout nouvel hôte du réseau en faisant la demande</a:t>
            </a:r>
            <a:r>
              <a:rPr lang="fr-FR" sz="1600" dirty="0">
                <a:solidFill>
                  <a:srgbClr val="404040"/>
                </a:solidFill>
                <a:latin typeface="Andalus" pitchFamily="18" charset="-78"/>
              </a:rPr>
              <a:t>, notamment en lui affectant automatiquement une adresse IP et un masque de sous-réseau.</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b="1" dirty="0">
                <a:solidFill>
                  <a:srgbClr val="1A1A1A"/>
                </a:solidFill>
                <a:latin typeface="Andalus" pitchFamily="18" charset="-78"/>
              </a:rPr>
              <a:t> </a:t>
            </a:r>
          </a:p>
          <a:p>
            <a:pPr marL="431800" lvl="1" indent="-215900">
              <a:lnSpc>
                <a:spcPct val="100000"/>
              </a:lnSpc>
              <a:buClr>
                <a:srgbClr val="1A1A1A"/>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1A1A1A"/>
                </a:solidFill>
                <a:latin typeface="Andalus" pitchFamily="18" charset="-78"/>
              </a:rPr>
              <a:t>Le serveur DHCP est souvent intégré au routeur NAT, mais pas tout le temps.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p:txBody>
      </p:sp>
      <p:sp>
        <p:nvSpPr>
          <p:cNvPr id="60419"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1443"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1444"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1445"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1446"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1447"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60425" name="Picture 8"/>
          <p:cNvPicPr>
            <a:picLocks noChangeAspect="1" noChangeArrowheads="1"/>
          </p:cNvPicPr>
          <p:nvPr/>
        </p:nvPicPr>
        <p:blipFill>
          <a:blip r:embed="rId3" cstate="print"/>
          <a:srcRect/>
          <a:stretch>
            <a:fillRect/>
          </a:stretch>
        </p:blipFill>
        <p:spPr bwMode="auto">
          <a:xfrm>
            <a:off x="7380288" y="123825"/>
            <a:ext cx="1295400" cy="10795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dirty="0">
                <a:solidFill>
                  <a:srgbClr val="404040"/>
                </a:solidFill>
                <a:latin typeface="Andalus" pitchFamily="18" charset="-78"/>
              </a:rPr>
              <a:t>Le DHCP</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dirty="0">
              <a:solidFill>
                <a:srgbClr val="404040"/>
              </a:solidFill>
              <a:latin typeface="Andalus" pitchFamily="18" charset="-78"/>
            </a:endParaRPr>
          </a:p>
          <a:p>
            <a:pPr marL="431800" lvl="1" indent="-215900">
              <a:lnSpc>
                <a:spcPct val="100000"/>
              </a:lnSpc>
              <a:buClr>
                <a:srgbClr val="1A1A1A"/>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1A1A1A"/>
                </a:solidFill>
                <a:latin typeface="Andalus" pitchFamily="18" charset="-78"/>
              </a:rPr>
              <a:t>Il gère une plage d'adresses IP pouvant être distribuées et réservées pendant un temps limité afin d'éviter tout conflit d'adresse IP ainsi que l'épuisement de la plage d'adresse.</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431800" lvl="1" indent="-215900">
              <a:lnSpc>
                <a:spcPct val="100000"/>
              </a:lnSpc>
              <a:buClr>
                <a:srgbClr val="1A1A1A"/>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1A1A1A"/>
                </a:solidFill>
                <a:latin typeface="Andalus" pitchFamily="18" charset="-78"/>
              </a:rPr>
              <a:t>On peut le configurer pour qu'il attribue les adresses spécifiques réservées à certains hôtes qui seront reconnus grâce à leur adresse MAC (pas de limite dans temps bail statique).</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431800" lvl="1" indent="-215900">
              <a:lnSpc>
                <a:spcPct val="100000"/>
              </a:lnSpc>
              <a:buClr>
                <a:srgbClr val="1A1A1A"/>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dirty="0">
                <a:solidFill>
                  <a:srgbClr val="1A1A1A"/>
                </a:solidFill>
                <a:latin typeface="Andalus" pitchFamily="18" charset="-78"/>
              </a:rPr>
              <a:t>Il est impératif de ne pas avoir plusieurs serveur DHCP sur le même réseau sous peine de se retrouver avec une distribution d'adresses anarchique et de rencontrer des conflits d'adresses IP.</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dirty="0">
              <a:solidFill>
                <a:srgbClr val="1A1A1A"/>
              </a:solidFill>
              <a:latin typeface="Andalus" pitchFamily="18" charset="-78"/>
            </a:endParaRPr>
          </a:p>
        </p:txBody>
      </p:sp>
      <p:sp>
        <p:nvSpPr>
          <p:cNvPr id="61443"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2467"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2468"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2469"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2470"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2471"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61449" name="Picture 8"/>
          <p:cNvPicPr>
            <a:picLocks noChangeAspect="1" noChangeArrowheads="1"/>
          </p:cNvPicPr>
          <p:nvPr/>
        </p:nvPicPr>
        <p:blipFill>
          <a:blip r:embed="rId3" cstate="print"/>
          <a:srcRect/>
          <a:stretch>
            <a:fillRect/>
          </a:stretch>
        </p:blipFill>
        <p:spPr bwMode="auto">
          <a:xfrm>
            <a:off x="7380288" y="123825"/>
            <a:ext cx="1295400" cy="10795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404040"/>
                </a:solidFill>
                <a:latin typeface="Andalus" pitchFamily="18" charset="-78"/>
              </a:rPr>
              <a:t>Le DHCP fonctionnement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p:txBody>
      </p:sp>
      <p:sp>
        <p:nvSpPr>
          <p:cNvPr id="62467"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3491"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3492"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3493"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3494"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3495"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62473" name="Picture 8"/>
          <p:cNvPicPr>
            <a:picLocks noChangeAspect="1" noChangeArrowheads="1"/>
          </p:cNvPicPr>
          <p:nvPr/>
        </p:nvPicPr>
        <p:blipFill>
          <a:blip r:embed="rId3" cstate="print"/>
          <a:srcRect/>
          <a:stretch>
            <a:fillRect/>
          </a:stretch>
        </p:blipFill>
        <p:spPr bwMode="auto">
          <a:xfrm>
            <a:off x="7380288" y="123825"/>
            <a:ext cx="1295400" cy="1079500"/>
          </a:xfrm>
          <a:prstGeom prst="rect">
            <a:avLst/>
          </a:prstGeom>
          <a:noFill/>
          <a:ln w="9525">
            <a:noFill/>
            <a:round/>
            <a:headEnd/>
            <a:tailEnd/>
          </a:ln>
        </p:spPr>
      </p:pic>
      <p:pic>
        <p:nvPicPr>
          <p:cNvPr id="62474" name="Picture 9"/>
          <p:cNvPicPr>
            <a:picLocks noChangeAspect="1" noChangeArrowheads="1"/>
          </p:cNvPicPr>
          <p:nvPr/>
        </p:nvPicPr>
        <p:blipFill>
          <a:blip r:embed="rId4" cstate="print"/>
          <a:srcRect/>
          <a:stretch>
            <a:fillRect/>
          </a:stretch>
        </p:blipFill>
        <p:spPr bwMode="auto">
          <a:xfrm>
            <a:off x="539750" y="1708150"/>
            <a:ext cx="2122488" cy="1800225"/>
          </a:xfrm>
          <a:prstGeom prst="rect">
            <a:avLst/>
          </a:prstGeom>
          <a:noFill/>
          <a:ln w="9360">
            <a:noFill/>
            <a:round/>
            <a:headEnd/>
            <a:tailEnd/>
          </a:ln>
        </p:spPr>
      </p:pic>
      <p:sp>
        <p:nvSpPr>
          <p:cNvPr id="63498" name="Rectangle 10"/>
          <p:cNvSpPr>
            <a:spLocks noChangeArrowheads="1"/>
          </p:cNvSpPr>
          <p:nvPr/>
        </p:nvSpPr>
        <p:spPr bwMode="auto">
          <a:xfrm>
            <a:off x="3132138" y="2427288"/>
            <a:ext cx="3527425" cy="481012"/>
          </a:xfrm>
          <a:prstGeom prst="rect">
            <a:avLst/>
          </a:prstGeom>
          <a:noFill/>
          <a:ln w="12600">
            <a:noFill/>
            <a:round/>
            <a:headEnd/>
            <a:tailEnd/>
          </a:ln>
        </p:spPr>
        <p:txBody>
          <a:bodyPr lIns="0" tIns="0" rIns="0" bIns="0" anchor="ctr"/>
          <a:lstStyle/>
          <a:p>
            <a:pPr algn="ctr">
              <a:lnSpc>
                <a:spcPct val="100000"/>
              </a:lnSpc>
              <a:tabLst>
                <a:tab pos="449263" algn="l"/>
                <a:tab pos="898525" algn="l"/>
                <a:tab pos="1347788" algn="l"/>
                <a:tab pos="1797050" algn="l"/>
                <a:tab pos="2246313" algn="l"/>
                <a:tab pos="2695575" algn="l"/>
                <a:tab pos="3144838" algn="l"/>
              </a:tabLst>
            </a:pPr>
            <a:r>
              <a:rPr lang="fr-FR" sz="1200" u="sng">
                <a:solidFill>
                  <a:srgbClr val="000000"/>
                </a:solidFill>
                <a:latin typeface="Andalus" pitchFamily="18" charset="-78"/>
              </a:rPr>
              <a:t>De</a:t>
            </a:r>
            <a:r>
              <a:rPr lang="fr-FR" sz="1200">
                <a:solidFill>
                  <a:srgbClr val="000000"/>
                </a:solidFill>
                <a:latin typeface="Andalus" pitchFamily="18" charset="-78"/>
              </a:rPr>
              <a:t>: 00:a5:38:53:b2:12 (hôte)</a:t>
            </a:r>
          </a:p>
          <a:p>
            <a:pPr algn="ctr">
              <a:lnSpc>
                <a:spcPct val="100000"/>
              </a:lnSpc>
              <a:tabLst>
                <a:tab pos="449263" algn="l"/>
                <a:tab pos="898525" algn="l"/>
                <a:tab pos="1347788" algn="l"/>
                <a:tab pos="1797050" algn="l"/>
                <a:tab pos="2246313" algn="l"/>
                <a:tab pos="2695575" algn="l"/>
                <a:tab pos="3144838" algn="l"/>
              </a:tabLst>
            </a:pPr>
            <a:r>
              <a:rPr lang="fr-FR" sz="1200" u="sng">
                <a:solidFill>
                  <a:srgbClr val="000000"/>
                </a:solidFill>
                <a:latin typeface="Andalus" pitchFamily="18" charset="-78"/>
              </a:rPr>
              <a:t>A</a:t>
            </a:r>
            <a:r>
              <a:rPr lang="fr-FR" sz="1200">
                <a:solidFill>
                  <a:srgbClr val="000000"/>
                </a:solidFill>
                <a:latin typeface="Andalus" pitchFamily="18" charset="-78"/>
              </a:rPr>
              <a:t>: ff:ff:ff:ff:ff:ff (tout le monde)</a:t>
            </a:r>
          </a:p>
          <a:p>
            <a:pPr algn="ctr">
              <a:lnSpc>
                <a:spcPct val="100000"/>
              </a:lnSpc>
              <a:tabLst>
                <a:tab pos="449263" algn="l"/>
                <a:tab pos="898525" algn="l"/>
                <a:tab pos="1347788" algn="l"/>
                <a:tab pos="1797050" algn="l"/>
                <a:tab pos="2246313" algn="l"/>
                <a:tab pos="2695575" algn="l"/>
                <a:tab pos="3144838" algn="l"/>
              </a:tabLst>
            </a:pPr>
            <a:r>
              <a:rPr lang="fr-FR" sz="1200" i="1">
                <a:solidFill>
                  <a:srgbClr val="000000"/>
                </a:solidFill>
                <a:latin typeface="Andalus" pitchFamily="18" charset="-78"/>
              </a:rPr>
              <a:t>Je suis nouveau sur le réseau, y a t'il un serveur DHCP ?</a:t>
            </a:r>
          </a:p>
        </p:txBody>
      </p:sp>
      <p:sp>
        <p:nvSpPr>
          <p:cNvPr id="63499" name="AutoShape 11"/>
          <p:cNvSpPr>
            <a:spLocks noChangeShapeType="1"/>
          </p:cNvSpPr>
          <p:nvPr/>
        </p:nvSpPr>
        <p:spPr bwMode="auto">
          <a:xfrm>
            <a:off x="2987675" y="2139950"/>
            <a:ext cx="3382963" cy="1588"/>
          </a:xfrm>
          <a:prstGeom prst="straightConnector1">
            <a:avLst/>
          </a:prstGeom>
          <a:noFill/>
          <a:ln w="38160" cap="flat">
            <a:solidFill>
              <a:srgbClr val="F79646"/>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3500" name="Rectangle 12"/>
          <p:cNvSpPr>
            <a:spLocks noChangeArrowheads="1"/>
          </p:cNvSpPr>
          <p:nvPr/>
        </p:nvSpPr>
        <p:spPr bwMode="auto">
          <a:xfrm>
            <a:off x="3935413" y="1779588"/>
            <a:ext cx="1760537"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 pos="1347788" algn="l"/>
              </a:tabLst>
            </a:pPr>
            <a:r>
              <a:rPr lang="fr-FR">
                <a:solidFill>
                  <a:srgbClr val="000000"/>
                </a:solidFill>
                <a:latin typeface="Andalus" pitchFamily="18" charset="-78"/>
              </a:rPr>
              <a:t>DHCPDISCOVER</a:t>
            </a:r>
          </a:p>
        </p:txBody>
      </p:sp>
      <p:sp>
        <p:nvSpPr>
          <p:cNvPr id="63501" name="Rectangle 13"/>
          <p:cNvSpPr>
            <a:spLocks noChangeArrowheads="1"/>
          </p:cNvSpPr>
          <p:nvPr/>
        </p:nvSpPr>
        <p:spPr bwMode="auto">
          <a:xfrm>
            <a:off x="1835150" y="3508375"/>
            <a:ext cx="6696075" cy="1581150"/>
          </a:xfrm>
          <a:prstGeom prst="rect">
            <a:avLst/>
          </a:prstGeom>
          <a:noFill/>
          <a:ln w="9525">
            <a:noFill/>
            <a:round/>
            <a:headEnd/>
            <a:tailEnd/>
          </a:ln>
        </p:spPr>
        <p:txBody>
          <a:bodyPr lIns="90000" tIns="45000" rIns="90000" bIns="45000"/>
          <a:lstStyle/>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000000"/>
                </a:solidFill>
                <a:latin typeface="Andalus" pitchFamily="18" charset="-78"/>
              </a:rPr>
              <a:t>Lorsque le </a:t>
            </a:r>
            <a:r>
              <a:rPr lang="fr-FR" sz="1400" u="sng">
                <a:solidFill>
                  <a:srgbClr val="000000"/>
                </a:solidFill>
                <a:latin typeface="Andalus" pitchFamily="18" charset="-78"/>
              </a:rPr>
              <a:t>client DHCP (Hôte) </a:t>
            </a:r>
            <a:r>
              <a:rPr lang="fr-FR" sz="1400">
                <a:solidFill>
                  <a:srgbClr val="000000"/>
                </a:solidFill>
                <a:latin typeface="Andalus" pitchFamily="18" charset="-78"/>
              </a:rPr>
              <a:t>démarre, il n'a aucune connaissance du réseau, du moins, en principe. </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000000"/>
                </a:solidFill>
                <a:latin typeface="Andalus" pitchFamily="18" charset="-78"/>
              </a:rPr>
              <a:t>Il envoie donc une trame "DHCPDISCOVER", destinée à trouver un serveur DHCP. Cette trame est un "Broadcast", donc envoyé à l'adresse 255.255.255.255.</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000000"/>
                </a:solidFill>
                <a:latin typeface="Andalus" pitchFamily="18" charset="-78"/>
              </a:rPr>
              <a:t>N'ayant pas encore d'adresse IP, il adopte provisoirement l'adresse 0.0.0.0. </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000000"/>
                </a:solidFill>
                <a:latin typeface="Andalus" pitchFamily="18" charset="-78"/>
              </a:rPr>
              <a:t>Comme ce n'est pas avec cette adresse que le DHCP va l'identifier, il fournit aussi sa "MAC Address".</a:t>
            </a:r>
          </a:p>
        </p:txBody>
      </p:sp>
      <p:pic>
        <p:nvPicPr>
          <p:cNvPr id="63502" name="Picture 14"/>
          <p:cNvPicPr>
            <a:picLocks noChangeAspect="1" noChangeArrowheads="1"/>
          </p:cNvPicPr>
          <p:nvPr/>
        </p:nvPicPr>
        <p:blipFill>
          <a:blip r:embed="rId5" cstate="print"/>
          <a:srcRect/>
          <a:stretch>
            <a:fillRect/>
          </a:stretch>
        </p:blipFill>
        <p:spPr bwMode="auto">
          <a:xfrm>
            <a:off x="6516688" y="1635125"/>
            <a:ext cx="2447925" cy="2016125"/>
          </a:xfrm>
          <a:prstGeom prst="rect">
            <a:avLst/>
          </a:prstGeom>
          <a:noFill/>
          <a:ln w="9360">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63501"/>
                                        </p:tgtEl>
                                        <p:attrNameLst>
                                          <p:attrName>style.visibility</p:attrName>
                                        </p:attrNameLst>
                                      </p:cBhvr>
                                      <p:to>
                                        <p:strVal val="visible"/>
                                      </p:to>
                                    </p:set>
                                    <p:animEffect transition="in" filter="wipe(left)">
                                      <p:cBhvr additive="repl">
                                        <p:cTn id="7" dur="500"/>
                                        <p:tgtEl>
                                          <p:spTgt spid="635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additive="repl">
                                        <p:cTn id="11" dur="1" fill="hold">
                                          <p:stCondLst>
                                            <p:cond delay="0"/>
                                          </p:stCondLst>
                                        </p:cTn>
                                        <p:tgtEl>
                                          <p:spTgt spid="63499"/>
                                        </p:tgtEl>
                                        <p:attrNameLst>
                                          <p:attrName>style.visibility</p:attrName>
                                        </p:attrNameLst>
                                      </p:cBhvr>
                                      <p:to>
                                        <p:strVal val="visible"/>
                                      </p:to>
                                    </p:set>
                                    <p:animEffect transition="in" filter="wipe(left)">
                                      <p:cBhvr additive="repl">
                                        <p:cTn id="12" dur="500"/>
                                        <p:tgtEl>
                                          <p:spTgt spid="63499"/>
                                        </p:tgtEl>
                                      </p:cBhvr>
                                    </p:animEffect>
                                  </p:childTnLst>
                                </p:cTn>
                              </p:par>
                              <p:par>
                                <p:cTn id="13" presetID="22" presetClass="entr" presetSubtype="4" fill="hold" nodeType="withEffect">
                                  <p:stCondLst>
                                    <p:cond delay="0"/>
                                  </p:stCondLst>
                                  <p:childTnLst>
                                    <p:set>
                                      <p:cBhvr additive="repl">
                                        <p:cTn id="14" dur="1" fill="hold">
                                          <p:stCondLst>
                                            <p:cond delay="0"/>
                                          </p:stCondLst>
                                        </p:cTn>
                                        <p:tgtEl>
                                          <p:spTgt spid="63500"/>
                                        </p:tgtEl>
                                        <p:attrNameLst>
                                          <p:attrName>style.visibility</p:attrName>
                                        </p:attrNameLst>
                                      </p:cBhvr>
                                      <p:to>
                                        <p:strVal val="visible"/>
                                      </p:to>
                                    </p:set>
                                    <p:animEffect transition="out" filter="wipe(down)">
                                      <p:cBhvr additive="repl">
                                        <p:cTn id="15" dur="500"/>
                                        <p:tgtEl>
                                          <p:spTgt spid="63500"/>
                                        </p:tgtEl>
                                      </p:cBhvr>
                                    </p:animEffect>
                                  </p:childTnLst>
                                </p:cTn>
                              </p:par>
                              <p:par>
                                <p:cTn id="16" presetID="10" presetClass="entr" fill="hold" nodeType="withEffect">
                                  <p:stCondLst>
                                    <p:cond delay="0"/>
                                  </p:stCondLst>
                                  <p:childTnLst>
                                    <p:set>
                                      <p:cBhvr additive="repl">
                                        <p:cTn id="17" dur="1" fill="hold">
                                          <p:stCondLst>
                                            <p:cond delay="0"/>
                                          </p:stCondLst>
                                        </p:cTn>
                                        <p:tgtEl>
                                          <p:spTgt spid="63498"/>
                                        </p:tgtEl>
                                        <p:attrNameLst>
                                          <p:attrName>style.visibility</p:attrName>
                                        </p:attrNameLst>
                                      </p:cBhvr>
                                      <p:to>
                                        <p:strVal val="visible"/>
                                      </p:to>
                                    </p:set>
                                    <p:animEffect transition="in" filter="fade">
                                      <p:cBhvr additive="repl">
                                        <p:cTn id="18" dur="500"/>
                                        <p:tgtEl>
                                          <p:spTgt spid="634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additive="repl">
                                        <p:cTn id="22" dur="1" fill="hold">
                                          <p:stCondLst>
                                            <p:cond delay="0"/>
                                          </p:stCondLst>
                                        </p:cTn>
                                        <p:tgtEl>
                                          <p:spTgt spid="63502"/>
                                        </p:tgtEl>
                                        <p:attrNameLst>
                                          <p:attrName>style.visibility</p:attrName>
                                        </p:attrNameLst>
                                      </p:cBhvr>
                                      <p:to>
                                        <p:strVal val="visible"/>
                                      </p:to>
                                    </p:set>
                                    <p:animEffect transition="in" filter="fade">
                                      <p:cBhvr additive="repl">
                                        <p:cTn id="23" dur="500"/>
                                        <p:tgtEl>
                                          <p:spTgt spid="63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2411413" y="2716213"/>
            <a:ext cx="4679950" cy="1079500"/>
          </a:xfrm>
          <a:prstGeom prst="rect">
            <a:avLst/>
          </a:prstGeom>
          <a:solidFill>
            <a:srgbClr val="FF6600"/>
          </a:solidFill>
          <a:ln w="12600" cap="flat">
            <a:noFill/>
            <a:round/>
            <a:headEnd/>
            <a:tailEnd/>
          </a:ln>
          <a:effectLst>
            <a:outerShdw dist="37675" dir="8100000" algn="ctr" rotWithShape="0">
              <a:srgbClr val="000000">
                <a:alpha val="40033"/>
              </a:srgbClr>
            </a:outerShdw>
          </a:effectLst>
        </p:spPr>
        <p:txBody>
          <a:bodyPr lIns="0" tIns="0" rIns="0" bIns="0" anchor="ctr"/>
          <a:lstStyle/>
          <a:p>
            <a:pPr algn="ctr">
              <a:lnSpc>
                <a:spcPct val="100000"/>
              </a:lnSpc>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Lst>
              <a:defRPr/>
            </a:pPr>
            <a:r>
              <a:rPr lang="fr-FR" sz="1200" u="sng" dirty="0">
                <a:solidFill>
                  <a:srgbClr val="000000"/>
                </a:solidFill>
                <a:latin typeface="Andalus" charset="0"/>
                <a:ea typeface="Microsoft YaHei" charset="-122"/>
                <a:cs typeface="DejaVu Sans" charset="0"/>
              </a:rPr>
              <a:t>De</a:t>
            </a:r>
            <a:r>
              <a:rPr lang="fr-FR" sz="1200" dirty="0">
                <a:solidFill>
                  <a:srgbClr val="000000"/>
                </a:solidFill>
                <a:latin typeface="Andalus" charset="0"/>
                <a:ea typeface="Microsoft YaHei" charset="-122"/>
                <a:cs typeface="DejaVu Sans" charset="0"/>
              </a:rPr>
              <a:t>: 00:c4:53:b8:9a:f2 (DHCP)</a:t>
            </a:r>
            <a:r>
              <a:rPr lang="fr-FR" sz="1200" i="1" dirty="0">
                <a:solidFill>
                  <a:srgbClr val="000000"/>
                </a:solidFill>
                <a:latin typeface="Andalus" charset="0"/>
                <a:ea typeface="Microsoft YaHei" charset="-122"/>
                <a:cs typeface="DejaVu Sans" charset="0"/>
              </a:rPr>
              <a:t> Je suis le serveur DHCP,</a:t>
            </a:r>
          </a:p>
          <a:p>
            <a:pPr algn="ctr">
              <a:lnSpc>
                <a:spcPct val="100000"/>
              </a:lnSpc>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Lst>
              <a:defRPr/>
            </a:pPr>
            <a:r>
              <a:rPr lang="fr-FR" sz="1200" u="sng" dirty="0">
                <a:solidFill>
                  <a:srgbClr val="000000"/>
                </a:solidFill>
                <a:latin typeface="Andalus" charset="0"/>
                <a:ea typeface="Microsoft YaHei" charset="-122"/>
                <a:cs typeface="DejaVu Sans" charset="0"/>
              </a:rPr>
              <a:t>A</a:t>
            </a:r>
            <a:r>
              <a:rPr lang="fr-FR" sz="1200" dirty="0">
                <a:solidFill>
                  <a:srgbClr val="000000"/>
                </a:solidFill>
                <a:latin typeface="Andalus" charset="0"/>
                <a:ea typeface="Microsoft YaHei" charset="-122"/>
                <a:cs typeface="DejaVu Sans" charset="0"/>
              </a:rPr>
              <a:t>: 00:a5:38:53:b2:12 (hôte)</a:t>
            </a:r>
          </a:p>
          <a:p>
            <a:pPr algn="ctr">
              <a:lnSpc>
                <a:spcPct val="100000"/>
              </a:lnSpc>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Lst>
              <a:defRPr/>
            </a:pPr>
            <a:r>
              <a:rPr lang="fr-FR" sz="1200" i="1" dirty="0">
                <a:solidFill>
                  <a:srgbClr val="000000"/>
                </a:solidFill>
                <a:latin typeface="Andalus" charset="0"/>
                <a:ea typeface="Microsoft YaHei" charset="-122"/>
                <a:cs typeface="DejaVu Sans" charset="0"/>
              </a:rPr>
              <a:t>Voici ta configuration  </a:t>
            </a:r>
            <a:r>
              <a:rPr lang="fr-FR" sz="1200" b="1" i="1" dirty="0">
                <a:solidFill>
                  <a:srgbClr val="000000"/>
                </a:solidFill>
                <a:latin typeface="Andalus" charset="0"/>
                <a:ea typeface="Microsoft YaHei" charset="-122"/>
                <a:cs typeface="DejaVu Sans" charset="0"/>
              </a:rPr>
              <a:t>IP</a:t>
            </a:r>
            <a:r>
              <a:rPr lang="fr-FR" sz="1200" i="1" dirty="0">
                <a:solidFill>
                  <a:srgbClr val="000000"/>
                </a:solidFill>
                <a:latin typeface="Andalus" charset="0"/>
                <a:ea typeface="Microsoft YaHei" charset="-122"/>
                <a:cs typeface="DejaVu Sans" charset="0"/>
              </a:rPr>
              <a:t> 192.168.100.12  </a:t>
            </a:r>
            <a:r>
              <a:rPr lang="fr-FR" sz="1200" b="1" i="1" dirty="0">
                <a:solidFill>
                  <a:srgbClr val="000000"/>
                </a:solidFill>
                <a:latin typeface="Andalus" charset="0"/>
                <a:ea typeface="Microsoft YaHei" charset="-122"/>
                <a:cs typeface="DejaVu Sans" charset="0"/>
              </a:rPr>
              <a:t>Masque</a:t>
            </a:r>
            <a:r>
              <a:rPr lang="fr-FR" sz="1200" i="1" dirty="0">
                <a:solidFill>
                  <a:srgbClr val="000000"/>
                </a:solidFill>
                <a:latin typeface="Andalus" charset="0"/>
                <a:ea typeface="Microsoft YaHei" charset="-122"/>
                <a:cs typeface="DejaVu Sans" charset="0"/>
              </a:rPr>
              <a:t>: 255.255.255.0</a:t>
            </a:r>
          </a:p>
          <a:p>
            <a:pPr algn="ctr">
              <a:lnSpc>
                <a:spcPct val="100000"/>
              </a:lnSpc>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Lst>
              <a:defRPr/>
            </a:pPr>
            <a:r>
              <a:rPr lang="fr-FR" sz="1200" b="1" i="1" dirty="0">
                <a:solidFill>
                  <a:srgbClr val="000000"/>
                </a:solidFill>
                <a:latin typeface="Andalus" charset="0"/>
                <a:ea typeface="Microsoft YaHei" charset="-122"/>
                <a:cs typeface="DejaVu Sans" charset="0"/>
              </a:rPr>
              <a:t>Passerelle</a:t>
            </a:r>
            <a:r>
              <a:rPr lang="fr-FR" sz="1200" i="1" dirty="0">
                <a:solidFill>
                  <a:srgbClr val="000000"/>
                </a:solidFill>
                <a:latin typeface="Andalus" charset="0"/>
                <a:ea typeface="Microsoft YaHei" charset="-122"/>
                <a:cs typeface="DejaVu Sans" charset="0"/>
              </a:rPr>
              <a:t>: 192.168.100.254 </a:t>
            </a:r>
            <a:r>
              <a:rPr lang="fr-FR" sz="1200" b="1" i="1" dirty="0">
                <a:solidFill>
                  <a:srgbClr val="000000"/>
                </a:solidFill>
                <a:latin typeface="Andalus" charset="0"/>
                <a:ea typeface="Microsoft YaHei" charset="-122"/>
                <a:cs typeface="DejaVu Sans" charset="0"/>
              </a:rPr>
              <a:t>DNS</a:t>
            </a:r>
            <a:r>
              <a:rPr lang="fr-FR" sz="1200" i="1" dirty="0">
                <a:solidFill>
                  <a:srgbClr val="000000"/>
                </a:solidFill>
                <a:latin typeface="Andalus" charset="0"/>
                <a:ea typeface="Microsoft YaHei" charset="-122"/>
                <a:cs typeface="DejaVu Sans" charset="0"/>
              </a:rPr>
              <a:t>: 192.168.100.254</a:t>
            </a:r>
          </a:p>
          <a:p>
            <a:pPr algn="ctr">
              <a:lnSpc>
                <a:spcPct val="100000"/>
              </a:lnSpc>
              <a:buFont typeface="Times New Roman" pitchFamily="16" charset="0"/>
              <a:buNone/>
              <a:tabLst>
                <a:tab pos="449263" algn="l"/>
                <a:tab pos="898525" algn="l"/>
                <a:tab pos="1347788" algn="l"/>
                <a:tab pos="1797050" algn="l"/>
                <a:tab pos="2246313" algn="l"/>
                <a:tab pos="2695575" algn="l"/>
                <a:tab pos="3144838" algn="l"/>
                <a:tab pos="3594100" algn="l"/>
                <a:tab pos="4043363" algn="l"/>
                <a:tab pos="4492625" algn="l"/>
              </a:tabLst>
              <a:defRPr/>
            </a:pPr>
            <a:r>
              <a:rPr lang="fr-FR" sz="1200" b="1" i="1" dirty="0">
                <a:solidFill>
                  <a:srgbClr val="000000"/>
                </a:solidFill>
                <a:latin typeface="Andalus" charset="0"/>
                <a:ea typeface="Microsoft YaHei" charset="-122"/>
                <a:cs typeface="DejaVu Sans" charset="0"/>
              </a:rPr>
              <a:t>DHCP</a:t>
            </a:r>
            <a:r>
              <a:rPr lang="fr-FR" sz="1200" i="1" dirty="0">
                <a:solidFill>
                  <a:srgbClr val="000000"/>
                </a:solidFill>
                <a:latin typeface="Andalus" charset="0"/>
                <a:ea typeface="Microsoft YaHei" charset="-122"/>
                <a:cs typeface="DejaVu Sans" charset="0"/>
              </a:rPr>
              <a:t>: 192.168.100.254 Je réserve ton IP pour la journée</a:t>
            </a:r>
          </a:p>
        </p:txBody>
      </p:sp>
      <p:sp>
        <p:nvSpPr>
          <p:cNvPr id="63491"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4515"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4516"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4517"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4518"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4519"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63497" name="Picture 8"/>
          <p:cNvPicPr>
            <a:picLocks noChangeAspect="1" noChangeArrowheads="1"/>
          </p:cNvPicPr>
          <p:nvPr/>
        </p:nvPicPr>
        <p:blipFill>
          <a:blip r:embed="rId3" cstate="print"/>
          <a:srcRect/>
          <a:stretch>
            <a:fillRect/>
          </a:stretch>
        </p:blipFill>
        <p:spPr bwMode="auto">
          <a:xfrm>
            <a:off x="7380288" y="123825"/>
            <a:ext cx="1295400" cy="1079500"/>
          </a:xfrm>
          <a:prstGeom prst="rect">
            <a:avLst/>
          </a:prstGeom>
          <a:noFill/>
          <a:ln w="9525">
            <a:noFill/>
            <a:round/>
            <a:headEnd/>
            <a:tailEnd/>
          </a:ln>
        </p:spPr>
      </p:pic>
      <p:pic>
        <p:nvPicPr>
          <p:cNvPr id="63498" name="Picture 9"/>
          <p:cNvPicPr>
            <a:picLocks noChangeAspect="1" noChangeArrowheads="1"/>
          </p:cNvPicPr>
          <p:nvPr/>
        </p:nvPicPr>
        <p:blipFill>
          <a:blip r:embed="rId4" cstate="print"/>
          <a:srcRect/>
          <a:stretch>
            <a:fillRect/>
          </a:stretch>
        </p:blipFill>
        <p:spPr bwMode="auto">
          <a:xfrm>
            <a:off x="539750" y="1708150"/>
            <a:ext cx="2122488" cy="1800225"/>
          </a:xfrm>
          <a:prstGeom prst="rect">
            <a:avLst/>
          </a:prstGeom>
          <a:noFill/>
          <a:ln w="9360">
            <a:noFill/>
            <a:round/>
            <a:headEnd/>
            <a:tailEnd/>
          </a:ln>
        </p:spPr>
      </p:pic>
      <p:pic>
        <p:nvPicPr>
          <p:cNvPr id="63499" name="Picture 10"/>
          <p:cNvPicPr>
            <a:picLocks noChangeAspect="1" noChangeArrowheads="1"/>
          </p:cNvPicPr>
          <p:nvPr/>
        </p:nvPicPr>
        <p:blipFill>
          <a:blip r:embed="rId5" cstate="print"/>
          <a:srcRect/>
          <a:stretch>
            <a:fillRect/>
          </a:stretch>
        </p:blipFill>
        <p:spPr bwMode="auto">
          <a:xfrm>
            <a:off x="6516688" y="1635125"/>
            <a:ext cx="2447925" cy="2016125"/>
          </a:xfrm>
          <a:prstGeom prst="rect">
            <a:avLst/>
          </a:prstGeom>
          <a:noFill/>
          <a:ln w="9360">
            <a:noFill/>
            <a:round/>
            <a:headEnd/>
            <a:tailEnd/>
          </a:ln>
        </p:spPr>
      </p:pic>
      <p:sp>
        <p:nvSpPr>
          <p:cNvPr id="64523" name="AutoShape 11"/>
          <p:cNvSpPr>
            <a:spLocks noChangeShapeType="1"/>
          </p:cNvSpPr>
          <p:nvPr/>
        </p:nvSpPr>
        <p:spPr bwMode="auto">
          <a:xfrm>
            <a:off x="2987675" y="2139950"/>
            <a:ext cx="3382963" cy="1588"/>
          </a:xfrm>
          <a:prstGeom prst="straightConnector1">
            <a:avLst/>
          </a:prstGeom>
          <a:noFill/>
          <a:ln w="38160" cap="flat">
            <a:solidFill>
              <a:srgbClr val="F79646"/>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3501" name="Rectangle 12"/>
          <p:cNvSpPr>
            <a:spLocks noChangeArrowheads="1"/>
          </p:cNvSpPr>
          <p:nvPr/>
        </p:nvSpPr>
        <p:spPr bwMode="auto">
          <a:xfrm>
            <a:off x="3935413" y="1779588"/>
            <a:ext cx="1760537"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 pos="1347788" algn="l"/>
              </a:tabLst>
            </a:pPr>
            <a:r>
              <a:rPr lang="fr-FR">
                <a:solidFill>
                  <a:srgbClr val="000000"/>
                </a:solidFill>
                <a:latin typeface="Andalus" pitchFamily="18" charset="-78"/>
              </a:rPr>
              <a:t>DHCPDISCOVER</a:t>
            </a:r>
          </a:p>
        </p:txBody>
      </p:sp>
      <p:sp>
        <p:nvSpPr>
          <p:cNvPr id="64525" name="Rectangle 13"/>
          <p:cNvSpPr>
            <a:spLocks noChangeArrowheads="1"/>
          </p:cNvSpPr>
          <p:nvPr/>
        </p:nvSpPr>
        <p:spPr bwMode="auto">
          <a:xfrm>
            <a:off x="1835150" y="3922713"/>
            <a:ext cx="6696075" cy="1155700"/>
          </a:xfrm>
          <a:prstGeom prst="rect">
            <a:avLst/>
          </a:prstGeom>
          <a:noFill/>
          <a:ln w="9525">
            <a:noFill/>
            <a:round/>
            <a:headEnd/>
            <a:tailEnd/>
          </a:ln>
        </p:spPr>
        <p:txBody>
          <a:bodyPr lIns="90000" tIns="45000" rIns="90000" bIns="45000"/>
          <a:lstStyle/>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000000"/>
                </a:solidFill>
                <a:latin typeface="Andalus" pitchFamily="18" charset="-78"/>
              </a:rPr>
              <a:t>Le, ou les serveurs DHCP du réseau qui vont recevoir cette trame vont se sentir concernés et répondre par un "DHCPOFFER "  .</a:t>
            </a:r>
          </a:p>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000000"/>
                </a:solidFill>
                <a:latin typeface="Andalus" pitchFamily="18" charset="-78"/>
              </a:rPr>
              <a:t>Cette trame contient une proposition de bail et la "MAC </a:t>
            </a:r>
            <a:r>
              <a:rPr lang="fr-FR" sz="1400" dirty="0" err="1">
                <a:solidFill>
                  <a:srgbClr val="000000"/>
                </a:solidFill>
                <a:latin typeface="Andalus" pitchFamily="18" charset="-78"/>
              </a:rPr>
              <a:t>Address</a:t>
            </a:r>
            <a:r>
              <a:rPr lang="fr-FR" sz="1400" dirty="0">
                <a:solidFill>
                  <a:srgbClr val="000000"/>
                </a:solidFill>
                <a:latin typeface="Andalus" pitchFamily="18" charset="-78"/>
              </a:rPr>
              <a:t>" du client, avec également l'adresse IP du serveur. Tous les DHCP répondent et normalement, le client accepte la première réponse venue.</a:t>
            </a:r>
          </a:p>
        </p:txBody>
      </p:sp>
      <p:sp>
        <p:nvSpPr>
          <p:cNvPr id="64526" name="AutoShape 14"/>
          <p:cNvSpPr>
            <a:spLocks noChangeShapeType="1"/>
          </p:cNvSpPr>
          <p:nvPr/>
        </p:nvSpPr>
        <p:spPr bwMode="auto">
          <a:xfrm flipH="1">
            <a:off x="2987675" y="2571750"/>
            <a:ext cx="3382963" cy="1588"/>
          </a:xfrm>
          <a:prstGeom prst="straightConnector1">
            <a:avLst/>
          </a:prstGeom>
          <a:noFill/>
          <a:ln w="38160" cap="flat">
            <a:solidFill>
              <a:srgbClr val="FF3300"/>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4527" name="Rectangle 15"/>
          <p:cNvSpPr>
            <a:spLocks noChangeArrowheads="1"/>
          </p:cNvSpPr>
          <p:nvPr/>
        </p:nvSpPr>
        <p:spPr bwMode="auto">
          <a:xfrm>
            <a:off x="3933825" y="2201863"/>
            <a:ext cx="1343025"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Lst>
            </a:pPr>
            <a:r>
              <a:rPr lang="fr-FR">
                <a:solidFill>
                  <a:srgbClr val="000000"/>
                </a:solidFill>
                <a:latin typeface="Andalus" pitchFamily="18" charset="-78"/>
              </a:rPr>
              <a:t>DHCPOFFER</a:t>
            </a:r>
          </a:p>
        </p:txBody>
      </p:sp>
      <p:sp>
        <p:nvSpPr>
          <p:cNvPr id="63505" name="Rectangle 16"/>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404040"/>
                </a:solidFill>
                <a:latin typeface="Andalus" pitchFamily="18" charset="-78"/>
              </a:rPr>
              <a:t>Le DHCP fonctionnement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64525"/>
                                        </p:tgtEl>
                                        <p:attrNameLst>
                                          <p:attrName>style.visibility</p:attrName>
                                        </p:attrNameLst>
                                      </p:cBhvr>
                                      <p:to>
                                        <p:strVal val="visible"/>
                                      </p:to>
                                    </p:set>
                                    <p:animEffect transition="in" filter="wipe(left)">
                                      <p:cBhvr additive="repl">
                                        <p:cTn id="7" dur="500"/>
                                        <p:tgtEl>
                                          <p:spTgt spid="645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additive="repl">
                                        <p:cTn id="11" dur="1" fill="hold">
                                          <p:stCondLst>
                                            <p:cond delay="0"/>
                                          </p:stCondLst>
                                        </p:cTn>
                                        <p:tgtEl>
                                          <p:spTgt spid="64526"/>
                                        </p:tgtEl>
                                        <p:attrNameLst>
                                          <p:attrName>style.visibility</p:attrName>
                                        </p:attrNameLst>
                                      </p:cBhvr>
                                      <p:to>
                                        <p:strVal val="visible"/>
                                      </p:to>
                                    </p:set>
                                    <p:animEffect transition="out" filter="wipe(right)">
                                      <p:cBhvr additive="repl">
                                        <p:cTn id="12" dur="500"/>
                                        <p:tgtEl>
                                          <p:spTgt spid="64526"/>
                                        </p:tgtEl>
                                      </p:cBhvr>
                                    </p:animEffect>
                                  </p:childTnLst>
                                </p:cTn>
                              </p:par>
                              <p:par>
                                <p:cTn id="13" presetID="1" presetClass="entr" fill="hold" nodeType="withEffect">
                                  <p:stCondLst>
                                    <p:cond delay="0"/>
                                  </p:stCondLst>
                                  <p:childTnLst>
                                    <p:set>
                                      <p:cBhvr additive="repl">
                                        <p:cTn id="14" dur="1" fill="hold">
                                          <p:stCondLst>
                                            <p:cond delay="0"/>
                                          </p:stCondLst>
                                        </p:cTn>
                                        <p:tgtEl>
                                          <p:spTgt spid="645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additive="repl">
                                        <p:cTn id="18" dur="1" fill="hold">
                                          <p:stCondLst>
                                            <p:cond delay="0"/>
                                          </p:stCondLst>
                                        </p:cTn>
                                        <p:tgtEl>
                                          <p:spTgt spid="64513"/>
                                        </p:tgtEl>
                                        <p:attrNameLst>
                                          <p:attrName>style.visibility</p:attrName>
                                        </p:attrNameLst>
                                      </p:cBhvr>
                                      <p:to>
                                        <p:strVal val="visible"/>
                                      </p:to>
                                    </p:set>
                                    <p:animEffect transition="in" filter="fade">
                                      <p:cBhvr additive="repl">
                                        <p:cTn id="19" dur="500"/>
                                        <p:tgtEl>
                                          <p:spTgt spid="64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5538" name="Rectangle 2"/>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5539" name="Rectangle 3"/>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5540" name="Rectangle 4"/>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5541" name="Rectangle 5"/>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5542" name="Rectangle 6"/>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64520" name="Picture 7"/>
          <p:cNvPicPr>
            <a:picLocks noChangeAspect="1" noChangeArrowheads="1"/>
          </p:cNvPicPr>
          <p:nvPr/>
        </p:nvPicPr>
        <p:blipFill>
          <a:blip r:embed="rId3" cstate="print"/>
          <a:srcRect/>
          <a:stretch>
            <a:fillRect/>
          </a:stretch>
        </p:blipFill>
        <p:spPr bwMode="auto">
          <a:xfrm>
            <a:off x="7380288" y="123825"/>
            <a:ext cx="1295400" cy="1079500"/>
          </a:xfrm>
          <a:prstGeom prst="rect">
            <a:avLst/>
          </a:prstGeom>
          <a:noFill/>
          <a:ln w="9525">
            <a:noFill/>
            <a:round/>
            <a:headEnd/>
            <a:tailEnd/>
          </a:ln>
        </p:spPr>
      </p:pic>
      <p:pic>
        <p:nvPicPr>
          <p:cNvPr id="64521" name="Picture 8"/>
          <p:cNvPicPr>
            <a:picLocks noChangeAspect="1" noChangeArrowheads="1"/>
          </p:cNvPicPr>
          <p:nvPr/>
        </p:nvPicPr>
        <p:blipFill>
          <a:blip r:embed="rId4" cstate="print"/>
          <a:srcRect/>
          <a:stretch>
            <a:fillRect/>
          </a:stretch>
        </p:blipFill>
        <p:spPr bwMode="auto">
          <a:xfrm>
            <a:off x="539750" y="1708150"/>
            <a:ext cx="2122488" cy="1800225"/>
          </a:xfrm>
          <a:prstGeom prst="rect">
            <a:avLst/>
          </a:prstGeom>
          <a:noFill/>
          <a:ln w="9360">
            <a:noFill/>
            <a:round/>
            <a:headEnd/>
            <a:tailEnd/>
          </a:ln>
        </p:spPr>
      </p:pic>
      <p:pic>
        <p:nvPicPr>
          <p:cNvPr id="64522" name="Picture 9"/>
          <p:cNvPicPr>
            <a:picLocks noChangeAspect="1" noChangeArrowheads="1"/>
          </p:cNvPicPr>
          <p:nvPr/>
        </p:nvPicPr>
        <p:blipFill>
          <a:blip r:embed="rId5" cstate="print"/>
          <a:srcRect/>
          <a:stretch>
            <a:fillRect/>
          </a:stretch>
        </p:blipFill>
        <p:spPr bwMode="auto">
          <a:xfrm>
            <a:off x="6516688" y="1635125"/>
            <a:ext cx="2447925" cy="2016125"/>
          </a:xfrm>
          <a:prstGeom prst="rect">
            <a:avLst/>
          </a:prstGeom>
          <a:noFill/>
          <a:ln w="9360">
            <a:noFill/>
            <a:round/>
            <a:headEnd/>
            <a:tailEnd/>
          </a:ln>
        </p:spPr>
      </p:pic>
      <p:sp>
        <p:nvSpPr>
          <p:cNvPr id="65546" name="AutoShape 10"/>
          <p:cNvSpPr>
            <a:spLocks noChangeShapeType="1"/>
          </p:cNvSpPr>
          <p:nvPr/>
        </p:nvSpPr>
        <p:spPr bwMode="auto">
          <a:xfrm>
            <a:off x="2987675" y="2139950"/>
            <a:ext cx="3382963" cy="1588"/>
          </a:xfrm>
          <a:prstGeom prst="straightConnector1">
            <a:avLst/>
          </a:prstGeom>
          <a:noFill/>
          <a:ln w="38160" cap="flat">
            <a:solidFill>
              <a:srgbClr val="F79646"/>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4524" name="Rectangle 11"/>
          <p:cNvSpPr>
            <a:spLocks noChangeArrowheads="1"/>
          </p:cNvSpPr>
          <p:nvPr/>
        </p:nvSpPr>
        <p:spPr bwMode="auto">
          <a:xfrm>
            <a:off x="3935413" y="1779588"/>
            <a:ext cx="1760537"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 pos="1347788" algn="l"/>
              </a:tabLst>
            </a:pPr>
            <a:r>
              <a:rPr lang="fr-FR">
                <a:solidFill>
                  <a:srgbClr val="000000"/>
                </a:solidFill>
                <a:latin typeface="Andalus" pitchFamily="18" charset="-78"/>
              </a:rPr>
              <a:t>DHCPDISCOVER</a:t>
            </a:r>
          </a:p>
        </p:txBody>
      </p:sp>
      <p:sp>
        <p:nvSpPr>
          <p:cNvPr id="65548" name="Rectangle 12"/>
          <p:cNvSpPr>
            <a:spLocks noChangeArrowheads="1"/>
          </p:cNvSpPr>
          <p:nvPr/>
        </p:nvSpPr>
        <p:spPr bwMode="auto">
          <a:xfrm>
            <a:off x="1835150" y="4064000"/>
            <a:ext cx="6696075" cy="515938"/>
          </a:xfrm>
          <a:prstGeom prst="rect">
            <a:avLst/>
          </a:prstGeom>
          <a:noFill/>
          <a:ln w="9525">
            <a:noFill/>
            <a:round/>
            <a:headEnd/>
            <a:tailEnd/>
          </a:ln>
        </p:spPr>
        <p:txBody>
          <a:bodyPr lIns="90000" tIns="45000" rIns="90000" bIns="45000"/>
          <a:lstStyle/>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000000"/>
                </a:solidFill>
                <a:latin typeface="Andalus" pitchFamily="18" charset="-78"/>
              </a:rPr>
              <a:t>Le client répond alors par un DHCPREQUEST à tous les serveurs (donc toujours en "Broadcast") pour indiquer quelle offre il accepte.</a:t>
            </a:r>
          </a:p>
        </p:txBody>
      </p:sp>
      <p:sp>
        <p:nvSpPr>
          <p:cNvPr id="65549" name="AutoShape 13"/>
          <p:cNvSpPr>
            <a:spLocks noChangeShapeType="1"/>
          </p:cNvSpPr>
          <p:nvPr/>
        </p:nvSpPr>
        <p:spPr bwMode="auto">
          <a:xfrm flipH="1">
            <a:off x="2987675" y="2571750"/>
            <a:ext cx="3382963" cy="1588"/>
          </a:xfrm>
          <a:prstGeom prst="straightConnector1">
            <a:avLst/>
          </a:prstGeom>
          <a:noFill/>
          <a:ln w="38160" cap="flat">
            <a:solidFill>
              <a:srgbClr val="FF3300"/>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4527" name="Rectangle 14"/>
          <p:cNvSpPr>
            <a:spLocks noChangeArrowheads="1"/>
          </p:cNvSpPr>
          <p:nvPr/>
        </p:nvSpPr>
        <p:spPr bwMode="auto">
          <a:xfrm>
            <a:off x="3933825" y="2201863"/>
            <a:ext cx="1343025"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Lst>
            </a:pPr>
            <a:r>
              <a:rPr lang="fr-FR">
                <a:solidFill>
                  <a:srgbClr val="000000"/>
                </a:solidFill>
                <a:latin typeface="Andalus" pitchFamily="18" charset="-78"/>
              </a:rPr>
              <a:t>DHCPOFFER</a:t>
            </a:r>
          </a:p>
        </p:txBody>
      </p:sp>
      <p:sp>
        <p:nvSpPr>
          <p:cNvPr id="65551" name="AutoShape 15"/>
          <p:cNvSpPr>
            <a:spLocks noChangeShapeType="1"/>
          </p:cNvSpPr>
          <p:nvPr/>
        </p:nvSpPr>
        <p:spPr bwMode="auto">
          <a:xfrm>
            <a:off x="3060700" y="3067050"/>
            <a:ext cx="3382963" cy="1588"/>
          </a:xfrm>
          <a:prstGeom prst="straightConnector1">
            <a:avLst/>
          </a:prstGeom>
          <a:noFill/>
          <a:ln w="38160" cap="flat">
            <a:solidFill>
              <a:srgbClr val="FFFF00"/>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5552" name="Rectangle 16"/>
          <p:cNvSpPr>
            <a:spLocks noChangeArrowheads="1"/>
          </p:cNvSpPr>
          <p:nvPr/>
        </p:nvSpPr>
        <p:spPr bwMode="auto">
          <a:xfrm>
            <a:off x="3933825" y="2706688"/>
            <a:ext cx="1635125"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 pos="1347788" algn="l"/>
              </a:tabLst>
            </a:pPr>
            <a:r>
              <a:rPr lang="fr-FR">
                <a:solidFill>
                  <a:srgbClr val="000000"/>
                </a:solidFill>
                <a:latin typeface="Andalus" pitchFamily="18" charset="-78"/>
              </a:rPr>
              <a:t>DHCPREQUEST</a:t>
            </a:r>
          </a:p>
        </p:txBody>
      </p:sp>
      <p:sp>
        <p:nvSpPr>
          <p:cNvPr id="65553" name="Rectangle 17"/>
          <p:cNvSpPr>
            <a:spLocks noChangeArrowheads="1"/>
          </p:cNvSpPr>
          <p:nvPr/>
        </p:nvSpPr>
        <p:spPr bwMode="auto">
          <a:xfrm>
            <a:off x="3779838" y="3149600"/>
            <a:ext cx="1901825" cy="547688"/>
          </a:xfrm>
          <a:prstGeom prst="rect">
            <a:avLst/>
          </a:prstGeom>
          <a:solidFill>
            <a:srgbClr val="FFFF00"/>
          </a:solidFill>
          <a:ln w="12600">
            <a:noFill/>
            <a:round/>
            <a:headEnd/>
            <a:tailEnd/>
          </a:ln>
        </p:spPr>
        <p:txBody>
          <a:bodyPr lIns="0" tIns="0" rIns="0" bIns="0" anchor="ctr"/>
          <a:lstStyle/>
          <a:p>
            <a:pPr>
              <a:lnSpc>
                <a:spcPct val="100000"/>
              </a:lnSpc>
              <a:tabLst>
                <a:tab pos="449263" algn="l"/>
                <a:tab pos="898525" algn="l"/>
                <a:tab pos="1347788" algn="l"/>
                <a:tab pos="1797050" algn="l"/>
              </a:tabLst>
            </a:pPr>
            <a:r>
              <a:rPr lang="fr-FR" sz="1200" u="sng">
                <a:solidFill>
                  <a:srgbClr val="000000"/>
                </a:solidFill>
              </a:rPr>
              <a:t>De</a:t>
            </a:r>
            <a:r>
              <a:rPr lang="fr-FR" sz="1200">
                <a:solidFill>
                  <a:srgbClr val="000000"/>
                </a:solidFill>
              </a:rPr>
              <a:t>: 192.168.100.12</a:t>
            </a:r>
          </a:p>
          <a:p>
            <a:pPr algn="ctr">
              <a:lnSpc>
                <a:spcPct val="100000"/>
              </a:lnSpc>
              <a:tabLst>
                <a:tab pos="449263" algn="l"/>
                <a:tab pos="898525" algn="l"/>
                <a:tab pos="1347788" algn="l"/>
                <a:tab pos="1797050" algn="l"/>
              </a:tabLst>
            </a:pPr>
            <a:r>
              <a:rPr lang="fr-FR" sz="1200" u="sng">
                <a:solidFill>
                  <a:srgbClr val="000000"/>
                </a:solidFill>
              </a:rPr>
              <a:t>A</a:t>
            </a:r>
            <a:r>
              <a:rPr lang="fr-FR" sz="1200">
                <a:solidFill>
                  <a:srgbClr val="000000"/>
                </a:solidFill>
              </a:rPr>
              <a:t>: 192.168.100.254</a:t>
            </a:r>
          </a:p>
          <a:p>
            <a:pPr algn="ctr">
              <a:lnSpc>
                <a:spcPct val="100000"/>
              </a:lnSpc>
              <a:tabLst>
                <a:tab pos="449263" algn="l"/>
                <a:tab pos="898525" algn="l"/>
                <a:tab pos="1347788" algn="l"/>
                <a:tab pos="1797050" algn="l"/>
              </a:tabLst>
            </a:pPr>
            <a:r>
              <a:rPr lang="fr-FR" sz="1200" i="1">
                <a:solidFill>
                  <a:srgbClr val="000000"/>
                </a:solidFill>
              </a:rPr>
              <a:t>Merci :o)</a:t>
            </a:r>
          </a:p>
        </p:txBody>
      </p:sp>
      <p:sp>
        <p:nvSpPr>
          <p:cNvPr id="64531" name="Rectangle 18"/>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404040"/>
                </a:solidFill>
                <a:latin typeface="Andalus" pitchFamily="18" charset="-78"/>
              </a:rPr>
              <a:t>Le DHCP fonctionnement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65548"/>
                                        </p:tgtEl>
                                        <p:attrNameLst>
                                          <p:attrName>style.visibility</p:attrName>
                                        </p:attrNameLst>
                                      </p:cBhvr>
                                      <p:to>
                                        <p:strVal val="visible"/>
                                      </p:to>
                                    </p:set>
                                    <p:animEffect transition="in" filter="wipe(left)">
                                      <p:cBhvr additive="repl">
                                        <p:cTn id="7" dur="500"/>
                                        <p:tgtEl>
                                          <p:spTgt spid="655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additive="repl">
                                        <p:cTn id="11" dur="1" fill="hold">
                                          <p:stCondLst>
                                            <p:cond delay="0"/>
                                          </p:stCondLst>
                                        </p:cTn>
                                        <p:tgtEl>
                                          <p:spTgt spid="65551"/>
                                        </p:tgtEl>
                                        <p:attrNameLst>
                                          <p:attrName>style.visibility</p:attrName>
                                        </p:attrNameLst>
                                      </p:cBhvr>
                                      <p:to>
                                        <p:strVal val="visible"/>
                                      </p:to>
                                    </p:set>
                                    <p:animEffect transition="in" filter="wipe(left)">
                                      <p:cBhvr additive="repl">
                                        <p:cTn id="12" dur="500"/>
                                        <p:tgtEl>
                                          <p:spTgt spid="65551"/>
                                        </p:tgtEl>
                                      </p:cBhvr>
                                    </p:animEffect>
                                  </p:childTnLst>
                                </p:cTn>
                              </p:par>
                              <p:par>
                                <p:cTn id="13" presetID="10" presetClass="entr" fill="hold" nodeType="withEffect">
                                  <p:stCondLst>
                                    <p:cond delay="0"/>
                                  </p:stCondLst>
                                  <p:childTnLst>
                                    <p:set>
                                      <p:cBhvr additive="repl">
                                        <p:cTn id="14" dur="1" fill="hold">
                                          <p:stCondLst>
                                            <p:cond delay="0"/>
                                          </p:stCondLst>
                                        </p:cTn>
                                        <p:tgtEl>
                                          <p:spTgt spid="65552"/>
                                        </p:tgtEl>
                                        <p:attrNameLst>
                                          <p:attrName>style.visibility</p:attrName>
                                        </p:attrNameLst>
                                      </p:cBhvr>
                                      <p:to>
                                        <p:strVal val="visible"/>
                                      </p:to>
                                    </p:set>
                                    <p:animEffect transition="in" filter="fade">
                                      <p:cBhvr additive="repl">
                                        <p:cTn id="15" dur="2000"/>
                                        <p:tgtEl>
                                          <p:spTgt spid="65552"/>
                                        </p:tgtEl>
                                      </p:cBhvr>
                                    </p:animEffect>
                                  </p:childTnLst>
                                </p:cTn>
                              </p:par>
                              <p:par>
                                <p:cTn id="16" presetID="10" presetClass="entr" fill="hold" nodeType="withEffect">
                                  <p:stCondLst>
                                    <p:cond delay="0"/>
                                  </p:stCondLst>
                                  <p:childTnLst>
                                    <p:set>
                                      <p:cBhvr additive="repl">
                                        <p:cTn id="17" dur="1" fill="hold">
                                          <p:stCondLst>
                                            <p:cond delay="0"/>
                                          </p:stCondLst>
                                        </p:cTn>
                                        <p:tgtEl>
                                          <p:spTgt spid="65553"/>
                                        </p:tgtEl>
                                        <p:attrNameLst>
                                          <p:attrName>style.visibility</p:attrName>
                                        </p:attrNameLst>
                                      </p:cBhvr>
                                      <p:to>
                                        <p:strVal val="visible"/>
                                      </p:to>
                                    </p:set>
                                    <p:animEffect transition="in" filter="fade">
                                      <p:cBhvr additive="repl">
                                        <p:cTn id="18" dur="2000"/>
                                        <p:tgtEl>
                                          <p:spTgt spid="65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404040"/>
                </a:solidFill>
                <a:latin typeface="Andalus" pitchFamily="18" charset="-78"/>
              </a:rPr>
              <a:t>Le DHCP fonctionnement</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p:txBody>
      </p:sp>
      <p:sp>
        <p:nvSpPr>
          <p:cNvPr id="65539"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66563"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6564"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6565"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6566" name="Rectangle 6"/>
          <p:cNvSpPr>
            <a:spLocks noChangeArrowheads="1"/>
          </p:cNvSpPr>
          <p:nvPr/>
        </p:nvSpPr>
        <p:spPr bwMode="auto">
          <a:xfrm>
            <a:off x="107950" y="44926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Transport</a:t>
            </a:r>
          </a:p>
        </p:txBody>
      </p:sp>
      <p:sp>
        <p:nvSpPr>
          <p:cNvPr id="66567" name="Rectangle 7"/>
          <p:cNvSpPr>
            <a:spLocks noChangeArrowheads="1"/>
          </p:cNvSpPr>
          <p:nvPr/>
        </p:nvSpPr>
        <p:spPr bwMode="auto">
          <a:xfrm>
            <a:off x="107950" y="214313"/>
            <a:ext cx="1366838" cy="180975"/>
          </a:xfrm>
          <a:prstGeom prst="rect">
            <a:avLst/>
          </a:prstGeom>
          <a:solidFill>
            <a:srgbClr val="BFBFBF">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pic>
        <p:nvPicPr>
          <p:cNvPr id="65545" name="Picture 8"/>
          <p:cNvPicPr>
            <a:picLocks noChangeAspect="1" noChangeArrowheads="1"/>
          </p:cNvPicPr>
          <p:nvPr/>
        </p:nvPicPr>
        <p:blipFill>
          <a:blip r:embed="rId3" cstate="print"/>
          <a:srcRect/>
          <a:stretch>
            <a:fillRect/>
          </a:stretch>
        </p:blipFill>
        <p:spPr bwMode="auto">
          <a:xfrm>
            <a:off x="7380288" y="123825"/>
            <a:ext cx="1295400" cy="1079500"/>
          </a:xfrm>
          <a:prstGeom prst="rect">
            <a:avLst/>
          </a:prstGeom>
          <a:noFill/>
          <a:ln w="9525">
            <a:noFill/>
            <a:round/>
            <a:headEnd/>
            <a:tailEnd/>
          </a:ln>
        </p:spPr>
      </p:pic>
      <p:pic>
        <p:nvPicPr>
          <p:cNvPr id="65546" name="Picture 9"/>
          <p:cNvPicPr>
            <a:picLocks noChangeAspect="1" noChangeArrowheads="1"/>
          </p:cNvPicPr>
          <p:nvPr/>
        </p:nvPicPr>
        <p:blipFill>
          <a:blip r:embed="rId4" cstate="print"/>
          <a:srcRect/>
          <a:stretch>
            <a:fillRect/>
          </a:stretch>
        </p:blipFill>
        <p:spPr bwMode="auto">
          <a:xfrm>
            <a:off x="539750" y="1708150"/>
            <a:ext cx="2122488" cy="1800225"/>
          </a:xfrm>
          <a:prstGeom prst="rect">
            <a:avLst/>
          </a:prstGeom>
          <a:noFill/>
          <a:ln w="9360">
            <a:noFill/>
            <a:round/>
            <a:headEnd/>
            <a:tailEnd/>
          </a:ln>
        </p:spPr>
      </p:pic>
      <p:pic>
        <p:nvPicPr>
          <p:cNvPr id="65547" name="Picture 10"/>
          <p:cNvPicPr>
            <a:picLocks noChangeAspect="1" noChangeArrowheads="1"/>
          </p:cNvPicPr>
          <p:nvPr/>
        </p:nvPicPr>
        <p:blipFill>
          <a:blip r:embed="rId5" cstate="print"/>
          <a:srcRect/>
          <a:stretch>
            <a:fillRect/>
          </a:stretch>
        </p:blipFill>
        <p:spPr bwMode="auto">
          <a:xfrm>
            <a:off x="6516688" y="1635125"/>
            <a:ext cx="2447925" cy="2016125"/>
          </a:xfrm>
          <a:prstGeom prst="rect">
            <a:avLst/>
          </a:prstGeom>
          <a:noFill/>
          <a:ln w="9360">
            <a:noFill/>
            <a:round/>
            <a:headEnd/>
            <a:tailEnd/>
          </a:ln>
        </p:spPr>
      </p:pic>
      <p:sp>
        <p:nvSpPr>
          <p:cNvPr id="66571" name="AutoShape 11"/>
          <p:cNvSpPr>
            <a:spLocks noChangeShapeType="1"/>
          </p:cNvSpPr>
          <p:nvPr/>
        </p:nvSpPr>
        <p:spPr bwMode="auto">
          <a:xfrm>
            <a:off x="2987675" y="2139950"/>
            <a:ext cx="3382963" cy="1588"/>
          </a:xfrm>
          <a:prstGeom prst="straightConnector1">
            <a:avLst/>
          </a:prstGeom>
          <a:noFill/>
          <a:ln w="38160" cap="flat">
            <a:solidFill>
              <a:srgbClr val="F79646"/>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5549" name="Rectangle 12"/>
          <p:cNvSpPr>
            <a:spLocks noChangeArrowheads="1"/>
          </p:cNvSpPr>
          <p:nvPr/>
        </p:nvSpPr>
        <p:spPr bwMode="auto">
          <a:xfrm>
            <a:off x="3935413" y="1779588"/>
            <a:ext cx="1760537"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 pos="1347788" algn="l"/>
              </a:tabLst>
            </a:pPr>
            <a:r>
              <a:rPr lang="fr-FR">
                <a:solidFill>
                  <a:srgbClr val="000000"/>
                </a:solidFill>
                <a:latin typeface="Andalus" pitchFamily="18" charset="-78"/>
              </a:rPr>
              <a:t>DHCPDISCOVER</a:t>
            </a:r>
          </a:p>
        </p:txBody>
      </p:sp>
      <p:sp>
        <p:nvSpPr>
          <p:cNvPr id="66573" name="Rectangle 13"/>
          <p:cNvSpPr>
            <a:spLocks noChangeArrowheads="1"/>
          </p:cNvSpPr>
          <p:nvPr/>
        </p:nvSpPr>
        <p:spPr bwMode="auto">
          <a:xfrm>
            <a:off x="1835150" y="4064000"/>
            <a:ext cx="6696075" cy="728663"/>
          </a:xfrm>
          <a:prstGeom prst="rect">
            <a:avLst/>
          </a:prstGeom>
          <a:noFill/>
          <a:ln w="9525">
            <a:noFill/>
            <a:round/>
            <a:headEnd/>
            <a:tailEnd/>
          </a:ln>
        </p:spPr>
        <p:txBody>
          <a:bodyPr lIns="90000" tIns="45000" rIns="90000" bIns="45000"/>
          <a:lstStyle/>
          <a:p>
            <a:pPr marL="215900" indent="-215900">
              <a:lnSpc>
                <a:spcPct val="100000"/>
              </a:lnSpc>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a:solidFill>
                  <a:srgbClr val="000000"/>
                </a:solidFill>
                <a:latin typeface="Andalus" pitchFamily="18" charset="-78"/>
              </a:rPr>
              <a:t>Le serveur DHCP Concerné répond définitivement par un DHCPACK qui constitue une confirmation du bail. L'adresse du client est alors marquée comme utilisée et ne sera plus proposée à un autre client pour toute la durée du bail.</a:t>
            </a:r>
          </a:p>
        </p:txBody>
      </p:sp>
      <p:sp>
        <p:nvSpPr>
          <p:cNvPr id="66574" name="AutoShape 14"/>
          <p:cNvSpPr>
            <a:spLocks noChangeShapeType="1"/>
          </p:cNvSpPr>
          <p:nvPr/>
        </p:nvSpPr>
        <p:spPr bwMode="auto">
          <a:xfrm flipH="1">
            <a:off x="2987675" y="2571750"/>
            <a:ext cx="3382963" cy="1588"/>
          </a:xfrm>
          <a:prstGeom prst="straightConnector1">
            <a:avLst/>
          </a:prstGeom>
          <a:noFill/>
          <a:ln w="38160" cap="flat">
            <a:solidFill>
              <a:srgbClr val="FF3300"/>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5552" name="Rectangle 15"/>
          <p:cNvSpPr>
            <a:spLocks noChangeArrowheads="1"/>
          </p:cNvSpPr>
          <p:nvPr/>
        </p:nvSpPr>
        <p:spPr bwMode="auto">
          <a:xfrm>
            <a:off x="3933825" y="2201863"/>
            <a:ext cx="1343025"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Lst>
            </a:pPr>
            <a:r>
              <a:rPr lang="fr-FR">
                <a:solidFill>
                  <a:srgbClr val="000000"/>
                </a:solidFill>
                <a:latin typeface="Andalus" pitchFamily="18" charset="-78"/>
              </a:rPr>
              <a:t>DHCPOFFER</a:t>
            </a:r>
          </a:p>
        </p:txBody>
      </p:sp>
      <p:sp>
        <p:nvSpPr>
          <p:cNvPr id="66576" name="AutoShape 16"/>
          <p:cNvSpPr>
            <a:spLocks noChangeShapeType="1"/>
          </p:cNvSpPr>
          <p:nvPr/>
        </p:nvSpPr>
        <p:spPr bwMode="auto">
          <a:xfrm>
            <a:off x="3060700" y="3067050"/>
            <a:ext cx="3382963" cy="1588"/>
          </a:xfrm>
          <a:prstGeom prst="straightConnector1">
            <a:avLst/>
          </a:prstGeom>
          <a:noFill/>
          <a:ln w="38160" cap="flat">
            <a:solidFill>
              <a:srgbClr val="FFFF00"/>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5554" name="Rectangle 17"/>
          <p:cNvSpPr>
            <a:spLocks noChangeArrowheads="1"/>
          </p:cNvSpPr>
          <p:nvPr/>
        </p:nvSpPr>
        <p:spPr bwMode="auto">
          <a:xfrm>
            <a:off x="3933825" y="2706688"/>
            <a:ext cx="1635125" cy="363537"/>
          </a:xfrm>
          <a:prstGeom prst="rect">
            <a:avLst/>
          </a:prstGeom>
          <a:noFill/>
          <a:ln w="9525">
            <a:noFill/>
            <a:round/>
            <a:headEnd/>
            <a:tailEnd/>
          </a:ln>
        </p:spPr>
        <p:txBody>
          <a:bodyPr wrap="none" lIns="90000" tIns="45000" rIns="90000" bIns="45000"/>
          <a:lstStyle/>
          <a:p>
            <a:pPr>
              <a:lnSpc>
                <a:spcPct val="100000"/>
              </a:lnSpc>
              <a:tabLst>
                <a:tab pos="449263" algn="l"/>
                <a:tab pos="898525" algn="l"/>
                <a:tab pos="1347788" algn="l"/>
              </a:tabLst>
            </a:pPr>
            <a:r>
              <a:rPr lang="fr-FR">
                <a:solidFill>
                  <a:srgbClr val="000000"/>
                </a:solidFill>
                <a:latin typeface="Andalus" pitchFamily="18" charset="-78"/>
              </a:rPr>
              <a:t>DHCPREQUEST</a:t>
            </a:r>
          </a:p>
        </p:txBody>
      </p:sp>
      <p:sp>
        <p:nvSpPr>
          <p:cNvPr id="66578" name="AutoShape 18"/>
          <p:cNvSpPr>
            <a:spLocks noChangeShapeType="1"/>
          </p:cNvSpPr>
          <p:nvPr/>
        </p:nvSpPr>
        <p:spPr bwMode="auto">
          <a:xfrm flipH="1">
            <a:off x="2987675" y="3579813"/>
            <a:ext cx="3382963" cy="1587"/>
          </a:xfrm>
          <a:prstGeom prst="straightConnector1">
            <a:avLst/>
          </a:prstGeom>
          <a:noFill/>
          <a:ln w="38160" cap="flat">
            <a:solidFill>
              <a:srgbClr val="00B050"/>
            </a:solidFill>
            <a:round/>
            <a:headEnd/>
            <a:tailEnd type="triangle" w="med" len="med"/>
          </a:ln>
          <a:effectLst>
            <a:outerShdw dist="25560" dir="5400000" algn="ctr" rotWithShape="0">
              <a:srgbClr val="000000">
                <a:alpha val="50027"/>
              </a:srgbClr>
            </a:outerShdw>
          </a:effectLst>
        </p:spPr>
        <p:txBody>
          <a:bodyPr wrap="none" anchor="ctr"/>
          <a:lstStyle/>
          <a:p>
            <a:pPr>
              <a:buFont typeface="Times New Roman" pitchFamily="16" charset="0"/>
              <a:buNone/>
              <a:defRPr/>
            </a:pPr>
            <a:endParaRPr lang="fr-FR" dirty="0">
              <a:latin typeface="Arial" charset="0"/>
              <a:ea typeface="Microsoft YaHei" charset="-122"/>
            </a:endParaRPr>
          </a:p>
        </p:txBody>
      </p:sp>
      <p:sp>
        <p:nvSpPr>
          <p:cNvPr id="66579" name="Rectangle 19"/>
          <p:cNvSpPr>
            <a:spLocks noChangeArrowheads="1"/>
          </p:cNvSpPr>
          <p:nvPr/>
        </p:nvSpPr>
        <p:spPr bwMode="auto">
          <a:xfrm>
            <a:off x="3930650" y="3209925"/>
            <a:ext cx="1162050" cy="363538"/>
          </a:xfrm>
          <a:prstGeom prst="rect">
            <a:avLst/>
          </a:prstGeom>
          <a:noFill/>
          <a:ln w="9525">
            <a:noFill/>
            <a:round/>
            <a:headEnd/>
            <a:tailEnd/>
          </a:ln>
        </p:spPr>
        <p:txBody>
          <a:bodyPr wrap="none" lIns="90000" tIns="45000" rIns="90000" bIns="45000"/>
          <a:lstStyle/>
          <a:p>
            <a:pPr>
              <a:lnSpc>
                <a:spcPct val="100000"/>
              </a:lnSpc>
              <a:tabLst>
                <a:tab pos="449263" algn="l"/>
                <a:tab pos="898525" algn="l"/>
              </a:tabLst>
            </a:pPr>
            <a:r>
              <a:rPr lang="fr-FR">
                <a:solidFill>
                  <a:srgbClr val="000000"/>
                </a:solidFill>
                <a:latin typeface="Andalus" pitchFamily="18" charset="-78"/>
              </a:rPr>
              <a:t>DHCPACK</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66573"/>
                                        </p:tgtEl>
                                        <p:attrNameLst>
                                          <p:attrName>style.visibility</p:attrName>
                                        </p:attrNameLst>
                                      </p:cBhvr>
                                      <p:to>
                                        <p:strVal val="visible"/>
                                      </p:to>
                                    </p:set>
                                    <p:animEffect transition="in" filter="wipe(left)">
                                      <p:cBhvr additive="repl">
                                        <p:cTn id="7" dur="500"/>
                                        <p:tgtEl>
                                          <p:spTgt spid="665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additive="repl">
                                        <p:cTn id="11" dur="1" fill="hold">
                                          <p:stCondLst>
                                            <p:cond delay="0"/>
                                          </p:stCondLst>
                                        </p:cTn>
                                        <p:tgtEl>
                                          <p:spTgt spid="66578"/>
                                        </p:tgtEl>
                                        <p:attrNameLst>
                                          <p:attrName>style.visibility</p:attrName>
                                        </p:attrNameLst>
                                      </p:cBhvr>
                                      <p:to>
                                        <p:strVal val="visible"/>
                                      </p:to>
                                    </p:set>
                                    <p:animEffect transition="out" filter="wipe(right)">
                                      <p:cBhvr additive="repl">
                                        <p:cTn id="12" dur="500"/>
                                        <p:tgtEl>
                                          <p:spTgt spid="66578"/>
                                        </p:tgtEl>
                                      </p:cBhvr>
                                    </p:animEffect>
                                  </p:childTnLst>
                                </p:cTn>
                              </p:par>
                              <p:par>
                                <p:cTn id="13" presetID="1" presetClass="entr" fill="hold" nodeType="withEffect">
                                  <p:stCondLst>
                                    <p:cond delay="0"/>
                                  </p:stCondLst>
                                  <p:childTnLst>
                                    <p:set>
                                      <p:cBhvr additive="repl">
                                        <p:cTn id="14" dur="1" fill="hold">
                                          <p:stCondLst>
                                            <p:cond delay="0"/>
                                          </p:stCondLst>
                                        </p:cTn>
                                        <p:tgtEl>
                                          <p:spTgt spid="66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half" idx="2"/>
          </p:nvPr>
        </p:nvSpPr>
        <p:spPr>
          <a:xfrm>
            <a:off x="2484438" y="842963"/>
            <a:ext cx="6480175" cy="504825"/>
          </a:xfrm>
        </p:spPr>
        <p:txBody>
          <a:bodyPr/>
          <a:lstStyle/>
          <a:p>
            <a:pPr>
              <a:defRPr/>
            </a:pPr>
            <a:r>
              <a:rPr lang="fr-FR" sz="1800" dirty="0"/>
              <a:t>Rappel de configuration possible</a:t>
            </a:r>
          </a:p>
          <a:p>
            <a:pPr>
              <a:defRPr/>
            </a:pPr>
            <a:endParaRPr lang="fr-FR" sz="1400" dirty="0"/>
          </a:p>
          <a:p>
            <a:pPr>
              <a:defRPr/>
            </a:pPr>
            <a:endParaRPr lang="fr-FR" sz="1400" dirty="0">
              <a:solidFill>
                <a:srgbClr val="1A1A1A"/>
              </a:solidFill>
              <a:cs typeface="Arial" pitchFamily="34" charset="0"/>
            </a:endParaRPr>
          </a:p>
          <a:p>
            <a:pPr>
              <a:defRPr/>
            </a:pPr>
            <a:endParaRPr lang="fr-FR" sz="1400" dirty="0">
              <a:solidFill>
                <a:srgbClr val="1A1A1A"/>
              </a:solidFill>
              <a:cs typeface="Arial" pitchFamily="34" charset="0"/>
            </a:endParaRPr>
          </a:p>
          <a:p>
            <a:pPr>
              <a:defRPr/>
            </a:pPr>
            <a:endParaRPr lang="fr-FR" sz="1400" dirty="0"/>
          </a:p>
        </p:txBody>
      </p:sp>
      <p:sp>
        <p:nvSpPr>
          <p:cNvPr id="4" name="Titre 3"/>
          <p:cNvSpPr>
            <a:spLocks noGrp="1"/>
          </p:cNvSpPr>
          <p:nvPr>
            <p:ph type="title"/>
          </p:nvPr>
        </p:nvSpPr>
        <p:spPr/>
        <p:txBody>
          <a:bodyPr/>
          <a:lstStyle/>
          <a:p>
            <a:pPr>
              <a:buFont typeface="Times New Roman" pitchFamily="16" charset="0"/>
              <a:buNone/>
              <a:defRPr/>
            </a:pPr>
            <a:r>
              <a:rPr lang="fr-FR" dirty="0"/>
              <a:t>Couche III du model OSI (IP)</a:t>
            </a:r>
          </a:p>
        </p:txBody>
      </p:sp>
      <p:grpSp>
        <p:nvGrpSpPr>
          <p:cNvPr id="66564" name="Groupe 1"/>
          <p:cNvGrpSpPr>
            <a:grpSpLocks/>
          </p:cNvGrpSpPr>
          <p:nvPr/>
        </p:nvGrpSpPr>
        <p:grpSpPr bwMode="auto">
          <a:xfrm>
            <a:off x="107950" y="214313"/>
            <a:ext cx="1368425" cy="1204912"/>
            <a:chOff x="107504" y="214591"/>
            <a:chExt cx="1368152" cy="1205030"/>
          </a:xfrm>
        </p:grpSpPr>
        <p:grpSp>
          <p:nvGrpSpPr>
            <p:cNvPr id="66609" name="Groupe 11"/>
            <p:cNvGrpSpPr>
              <a:grpSpLocks/>
            </p:cNvGrpSpPr>
            <p:nvPr/>
          </p:nvGrpSpPr>
          <p:grpSpPr bwMode="auto">
            <a:xfrm>
              <a:off x="107504" y="727903"/>
              <a:ext cx="1368152" cy="691718"/>
              <a:chOff x="1212850" y="2545992"/>
              <a:chExt cx="4851400" cy="2376250"/>
            </a:xfrm>
          </p:grpSpPr>
          <p:sp>
            <p:nvSpPr>
              <p:cNvPr id="1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5"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18" name="Rectangle 6"/>
            <p:cNvSpPr>
              <a:spLocks/>
            </p:cNvSpPr>
            <p:nvPr/>
          </p:nvSpPr>
          <p:spPr bwMode="auto">
            <a:xfrm>
              <a:off x="107504" y="449163"/>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9" name="Rectangle 7"/>
            <p:cNvSpPr>
              <a:spLocks/>
            </p:cNvSpPr>
            <p:nvPr/>
          </p:nvSpPr>
          <p:spPr bwMode="auto">
            <a:xfrm>
              <a:off x="107504" y="214591"/>
              <a:ext cx="1368152" cy="181149"/>
            </a:xfrm>
            <a:prstGeom prst="rect">
              <a:avLst/>
            </a:prstGeom>
            <a:solidFill>
              <a:schemeClr val="bg1">
                <a:lumMod val="75000"/>
                <a:alpha val="50196"/>
              </a:scheme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solidFill>
                    <a:schemeClr val="bg1">
                      <a:lumMod val="75000"/>
                    </a:schemeClr>
                  </a:solidFill>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graphicFrame>
        <p:nvGraphicFramePr>
          <p:cNvPr id="28" name="Group 1"/>
          <p:cNvGraphicFramePr>
            <a:graphicFrameLocks noGrp="1"/>
          </p:cNvGraphicFramePr>
          <p:nvPr>
            <p:custDataLst>
              <p:tags r:id="rId1"/>
            </p:custDataLst>
          </p:nvPr>
        </p:nvGraphicFramePr>
        <p:xfrm>
          <a:off x="2124075" y="1276350"/>
          <a:ext cx="6591677" cy="3659730"/>
        </p:xfrm>
        <a:graphic>
          <a:graphicData uri="http://schemas.openxmlformats.org/drawingml/2006/table">
            <a:tbl>
              <a:tblPr/>
              <a:tblGrid>
                <a:gridCol w="1008113">
                  <a:extLst>
                    <a:ext uri="{9D8B030D-6E8A-4147-A177-3AD203B41FA5}">
                      <a16:colId xmlns:a16="http://schemas.microsoft.com/office/drawing/2014/main" val="20000"/>
                    </a:ext>
                  </a:extLst>
                </a:gridCol>
                <a:gridCol w="1057638">
                  <a:extLst>
                    <a:ext uri="{9D8B030D-6E8A-4147-A177-3AD203B41FA5}">
                      <a16:colId xmlns:a16="http://schemas.microsoft.com/office/drawing/2014/main" val="20001"/>
                    </a:ext>
                  </a:extLst>
                </a:gridCol>
                <a:gridCol w="1191879">
                  <a:extLst>
                    <a:ext uri="{9D8B030D-6E8A-4147-A177-3AD203B41FA5}">
                      <a16:colId xmlns:a16="http://schemas.microsoft.com/office/drawing/2014/main" val="20002"/>
                    </a:ext>
                  </a:extLst>
                </a:gridCol>
                <a:gridCol w="1129830">
                  <a:extLst>
                    <a:ext uri="{9D8B030D-6E8A-4147-A177-3AD203B41FA5}">
                      <a16:colId xmlns:a16="http://schemas.microsoft.com/office/drawing/2014/main" val="20003"/>
                    </a:ext>
                  </a:extLst>
                </a:gridCol>
                <a:gridCol w="1041925">
                  <a:extLst>
                    <a:ext uri="{9D8B030D-6E8A-4147-A177-3AD203B41FA5}">
                      <a16:colId xmlns:a16="http://schemas.microsoft.com/office/drawing/2014/main" val="20004"/>
                    </a:ext>
                  </a:extLst>
                </a:gridCol>
                <a:gridCol w="1162292">
                  <a:extLst>
                    <a:ext uri="{9D8B030D-6E8A-4147-A177-3AD203B41FA5}">
                      <a16:colId xmlns:a16="http://schemas.microsoft.com/office/drawing/2014/main" val="20005"/>
                    </a:ext>
                  </a:extLst>
                </a:gridCol>
              </a:tblGrid>
              <a:tr h="811230">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Serveur DHCP sur le réseau local</a:t>
                      </a:r>
                    </a:p>
                  </a:txBody>
                  <a:tcPr marL="37419" marR="37419" marT="28064" marB="2806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Client DHCP sur l’hôte</a:t>
                      </a:r>
                      <a:endPar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IP Hôte</a:t>
                      </a:r>
                      <a:endPar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Masque</a:t>
                      </a:r>
                      <a:endPar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Passerelle      </a:t>
                      </a:r>
                      <a:r>
                        <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(ou routeur </a:t>
                      </a:r>
                      <a:br>
                        <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br>
                      <a:r>
                        <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ou Gateway)</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tile tx="0" ty="0" sx="100000" sy="100000" flip="none" algn="tl"/>
                    </a:blip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rPr>
                        <a:t>DNS</a:t>
                      </a:r>
                      <a:endParaRPr kumimoji="0" lang="fr-FR" sz="1200" b="0" i="0" u="none" strike="noStrike" cap="none" normalizeH="0" baseline="0" noProof="0" dirty="0">
                        <a:ln>
                          <a:noFill/>
                        </a:ln>
                        <a:solidFill>
                          <a:schemeClr val="tx1"/>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tile tx="0" ty="0" sx="100000" sy="100000" flip="none" algn="tl"/>
                    </a:blipFill>
                  </a:tcPr>
                </a:tc>
                <a:extLst>
                  <a:ext uri="{0D108BD9-81ED-4DB2-BD59-A6C34878D82A}">
                    <a16:rowId xmlns:a16="http://schemas.microsoft.com/office/drawing/2014/main" val="10000"/>
                  </a:ext>
                </a:extLst>
              </a:tr>
              <a:tr h="811230">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cap="none" normalizeH="0" baseline="0" noProof="0" dirty="0">
                          <a:ln>
                            <a:noFill/>
                          </a:ln>
                          <a:solidFill>
                            <a:srgbClr val="FF0000"/>
                          </a:solidFill>
                          <a:effectLst/>
                          <a:latin typeface="Andalus" pitchFamily="18" charset="-78"/>
                          <a:cs typeface="Andalus" pitchFamily="18" charset="-78"/>
                        </a:rPr>
                        <a:t>NON</a:t>
                      </a:r>
                      <a:endParaRPr kumimoji="0" lang="fr-FR" sz="16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cs typeface="Andalus" pitchFamily="18" charset="-78"/>
                        </a:rPr>
                        <a:t>ACTIF</a:t>
                      </a:r>
                      <a:endParaRPr kumimoji="0" lang="fr-FR" sz="1600" b="0" i="0" u="none" strike="noStrike"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FF6600"/>
                          </a:solidFill>
                          <a:effectLst/>
                          <a:latin typeface="Andalus" pitchFamily="18" charset="-78"/>
                          <a:cs typeface="Andalus" pitchFamily="18" charset="-78"/>
                        </a:rPr>
                        <a:t>Automatique par l’Hôte                            </a:t>
                      </a:r>
                      <a:r>
                        <a:rPr kumimoji="0" lang="fr-FR" sz="1200" b="0" i="0" u="none" strike="noStrike" cap="none" normalizeH="0" baseline="0" noProof="0" dirty="0">
                          <a:ln>
                            <a:noFill/>
                          </a:ln>
                          <a:solidFill>
                            <a:srgbClr val="FF0000"/>
                          </a:solidFill>
                          <a:effectLst/>
                          <a:latin typeface="Andalus" pitchFamily="18" charset="-78"/>
                          <a:cs typeface="Andalus" pitchFamily="18" charset="-78"/>
                        </a:rPr>
                        <a:t> </a:t>
                      </a:r>
                      <a:r>
                        <a:rPr kumimoji="0" lang="fr-FR" sz="1200" b="1" i="0" u="none" strike="noStrike" cap="none" normalizeH="0" baseline="0" noProof="0" dirty="0">
                          <a:ln>
                            <a:noFill/>
                          </a:ln>
                          <a:solidFill>
                            <a:srgbClr val="FF0000"/>
                          </a:solidFill>
                          <a:effectLst/>
                          <a:latin typeface="Andalus" pitchFamily="18" charset="-78"/>
                          <a:cs typeface="Andalus" pitchFamily="18" charset="-78"/>
                        </a:rPr>
                        <a:t>169.254.</a:t>
                      </a:r>
                      <a:r>
                        <a:rPr kumimoji="0" lang="fr-FR" sz="1200" b="1" i="0" u="none" strike="noStrike" cap="none" normalizeH="0" baseline="0" noProof="0" dirty="0">
                          <a:ln>
                            <a:noFill/>
                          </a:ln>
                          <a:solidFill>
                            <a:schemeClr val="tx1"/>
                          </a:solidFill>
                          <a:effectLst/>
                          <a:latin typeface="Andalus" pitchFamily="18" charset="-78"/>
                          <a:cs typeface="Andalus" pitchFamily="18" charset="-78"/>
                        </a:rPr>
                        <a:t>X.Y</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FF6600"/>
                          </a:solidFill>
                          <a:effectLst/>
                          <a:latin typeface="Andalus" pitchFamily="18" charset="-78"/>
                          <a:cs typeface="Andalus" pitchFamily="18" charset="-78"/>
                        </a:rPr>
                        <a:t>Automatique par l’Hôte </a:t>
                      </a:r>
                      <a:r>
                        <a:rPr kumimoji="0" lang="fr-FR" sz="1200" b="1" i="0" u="none" strike="noStrike" cap="none" normalizeH="0" baseline="0" noProof="0" dirty="0">
                          <a:ln>
                            <a:noFill/>
                          </a:ln>
                          <a:solidFill>
                            <a:srgbClr val="FF0000"/>
                          </a:solidFill>
                          <a:effectLst>
                            <a:outerShdw blurRad="38100" dist="38100" dir="2700000" algn="tl">
                              <a:srgbClr val="000000">
                                <a:alpha val="43137"/>
                              </a:srgbClr>
                            </a:outerShdw>
                          </a:effectLst>
                          <a:latin typeface="Andalus" pitchFamily="18" charset="-78"/>
                          <a:cs typeface="Andalus" pitchFamily="18" charset="-78"/>
                        </a:rPr>
                        <a:t>255.255</a:t>
                      </a:r>
                      <a:r>
                        <a:rPr kumimoji="0" lang="fr-FR" sz="1200" b="0" i="0" u="none" strike="noStrike" cap="none" normalizeH="0" baseline="0" noProof="0" dirty="0">
                          <a:ln>
                            <a:noFill/>
                          </a:ln>
                          <a:solidFill>
                            <a:srgbClr val="FF0000"/>
                          </a:solidFill>
                          <a:effectLst/>
                          <a:latin typeface="Andalus" pitchFamily="18" charset="-78"/>
                          <a:cs typeface="Andalus" pitchFamily="18" charset="-78"/>
                        </a:rPr>
                        <a:t>.</a:t>
                      </a:r>
                      <a:r>
                        <a:rPr kumimoji="0" lang="fr-FR" sz="1200" b="1" i="0" u="none" strike="noStrike" cap="none" normalizeH="0" baseline="0" noProof="0" dirty="0">
                          <a:ln>
                            <a:noFill/>
                          </a:ln>
                          <a:solidFill>
                            <a:schemeClr val="tx1"/>
                          </a:solidFill>
                          <a:effectLst/>
                          <a:latin typeface="Andalus" pitchFamily="18" charset="-78"/>
                          <a:cs typeface="Andalus" pitchFamily="18" charset="-78"/>
                        </a:rPr>
                        <a:t>0.0</a:t>
                      </a:r>
                      <a:endParaRPr kumimoji="0" lang="fr-FR" sz="1200" b="1"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800" b="1" i="0" u="none" strike="noStrike" cap="none" normalizeH="0" baseline="0" noProof="0" dirty="0">
                          <a:ln>
                            <a:noFill/>
                          </a:ln>
                          <a:solidFill>
                            <a:srgbClr val="FF0000"/>
                          </a:solidFill>
                          <a:effectLst/>
                          <a:latin typeface="Andalus" pitchFamily="18" charset="-78"/>
                          <a:cs typeface="Andalus" pitchFamily="18" charset="-78"/>
                        </a:rPr>
                        <a:t>NON</a:t>
                      </a:r>
                      <a:endParaRPr kumimoji="0" lang="fr-FR" sz="18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cap="none" normalizeH="0" baseline="0" noProof="0" dirty="0">
                          <a:ln>
                            <a:noFill/>
                          </a:ln>
                          <a:solidFill>
                            <a:srgbClr val="FF0000"/>
                          </a:solidFill>
                          <a:effectLst/>
                          <a:latin typeface="Andalus" pitchFamily="18" charset="-78"/>
                          <a:cs typeface="Andalus" pitchFamily="18" charset="-78"/>
                        </a:rPr>
                        <a:t>NON</a:t>
                      </a:r>
                      <a:endParaRPr kumimoji="0" lang="fr-FR" sz="16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03457">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cap="none" normalizeH="0" baseline="0" noProof="0" dirty="0">
                          <a:ln>
                            <a:noFill/>
                          </a:ln>
                          <a:solidFill>
                            <a:srgbClr val="FF0000"/>
                          </a:solidFill>
                          <a:effectLst/>
                          <a:latin typeface="Andalus" pitchFamily="18" charset="-78"/>
                          <a:cs typeface="Andalus" pitchFamily="18" charset="-78"/>
                        </a:rPr>
                        <a:t>NON</a:t>
                      </a:r>
                      <a:endParaRPr kumimoji="0" lang="fr-FR" sz="16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defRPr/>
                      </a:pPr>
                      <a:r>
                        <a:rPr kumimoji="0" lang="fr-FR" sz="1400" b="1" i="0" u="none" strike="noStrike" cap="none" normalizeH="0" baseline="0" noProof="0" dirty="0">
                          <a:ln>
                            <a:noFill/>
                          </a:ln>
                          <a:solidFill>
                            <a:srgbClr val="FF0000"/>
                          </a:solidFill>
                          <a:effectLst>
                            <a:outerShdw blurRad="38100" dist="38100" dir="2700000" algn="tl">
                              <a:srgbClr val="000000">
                                <a:alpha val="43137"/>
                              </a:srgbClr>
                            </a:outerShdw>
                          </a:effectLst>
                          <a:latin typeface="Andalus" pitchFamily="18" charset="-78"/>
                          <a:cs typeface="Andalus" pitchFamily="18" charset="-78"/>
                        </a:rPr>
                        <a:t>NON ACTIF </a:t>
                      </a:r>
                      <a:r>
                        <a:rPr kumimoji="0" lang="fr-FR" sz="1400" b="1" i="0" u="none" strike="noStrike" cap="none" normalizeH="0" baseline="0" noProof="0" dirty="0">
                          <a:ln>
                            <a:noFill/>
                          </a:ln>
                          <a:solidFill>
                            <a:srgbClr val="000000"/>
                          </a:solidFill>
                          <a:effectLst/>
                          <a:latin typeface="Andalus" pitchFamily="18" charset="-78"/>
                          <a:cs typeface="Andalus" pitchFamily="18" charset="-78"/>
                        </a:rPr>
                        <a:t>Manuelle</a:t>
                      </a:r>
                      <a:endParaRPr kumimoji="0" lang="fr-FR" sz="1400" b="0" i="0" u="none" strike="noStrike" cap="none" normalizeH="0" baseline="0" noProof="0" dirty="0">
                        <a:ln>
                          <a:noFill/>
                        </a:ln>
                        <a:solidFill>
                          <a:srgbClr val="000000"/>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0000"/>
                          </a:solidFill>
                          <a:effectLst/>
                          <a:latin typeface="Andalus" pitchFamily="18" charset="-78"/>
                          <a:cs typeface="Andalus" pitchFamily="18" charset="-78"/>
                        </a:rPr>
                        <a:t>Choisir des adresses sur le même réseau</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0000"/>
                          </a:solidFill>
                          <a:effectLst/>
                          <a:latin typeface="Andalus" pitchFamily="18" charset="-78"/>
                          <a:cs typeface="Andalus" pitchFamily="18" charset="-78"/>
                        </a:rPr>
                        <a:t>Identique sur tous les postes</a:t>
                      </a:r>
                      <a:br>
                        <a:rPr kumimoji="0" lang="fr-FR" sz="1200" b="1" i="0" u="none" strike="noStrike" cap="none" normalizeH="0" baseline="0" noProof="0" dirty="0">
                          <a:ln>
                            <a:noFill/>
                          </a:ln>
                          <a:solidFill>
                            <a:srgbClr val="FF0000"/>
                          </a:solidFill>
                          <a:effectLst/>
                          <a:latin typeface="Andalus" pitchFamily="18" charset="-78"/>
                          <a:cs typeface="Andalus" pitchFamily="18" charset="-78"/>
                        </a:rPr>
                      </a:br>
                      <a:endParaRPr kumimoji="0" lang="fr-FR" sz="1200" b="0" i="0" u="none" strike="noStrike" cap="none" normalizeH="0" baseline="0" noProof="0" dirty="0">
                        <a:ln>
                          <a:noFill/>
                        </a:ln>
                        <a:solidFill>
                          <a:srgbClr val="FF0000"/>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Andalus" pitchFamily="18" charset="-78"/>
                          <a:cs typeface="Andalus" pitchFamily="18" charset="-78"/>
                        </a:rPr>
                        <a:t>Adresse de la Passerelle</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Andalus" pitchFamily="18" charset="-78"/>
                          <a:cs typeface="Andalus" pitchFamily="18" charset="-78"/>
                        </a:rPr>
                        <a:t>Adresse du proxy DNS souvent la BOX</a:t>
                      </a:r>
                    </a:p>
                  </a:txBody>
                  <a:tcPr marL="37419" marR="37419" marT="28064" marB="2806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30356">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kern="1200"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ea typeface="+mn-ea"/>
                          <a:cs typeface="Andalus" pitchFamily="18" charset="-78"/>
                        </a:rPr>
                        <a:t>OUI</a:t>
                      </a:r>
                    </a:p>
                  </a:txBody>
                  <a:tcPr marL="37419" marR="37419" marT="28064" marB="2806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kern="1200"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ea typeface="+mn-ea"/>
                          <a:cs typeface="Andalus" pitchFamily="18" charset="-78"/>
                        </a:rPr>
                        <a:t>ACTIF</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8000"/>
                          </a:solidFill>
                          <a:effectLst/>
                          <a:latin typeface="Andalus" pitchFamily="18" charset="-78"/>
                          <a:cs typeface="Andalus" pitchFamily="18" charset="-78"/>
                        </a:rPr>
                        <a:t>Fournie</a:t>
                      </a:r>
                      <a:r>
                        <a:rPr kumimoji="0" lang="fr-FR" sz="1200" b="0" i="0" u="none" strike="noStrike" cap="none" normalizeH="0" baseline="0" noProof="0" dirty="0">
                          <a:ln>
                            <a:noFill/>
                          </a:ln>
                          <a:solidFill>
                            <a:srgbClr val="008000"/>
                          </a:solidFill>
                          <a:effectLst/>
                          <a:latin typeface="Andalus" pitchFamily="18" charset="-78"/>
                          <a:cs typeface="Andalus" pitchFamily="18" charset="-78"/>
                        </a:rPr>
                        <a:t> par le </a:t>
                      </a:r>
                      <a:r>
                        <a:rPr kumimoji="0" lang="fr-FR" sz="1200" b="0" i="0" u="none" strike="noStrike"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cs typeface="Andalus" pitchFamily="18" charset="-78"/>
                        </a:rPr>
                        <a:t>DHCP</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8000"/>
                          </a:solidFill>
                          <a:effectLst/>
                          <a:latin typeface="Andalus" pitchFamily="18" charset="-78"/>
                          <a:cs typeface="Andalus" pitchFamily="18" charset="-78"/>
                        </a:rPr>
                        <a:t>Fournie</a:t>
                      </a:r>
                      <a:r>
                        <a:rPr kumimoji="0" lang="fr-FR" sz="1200" b="0" i="0" u="none" strike="noStrike" cap="none" normalizeH="0" baseline="0" noProof="0" dirty="0">
                          <a:ln>
                            <a:noFill/>
                          </a:ln>
                          <a:solidFill>
                            <a:srgbClr val="008000"/>
                          </a:solidFill>
                          <a:effectLst/>
                          <a:latin typeface="Andalus" pitchFamily="18" charset="-78"/>
                          <a:cs typeface="Andalus" pitchFamily="18" charset="-78"/>
                        </a:rPr>
                        <a:t> par le </a:t>
                      </a:r>
                      <a:r>
                        <a:rPr kumimoji="0" lang="fr-FR" sz="1200" b="0" i="0" u="none" strike="noStrike"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cs typeface="Andalus" pitchFamily="18" charset="-78"/>
                        </a:rPr>
                        <a:t>DHCP</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8000"/>
                          </a:solidFill>
                          <a:effectLst/>
                          <a:latin typeface="Andalus" pitchFamily="18" charset="-78"/>
                          <a:cs typeface="Andalus" pitchFamily="18" charset="-78"/>
                        </a:rPr>
                        <a:t>Fournie</a:t>
                      </a:r>
                      <a:r>
                        <a:rPr kumimoji="0" lang="fr-FR" sz="1200" b="0" i="0" u="none" strike="noStrike" cap="none" normalizeH="0" baseline="0" noProof="0" dirty="0">
                          <a:ln>
                            <a:noFill/>
                          </a:ln>
                          <a:solidFill>
                            <a:srgbClr val="008000"/>
                          </a:solidFill>
                          <a:effectLst/>
                          <a:latin typeface="Andalus" pitchFamily="18" charset="-78"/>
                          <a:cs typeface="Andalus" pitchFamily="18" charset="-78"/>
                        </a:rPr>
                        <a:t> par le </a:t>
                      </a:r>
                      <a:r>
                        <a:rPr kumimoji="0" lang="fr-FR" sz="1200" b="0" i="0" u="none" strike="noStrike"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cs typeface="Andalus" pitchFamily="18" charset="-78"/>
                        </a:rPr>
                        <a:t>DHCP</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8000"/>
                          </a:solidFill>
                          <a:effectLst/>
                          <a:latin typeface="Andalus" pitchFamily="18" charset="-78"/>
                          <a:cs typeface="Andalus" pitchFamily="18" charset="-78"/>
                        </a:rPr>
                        <a:t>Fournie</a:t>
                      </a:r>
                      <a:r>
                        <a:rPr kumimoji="0" lang="fr-FR" sz="1200" b="0" i="0" u="none" strike="noStrike" cap="none" normalizeH="0" baseline="0" noProof="0" dirty="0">
                          <a:ln>
                            <a:noFill/>
                          </a:ln>
                          <a:solidFill>
                            <a:srgbClr val="008000"/>
                          </a:solidFill>
                          <a:effectLst/>
                          <a:latin typeface="Andalus" pitchFamily="18" charset="-78"/>
                          <a:cs typeface="Andalus" pitchFamily="18" charset="-78"/>
                        </a:rPr>
                        <a:t> par le </a:t>
                      </a:r>
                      <a:r>
                        <a:rPr kumimoji="0" lang="fr-FR" sz="1200" b="0" i="0" u="none" strike="noStrike"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cs typeface="Andalus" pitchFamily="18" charset="-78"/>
                        </a:rPr>
                        <a:t>DHCP</a:t>
                      </a:r>
                    </a:p>
                  </a:txBody>
                  <a:tcPr marL="37419" marR="37419" marT="28064" marB="2806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03457">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600" b="1" i="0" u="none" strike="noStrike" kern="1200" cap="none" normalizeH="0" baseline="0" noProof="0" dirty="0">
                          <a:ln>
                            <a:noFill/>
                          </a:ln>
                          <a:solidFill>
                            <a:srgbClr val="008000"/>
                          </a:solidFill>
                          <a:effectLst>
                            <a:outerShdw blurRad="38100" dist="38100" dir="2700000" algn="tl">
                              <a:srgbClr val="000000">
                                <a:alpha val="43137"/>
                              </a:srgbClr>
                            </a:outerShdw>
                          </a:effectLst>
                          <a:latin typeface="Andalus" pitchFamily="18" charset="-78"/>
                          <a:ea typeface="+mn-ea"/>
                          <a:cs typeface="Andalus" pitchFamily="18" charset="-78"/>
                        </a:rPr>
                        <a:t>OUI</a:t>
                      </a:r>
                    </a:p>
                  </a:txBody>
                  <a:tcPr marL="37419" marR="37419" marT="28064" marB="2806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defRPr/>
                      </a:pPr>
                      <a:r>
                        <a:rPr kumimoji="0" lang="fr-FR" sz="1400" b="1" i="0" u="none" strike="noStrike" cap="none" normalizeH="0" baseline="0" noProof="0" dirty="0">
                          <a:ln>
                            <a:noFill/>
                          </a:ln>
                          <a:solidFill>
                            <a:srgbClr val="FF0000"/>
                          </a:solidFill>
                          <a:effectLst>
                            <a:outerShdw blurRad="38100" dist="38100" dir="2700000" algn="tl">
                              <a:srgbClr val="000000">
                                <a:alpha val="43137"/>
                              </a:srgbClr>
                            </a:outerShdw>
                          </a:effectLst>
                          <a:latin typeface="Andalus" pitchFamily="18" charset="-78"/>
                          <a:cs typeface="Andalus" pitchFamily="18" charset="-78"/>
                        </a:rPr>
                        <a:t>NON ACTIF </a:t>
                      </a:r>
                      <a:r>
                        <a:rPr kumimoji="0" lang="fr-FR" sz="1400" b="1" i="0" u="none" strike="noStrike" cap="none" normalizeH="0" baseline="0" noProof="0" dirty="0">
                          <a:ln>
                            <a:noFill/>
                          </a:ln>
                          <a:solidFill>
                            <a:srgbClr val="000000"/>
                          </a:solidFill>
                          <a:effectLst/>
                          <a:latin typeface="Andalus" pitchFamily="18" charset="-78"/>
                          <a:cs typeface="Andalus" pitchFamily="18" charset="-78"/>
                        </a:rPr>
                        <a:t>Manuelle</a:t>
                      </a:r>
                      <a:endParaRPr kumimoji="0" lang="fr-FR" sz="1400" b="0" i="0" u="none" strike="noStrike" cap="none" normalizeH="0" baseline="0" noProof="0" dirty="0">
                        <a:ln>
                          <a:noFill/>
                        </a:ln>
                        <a:solidFill>
                          <a:srgbClr val="000000"/>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0000"/>
                          </a:solidFill>
                          <a:effectLst/>
                          <a:latin typeface="Andalus" pitchFamily="18" charset="-78"/>
                          <a:cs typeface="Andalus" pitchFamily="18" charset="-78"/>
                        </a:rPr>
                        <a:t>Choisir des adresses sur le même réseau que la passerelle</a:t>
                      </a: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rgbClr val="000000"/>
                          </a:solidFill>
                          <a:effectLst/>
                          <a:latin typeface="Andalus" pitchFamily="18" charset="-78"/>
                          <a:cs typeface="Andalus" pitchFamily="18" charset="-78"/>
                        </a:rPr>
                        <a:t>Identique sur tous les postes</a:t>
                      </a:r>
                      <a:br>
                        <a:rPr kumimoji="0" lang="fr-FR" sz="1200" b="1" i="0" u="none" strike="noStrike" cap="none" normalizeH="0" baseline="0" noProof="0" dirty="0">
                          <a:ln>
                            <a:noFill/>
                          </a:ln>
                          <a:solidFill>
                            <a:schemeClr val="accent3">
                              <a:lumMod val="50000"/>
                            </a:schemeClr>
                          </a:solidFill>
                          <a:effectLst/>
                          <a:latin typeface="Andalus" pitchFamily="18" charset="-78"/>
                          <a:cs typeface="Andalus" pitchFamily="18" charset="-78"/>
                        </a:rPr>
                      </a:br>
                      <a:endParaRPr kumimoji="0" lang="fr-FR" sz="1200" b="0" i="0" u="none" strike="noStrike" cap="none" normalizeH="0" baseline="0" noProof="0" dirty="0">
                        <a:ln>
                          <a:noFill/>
                        </a:ln>
                        <a:solidFill>
                          <a:schemeClr val="accent3">
                            <a:lumMod val="50000"/>
                          </a:schemeClr>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Andalus" pitchFamily="18" charset="-78"/>
                          <a:cs typeface="Andalus" pitchFamily="18" charset="-78"/>
                        </a:rPr>
                        <a:t>Adresse de la Passerelle</a:t>
                      </a:r>
                      <a:endParaRPr kumimoji="0" lang="fr-FR" sz="1200" b="0" i="0" u="none" strike="noStrike" cap="none" normalizeH="0" baseline="0" noProof="0" dirty="0">
                        <a:ln>
                          <a:noFill/>
                        </a:ln>
                        <a:solidFill>
                          <a:schemeClr val="tx1"/>
                        </a:solidFill>
                        <a:effectLst/>
                        <a:latin typeface="Andalus" pitchFamily="18" charset="-78"/>
                        <a:cs typeface="Andalus" pitchFamily="18" charset="-78"/>
                      </a:endParaRPr>
                    </a:p>
                  </a:txBody>
                  <a:tcPr marL="37419" marR="37419" marT="28064" marB="280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1475"/>
                        </a:spcBef>
                        <a:spcAft>
                          <a:spcPct val="0"/>
                        </a:spcAft>
                        <a:buClrTx/>
                        <a:buSzTx/>
                        <a:buFontTx/>
                        <a:buNone/>
                        <a:tabLst/>
                      </a:pPr>
                      <a:r>
                        <a:rPr kumimoji="0" lang="fr-FR" sz="1200" b="1" i="0" u="none" strike="noStrike" cap="none" normalizeH="0" baseline="0" noProof="0" dirty="0">
                          <a:ln>
                            <a:noFill/>
                          </a:ln>
                          <a:solidFill>
                            <a:schemeClr val="tx1"/>
                          </a:solidFill>
                          <a:effectLst/>
                          <a:latin typeface="Andalus" pitchFamily="18" charset="-78"/>
                          <a:cs typeface="Andalus" pitchFamily="18" charset="-78"/>
                        </a:rPr>
                        <a:t>Adresse du proxy DNS souvent la BOX</a:t>
                      </a:r>
                    </a:p>
                  </a:txBody>
                  <a:tcPr marL="37419" marR="37419" marT="28064" marB="2806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1835150" y="909638"/>
            <a:ext cx="7127875"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TCP  </a:t>
            </a:r>
            <a:r>
              <a:rPr lang="fr-FR" sz="2000" b="1" u="sng" dirty="0">
                <a:solidFill>
                  <a:srgbClr val="404040"/>
                </a:solidFill>
                <a:latin typeface="Andalus" pitchFamily="18" charset="-78"/>
              </a:rPr>
              <a:t>Le mode connecté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2000" dirty="0">
              <a:solidFill>
                <a:srgbClr val="404040"/>
              </a:solidFill>
              <a:latin typeface="Andalus" pitchFamily="18" charset="-78"/>
            </a:endParaRP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Dans ce mode, il se met en place un processus de « </a:t>
            </a:r>
            <a:r>
              <a:rPr lang="fr-FR" sz="1400" dirty="0" err="1">
                <a:solidFill>
                  <a:srgbClr val="404040"/>
                </a:solidFill>
                <a:latin typeface="Andalus" pitchFamily="18" charset="-78"/>
              </a:rPr>
              <a:t>handshake</a:t>
            </a:r>
            <a:r>
              <a:rPr lang="fr-FR" sz="1400" dirty="0">
                <a:solidFill>
                  <a:srgbClr val="404040"/>
                </a:solidFill>
                <a:latin typeface="Andalus" pitchFamily="18" charset="-78"/>
              </a:rPr>
              <a:t> » (poignée de main) entre le client et le serveur.  </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Il y a des accusés réception, des demandes d'émission etc. qui permettent aux applications de savoir exactement où en est le processus de transfert de données.</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Ce protocole est très robuste et permet un transfert de données dans de bonnes conditions.</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Le « </a:t>
            </a:r>
            <a:r>
              <a:rPr lang="fr-FR" sz="1400" dirty="0" err="1">
                <a:solidFill>
                  <a:srgbClr val="404040"/>
                </a:solidFill>
                <a:latin typeface="Andalus" pitchFamily="18" charset="-78"/>
              </a:rPr>
              <a:t>handshake</a:t>
            </a:r>
            <a:r>
              <a:rPr lang="fr-FR" sz="1400" dirty="0">
                <a:solidFill>
                  <a:srgbClr val="404040"/>
                </a:solidFill>
                <a:latin typeface="Andalus" pitchFamily="18" charset="-78"/>
              </a:rPr>
              <a:t> » est un concept fondamental dans un protocole de dialogue robuste. En gros, ça veut dire: « Chaque fois que tu envoies un message à son destinataire, assures-toi qu'il l'a reçu et compris”.</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La lettre recommandée avec accusé de réception est un bon exemple de mode connecté. Si l'émetteur reçoit l'accusé réception, alors il est certain que sa lettre est arrivée à destination.</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400" dirty="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400" dirty="0">
              <a:solidFill>
                <a:srgbClr val="404040"/>
              </a:solidFill>
              <a:latin typeface="Andalus" pitchFamily="18" charset="-78"/>
            </a:endParaRPr>
          </a:p>
        </p:txBody>
      </p:sp>
      <p:sp>
        <p:nvSpPr>
          <p:cNvPr id="67587"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IV du model OSI (Transport)</a:t>
            </a:r>
          </a:p>
        </p:txBody>
      </p:sp>
      <p:sp>
        <p:nvSpPr>
          <p:cNvPr id="68611"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8612"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8613"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8614" name="Rectangle 6"/>
          <p:cNvSpPr>
            <a:spLocks noChangeArrowheads="1"/>
          </p:cNvSpPr>
          <p:nvPr/>
        </p:nvSpPr>
        <p:spPr bwMode="auto">
          <a:xfrm>
            <a:off x="107950" y="449263"/>
            <a:ext cx="1366838" cy="180975"/>
          </a:xfrm>
          <a:prstGeom prst="rect">
            <a:avLst/>
          </a:prstGeom>
          <a:solidFill>
            <a:srgbClr val="E2E317">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68615" name="Rectangle 7"/>
          <p:cNvSpPr>
            <a:spLocks noChangeArrowheads="1"/>
          </p:cNvSpPr>
          <p:nvPr/>
        </p:nvSpPr>
        <p:spPr bwMode="auto">
          <a:xfrm>
            <a:off x="107950" y="214313"/>
            <a:ext cx="1366838" cy="180975"/>
          </a:xfrm>
          <a:prstGeom prst="rect">
            <a:avLst/>
          </a:prstGeom>
          <a:solidFill>
            <a:srgbClr val="D9D9D9">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p:cNvSpPr>
            <a:spLocks noChangeArrowheads="1"/>
          </p:cNvSpPr>
          <p:nvPr/>
        </p:nvSpPr>
        <p:spPr bwMode="auto">
          <a:xfrm>
            <a:off x="1908175" y="901700"/>
            <a:ext cx="7127875"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2000" dirty="0">
                <a:solidFill>
                  <a:srgbClr val="404040"/>
                </a:solidFill>
                <a:latin typeface="Andalus" pitchFamily="18" charset="-78"/>
              </a:rPr>
              <a:t>UDP </a:t>
            </a:r>
            <a:r>
              <a:rPr lang="fr-FR" sz="2000" b="1" u="sng" dirty="0">
                <a:solidFill>
                  <a:srgbClr val="404040"/>
                </a:solidFill>
                <a:latin typeface="Andalus" pitchFamily="18" charset="-78"/>
              </a:rPr>
              <a:t>Le mode non connecté </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2000" dirty="0">
              <a:solidFill>
                <a:srgbClr val="404040"/>
              </a:solidFill>
              <a:latin typeface="Andalus" pitchFamily="18" charset="-78"/>
            </a:endParaRP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C'est un mode simple, de type « on envoie les données et on espère qu'elles arriveront ». Il n'y a pas de « connexion », au sens où on l'a vu pour le mode connecté. En revanche, il est possible de mettre en place un processus d'acquittement.</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Ce mode est utilisé, par exemple, pour les requêtes DNS. Il offre l'avantage d'être moins gourmand en ressources, mais ne peut être efficace pour un transfert de fichiers et en général, pour les transferts de données volumineuses.</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Dans ce mode, il n'y a pas de « </a:t>
            </a:r>
            <a:r>
              <a:rPr lang="fr-FR" sz="1400" dirty="0" err="1">
                <a:solidFill>
                  <a:srgbClr val="404040"/>
                </a:solidFill>
                <a:latin typeface="Andalus" pitchFamily="18" charset="-78"/>
              </a:rPr>
              <a:t>handshake</a:t>
            </a:r>
            <a:r>
              <a:rPr lang="fr-FR" sz="1400" dirty="0">
                <a:solidFill>
                  <a:srgbClr val="404040"/>
                </a:solidFill>
                <a:latin typeface="Andalus" pitchFamily="18" charset="-78"/>
              </a:rPr>
              <a:t> ». Une lettre simple est ici un bon exemple. L'émetteur ne reçoit à priori aucune confirmation de réception.</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400" dirty="0">
                <a:solidFill>
                  <a:srgbClr val="404040"/>
                </a:solidFill>
                <a:latin typeface="Andalus" pitchFamily="18" charset="-78"/>
              </a:rPr>
              <a:t>Les protocoles d'application sont des protocoles de haut niveau, adaptés aux besoins d'applications spécifiques. Ils s'appuient sur UDP et TCP pour permettre le transfert d'informations entre une application serveur et ses applications clientes.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400" dirty="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endParaRPr lang="fr-FR" sz="1400" dirty="0">
              <a:solidFill>
                <a:srgbClr val="404040"/>
              </a:solidFill>
              <a:latin typeface="Andalus" pitchFamily="18" charset="-78"/>
            </a:endParaRPr>
          </a:p>
        </p:txBody>
      </p:sp>
      <p:sp>
        <p:nvSpPr>
          <p:cNvPr id="68611"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IV du model OSI (Transport)</a:t>
            </a:r>
          </a:p>
        </p:txBody>
      </p:sp>
      <p:sp>
        <p:nvSpPr>
          <p:cNvPr id="69635"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69636"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69637"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69638" name="Rectangle 6"/>
          <p:cNvSpPr>
            <a:spLocks noChangeArrowheads="1"/>
          </p:cNvSpPr>
          <p:nvPr/>
        </p:nvSpPr>
        <p:spPr bwMode="auto">
          <a:xfrm>
            <a:off x="107950" y="449263"/>
            <a:ext cx="1366838" cy="180975"/>
          </a:xfrm>
          <a:prstGeom prst="rect">
            <a:avLst/>
          </a:prstGeom>
          <a:solidFill>
            <a:srgbClr val="E2E317">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69639" name="Rectangle 7"/>
          <p:cNvSpPr>
            <a:spLocks noChangeArrowheads="1"/>
          </p:cNvSpPr>
          <p:nvPr/>
        </p:nvSpPr>
        <p:spPr bwMode="auto">
          <a:xfrm>
            <a:off x="107950" y="214313"/>
            <a:ext cx="1366838" cy="180975"/>
          </a:xfrm>
          <a:prstGeom prst="rect">
            <a:avLst/>
          </a:prstGeom>
          <a:solidFill>
            <a:srgbClr val="D9D9D9">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BFBFBF"/>
                </a:solidFill>
                <a:latin typeface="Andalus" charset="0"/>
                <a:ea typeface="Microsoft YaHei" charset="-122"/>
                <a:cs typeface="DejaVu Sans" charset="0"/>
              </a:rPr>
              <a:t>Application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720725" y="0"/>
            <a:ext cx="7451725" cy="857250"/>
          </a:xfrm>
          <a:prstGeom prst="rect">
            <a:avLst/>
          </a:prstGeom>
          <a:noFill/>
          <a:ln w="9525">
            <a:noFill/>
            <a:round/>
            <a:headEnd/>
            <a:tailEnd/>
          </a:ln>
        </p:spPr>
        <p:txBody>
          <a:bodyPr lIns="0" tIns="0" rIns="0" bIns="0" anchor="ctr"/>
          <a:lstStyle/>
          <a:p>
            <a:pPr marL="215900" indent="-215900">
              <a:lnSpc>
                <a:spcPct val="127000"/>
              </a:lnSpc>
              <a:buClr>
                <a:srgbClr val="595959"/>
              </a:buClr>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Infrastructure Réseau </a:t>
            </a:r>
          </a:p>
        </p:txBody>
      </p:sp>
      <p:sp>
        <p:nvSpPr>
          <p:cNvPr id="14338" name="Rectangle 2"/>
          <p:cNvSpPr>
            <a:spLocks noChangeArrowheads="1"/>
          </p:cNvSpPr>
          <p:nvPr/>
        </p:nvSpPr>
        <p:spPr bwMode="auto">
          <a:xfrm>
            <a:off x="2448247" y="936625"/>
            <a:ext cx="4211985" cy="346075"/>
          </a:xfrm>
          <a:prstGeom prst="rect">
            <a:avLst/>
          </a:prstGeom>
          <a:noFill/>
          <a:ln w="9525">
            <a:noFill/>
            <a:round/>
            <a:headEnd/>
            <a:tailEnd/>
          </a:ln>
        </p:spPr>
        <p:txBody>
          <a:bodyPr lIns="90000" tIns="60840" rIns="90000" bIns="45000"/>
          <a:lstStyle/>
          <a:p>
            <a:pPr algn="ctr">
              <a:lnSpc>
                <a:spcPct val="100000"/>
              </a:lnSpc>
              <a:buSzPct val="45000"/>
              <a:tabLst>
                <a:tab pos="449263" algn="l"/>
                <a:tab pos="898525" algn="l"/>
                <a:tab pos="1347788" algn="l"/>
                <a:tab pos="1797050" algn="l"/>
                <a:tab pos="2246313" algn="l"/>
                <a:tab pos="2695575" algn="l"/>
                <a:tab pos="3144838" algn="l"/>
              </a:tabLst>
            </a:pPr>
            <a:r>
              <a:rPr lang="fr-FR" b="1" dirty="0">
                <a:solidFill>
                  <a:srgbClr val="000000"/>
                </a:solidFill>
              </a:rPr>
              <a:t>Deux modes de fonctionnement </a:t>
            </a:r>
          </a:p>
        </p:txBody>
      </p:sp>
      <p:sp>
        <p:nvSpPr>
          <p:cNvPr id="14339" name="Rectangle 3"/>
          <p:cNvSpPr>
            <a:spLocks noChangeArrowheads="1"/>
          </p:cNvSpPr>
          <p:nvPr/>
        </p:nvSpPr>
        <p:spPr bwMode="auto">
          <a:xfrm>
            <a:off x="431800" y="1498600"/>
            <a:ext cx="3095625" cy="1370013"/>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 pos="1797050" algn="l"/>
                <a:tab pos="2246313" algn="l"/>
                <a:tab pos="2695575" algn="l"/>
              </a:tabLst>
            </a:pPr>
            <a:r>
              <a:rPr lang="fr-FR" b="1" dirty="0">
                <a:solidFill>
                  <a:srgbClr val="000000"/>
                </a:solidFill>
              </a:rPr>
              <a:t>P2P Pair à Pair </a:t>
            </a:r>
            <a:r>
              <a:rPr lang="fr-FR" dirty="0">
                <a:solidFill>
                  <a:srgbClr val="000000"/>
                </a:solidFill>
              </a:rPr>
              <a:t>: chaque machine est serveur et client, les ressources sont partagées</a:t>
            </a:r>
          </a:p>
        </p:txBody>
      </p:sp>
      <p:pic>
        <p:nvPicPr>
          <p:cNvPr id="14340" name="Picture 4"/>
          <p:cNvPicPr>
            <a:picLocks noChangeAspect="1" noChangeArrowheads="1"/>
          </p:cNvPicPr>
          <p:nvPr/>
        </p:nvPicPr>
        <p:blipFill>
          <a:blip r:embed="rId3" cstate="print"/>
          <a:srcRect/>
          <a:stretch>
            <a:fillRect/>
          </a:stretch>
        </p:blipFill>
        <p:spPr bwMode="auto">
          <a:xfrm>
            <a:off x="936625" y="2339975"/>
            <a:ext cx="1905000" cy="1971675"/>
          </a:xfrm>
          <a:prstGeom prst="rect">
            <a:avLst/>
          </a:prstGeom>
          <a:noFill/>
          <a:ln w="9525">
            <a:noFill/>
            <a:round/>
            <a:headEnd/>
            <a:tailEnd/>
          </a:ln>
        </p:spPr>
      </p:pic>
      <p:sp>
        <p:nvSpPr>
          <p:cNvPr id="14341" name="Rectangle 5"/>
          <p:cNvSpPr>
            <a:spLocks noChangeArrowheads="1"/>
          </p:cNvSpPr>
          <p:nvPr/>
        </p:nvSpPr>
        <p:spPr bwMode="auto">
          <a:xfrm>
            <a:off x="4572000" y="1491630"/>
            <a:ext cx="3959225" cy="1114425"/>
          </a:xfrm>
          <a:prstGeom prst="rect">
            <a:avLst/>
          </a:prstGeom>
          <a:noFill/>
          <a:ln w="9525">
            <a:noFill/>
            <a:round/>
            <a:headEnd/>
            <a:tailEnd/>
          </a:ln>
        </p:spPr>
        <p:txBody>
          <a:bodyPr lIns="90000" tIns="60840" rIns="90000" bIns="45000"/>
          <a:lstStyle/>
          <a:p>
            <a:pPr marL="215900" indent="-215900" algn="just">
              <a:lnSpc>
                <a:spcPct val="100000"/>
              </a:lnSpc>
              <a:buSzPct val="45000"/>
              <a:buFont typeface="Wingdings" pitchFamily="2" charset="2"/>
              <a:buChar char=""/>
              <a:tabLst>
                <a:tab pos="449263" algn="l"/>
                <a:tab pos="898525" algn="l"/>
                <a:tab pos="1347788" algn="l"/>
                <a:tab pos="1797050" algn="l"/>
                <a:tab pos="2246313" algn="l"/>
                <a:tab pos="2695575" algn="l"/>
                <a:tab pos="3144838" algn="l"/>
              </a:tabLst>
            </a:pPr>
            <a:r>
              <a:rPr lang="fr-FR" b="1" dirty="0">
                <a:solidFill>
                  <a:srgbClr val="000000"/>
                </a:solidFill>
              </a:rPr>
              <a:t>Client-serveur</a:t>
            </a:r>
            <a:r>
              <a:rPr lang="fr-FR" dirty="0">
                <a:solidFill>
                  <a:srgbClr val="000000"/>
                </a:solidFill>
              </a:rPr>
              <a:t> : les ressources sont sur un serveur et les machines clientes viennent les récupérer</a:t>
            </a:r>
          </a:p>
        </p:txBody>
      </p:sp>
      <p:pic>
        <p:nvPicPr>
          <p:cNvPr id="14342" name="Picture 6"/>
          <p:cNvPicPr>
            <a:picLocks noChangeAspect="1" noChangeArrowheads="1"/>
          </p:cNvPicPr>
          <p:nvPr/>
        </p:nvPicPr>
        <p:blipFill>
          <a:blip r:embed="rId4" cstate="print"/>
          <a:srcRect/>
          <a:stretch>
            <a:fillRect/>
          </a:stretch>
        </p:blipFill>
        <p:spPr bwMode="auto">
          <a:xfrm>
            <a:off x="4248150" y="2873375"/>
            <a:ext cx="4329113" cy="18415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additive="repl">
                                        <p:cTn id="6" dur="1" fill="hold">
                                          <p:stCondLst>
                                            <p:cond delay="0"/>
                                          </p:stCondLst>
                                        </p:cTn>
                                        <p:tgtEl>
                                          <p:spTgt spid="14338">
                                            <p:txEl>
                                              <p:pRg st="0" end="0"/>
                                            </p:txEl>
                                          </p:spTgt>
                                        </p:tgtEl>
                                        <p:attrNameLst>
                                          <p:attrName>style.visibility</p:attrName>
                                        </p:attrNameLst>
                                      </p:cBhvr>
                                      <p:to>
                                        <p:strVal val="visible"/>
                                      </p:to>
                                    </p:set>
                                    <p:anim calcmode="lin" valueType="num">
                                      <p:cBhvr additive="repl">
                                        <p:cTn id="7" dur="500" fill="hold"/>
                                        <p:tgtEl>
                                          <p:spTgt spid="14338">
                                            <p:txEl>
                                              <p:pRg st="0" end="0"/>
                                            </p:txEl>
                                          </p:spTgt>
                                        </p:tgtEl>
                                        <p:attrNameLst>
                                          <p:attrName>ppt_x</p:attrName>
                                        </p:attrNameLst>
                                      </p:cBhvr>
                                      <p:tavLst>
                                        <p:tav>
                                          <p:val>
                                            <p:strVal val="#ppt_x"/>
                                          </p:val>
                                        </p:tav>
                                        <p:tav>
                                          <p:val>
                                            <p:strVal val="#ppt_x"/>
                                          </p:val>
                                        </p:tav>
                                      </p:tavLst>
                                    </p:anim>
                                    <p:anim calcmode="lin" valueType="num">
                                      <p:cBhvr additive="repl">
                                        <p:cTn id="8" dur="500" fill="hold"/>
                                        <p:tgtEl>
                                          <p:spTgt spid="14338">
                                            <p:txEl>
                                              <p:pRg st="0" end="0"/>
                                            </p:txEl>
                                          </p:spTgt>
                                        </p:tgtEl>
                                        <p:attrNameLst>
                                          <p:attrName>ppt_y</p:attrName>
                                        </p:attrNameLst>
                                      </p:cBhvr>
                                      <p:tavLst>
                                        <p:tav>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14339">
                                            <p:txEl>
                                              <p:pRg st="0" end="0"/>
                                            </p:txEl>
                                          </p:spTgt>
                                        </p:tgtEl>
                                        <p:attrNameLst>
                                          <p:attrName>style.visibility</p:attrName>
                                        </p:attrNameLst>
                                      </p:cBhvr>
                                      <p:to>
                                        <p:strVal val="visible"/>
                                      </p:to>
                                    </p:set>
                                  </p:childTnLst>
                                </p:cTn>
                              </p:par>
                              <p:par>
                                <p:cTn id="13" presetID="21" presetClass="entr" presetSubtype="1" fill="hold" nodeType="withEffect">
                                  <p:stCondLst>
                                    <p:cond delay="0"/>
                                  </p:stCondLst>
                                  <p:childTnLst>
                                    <p:set>
                                      <p:cBhvr additive="repl">
                                        <p:cTn id="14" dur="1" fill="hold">
                                          <p:stCondLst>
                                            <p:cond delay="0"/>
                                          </p:stCondLst>
                                        </p:cTn>
                                        <p:tgtEl>
                                          <p:spTgt spid="14340"/>
                                        </p:tgtEl>
                                        <p:attrNameLst>
                                          <p:attrName>style.visibility</p:attrName>
                                        </p:attrNameLst>
                                      </p:cBhvr>
                                      <p:to>
                                        <p:strVal val="visible"/>
                                      </p:to>
                                    </p:set>
                                    <p:animEffect transition="in" filter="wheel(1)">
                                      <p:cBhvr additive="repl">
                                        <p:cTn id="15" dur="2000"/>
                                        <p:tgtEl>
                                          <p:spTgt spid="1434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fill="hold" nodeType="clickEffect">
                                  <p:stCondLst>
                                    <p:cond delay="0"/>
                                  </p:stCondLst>
                                  <p:childTnLst>
                                    <p:set>
                                      <p:cBhvr additive="repl">
                                        <p:cTn id="19" dur="1" fill="hold">
                                          <p:stCondLst>
                                            <p:cond delay="0"/>
                                          </p:stCondLst>
                                        </p:cTn>
                                        <p:tgtEl>
                                          <p:spTgt spid="14341">
                                            <p:txEl>
                                              <p:pRg st="0" end="0"/>
                                            </p:txEl>
                                          </p:spTgt>
                                        </p:tgtEl>
                                        <p:attrNameLst>
                                          <p:attrName>style.visibility</p:attrName>
                                        </p:attrNameLst>
                                      </p:cBhvr>
                                      <p:to>
                                        <p:strVal val="visible"/>
                                      </p:to>
                                    </p:set>
                                  </p:childTnLst>
                                </p:cTn>
                              </p:par>
                            </p:childTnLst>
                          </p:cTn>
                        </p:par>
                        <p:par>
                          <p:cTn id="20" fill="hold">
                            <p:stCondLst>
                              <p:cond delay="1"/>
                            </p:stCondLst>
                            <p:childTnLst>
                              <p:par>
                                <p:cTn id="21" presetID="1" presetClass="entr" fill="hold" nodeType="afterEffect">
                                  <p:stCondLst>
                                    <p:cond delay="0"/>
                                  </p:stCondLst>
                                  <p:childTnLst>
                                    <p:set>
                                      <p:cBhvr additive="repl">
                                        <p:cTn id="22"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404040"/>
                </a:solidFill>
                <a:latin typeface="Andalus" pitchFamily="18" charset="-78"/>
              </a:rPr>
              <a:t>Le DNS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404040"/>
              </a:solidFill>
              <a:latin typeface="Andalus" pitchFamily="18" charset="-78"/>
            </a:endParaRPr>
          </a:p>
        </p:txBody>
      </p:sp>
      <p:sp>
        <p:nvSpPr>
          <p:cNvPr id="69635"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70659" name="Rectangle 3"/>
          <p:cNvSpPr>
            <a:spLocks noChangeArrowheads="1"/>
          </p:cNvSpPr>
          <p:nvPr/>
        </p:nvSpPr>
        <p:spPr bwMode="auto">
          <a:xfrm>
            <a:off x="1979613" y="1419225"/>
            <a:ext cx="6840537" cy="2632075"/>
          </a:xfrm>
          <a:prstGeom prst="rect">
            <a:avLst/>
          </a:prstGeom>
          <a:noFill/>
          <a:ln w="12600">
            <a:noFill/>
            <a:round/>
            <a:headEnd/>
            <a:tailEnd/>
          </a:ln>
        </p:spPr>
        <p:txBody>
          <a:bodyPr lIns="0" tIns="0" rIns="0" bIns="0" anchor="ctr"/>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a:solidFill>
                  <a:srgbClr val="404040"/>
                </a:solidFill>
                <a:latin typeface="Andalus" pitchFamily="18" charset="-78"/>
              </a:rPr>
              <a:t>Le réseau Internet est peuplé de serveurs qui dialoguent grâce à des adresses IP</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b="1">
                <a:solidFill>
                  <a:srgbClr val="404040"/>
                </a:solidFill>
                <a:latin typeface="Andalus" pitchFamily="18" charset="-78"/>
              </a:rPr>
              <a:t>Pour faciliter l'utilisation du réseau par des êtres humains un système de nommage des serveurs sur le réseau a été mis en place</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a:solidFill>
                  <a:srgbClr val="404040"/>
                </a:solidFill>
                <a:latin typeface="Andalus" pitchFamily="18" charset="-78"/>
              </a:rPr>
              <a:t>On parle de Noms de domaines pleinement qualifiés (</a:t>
            </a:r>
            <a:r>
              <a:rPr lang="fr-FR" sz="1600" b="1">
                <a:solidFill>
                  <a:srgbClr val="404040"/>
                </a:solidFill>
                <a:latin typeface="Andalus" pitchFamily="18" charset="-78"/>
              </a:rPr>
              <a:t>sous-domaine.domaine.extension</a:t>
            </a:r>
            <a:r>
              <a:rPr lang="fr-FR" sz="1600">
                <a:solidFill>
                  <a:srgbClr val="404040"/>
                </a:solidFill>
                <a:latin typeface="Andalus" pitchFamily="18" charset="-78"/>
              </a:rPr>
              <a:t>)</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a:solidFill>
                  <a:srgbClr val="404040"/>
                </a:solidFill>
                <a:latin typeface="Andalus" pitchFamily="18" charset="-78"/>
              </a:rPr>
              <a:t>Exemple: www.google.fr</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pPr>
            <a:r>
              <a:rPr lang="fr-FR" sz="1600">
                <a:solidFill>
                  <a:srgbClr val="404040"/>
                </a:solidFill>
                <a:latin typeface="Andalus" pitchFamily="18" charset="-78"/>
              </a:rPr>
              <a:t>Pour faire le lien entre </a:t>
            </a:r>
            <a:r>
              <a:rPr lang="fr-FR" sz="1600" b="1">
                <a:solidFill>
                  <a:srgbClr val="404040"/>
                </a:solidFill>
                <a:latin typeface="Andalus" pitchFamily="18" charset="-78"/>
              </a:rPr>
              <a:t>les Noms </a:t>
            </a:r>
            <a:r>
              <a:rPr lang="fr-FR" sz="1600">
                <a:solidFill>
                  <a:srgbClr val="404040"/>
                </a:solidFill>
                <a:latin typeface="Andalus" pitchFamily="18" charset="-78"/>
              </a:rPr>
              <a:t>et </a:t>
            </a:r>
            <a:r>
              <a:rPr lang="fr-FR" sz="1600" b="1">
                <a:solidFill>
                  <a:srgbClr val="404040"/>
                </a:solidFill>
                <a:latin typeface="Andalus" pitchFamily="18" charset="-78"/>
              </a:rPr>
              <a:t>les adresses IP</a:t>
            </a:r>
            <a:r>
              <a:rPr lang="fr-FR" sz="1600">
                <a:solidFill>
                  <a:srgbClr val="404040"/>
                </a:solidFill>
                <a:latin typeface="Andalus" pitchFamily="18" charset="-78"/>
              </a:rPr>
              <a:t>, des serveurs DNS (Domain Name Servers) ont été mis en place.C'est eux que l'ordinateur consulte avant de communiquer avec un serveur </a:t>
            </a:r>
          </a:p>
        </p:txBody>
      </p:sp>
      <p:sp>
        <p:nvSpPr>
          <p:cNvPr id="70660" name="Rectangle 4"/>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70661" name="Rectangle 5"/>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70662" name="Rectangle 6"/>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70663" name="Rectangle 7"/>
          <p:cNvSpPr>
            <a:spLocks noChangeArrowheads="1"/>
          </p:cNvSpPr>
          <p:nvPr/>
        </p:nvSpPr>
        <p:spPr bwMode="auto">
          <a:xfrm>
            <a:off x="107950" y="449263"/>
            <a:ext cx="1366838" cy="180975"/>
          </a:xfrm>
          <a:prstGeom prst="rect">
            <a:avLst/>
          </a:prstGeom>
          <a:solidFill>
            <a:srgbClr val="E2E317">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70664" name="Rectangle 8"/>
          <p:cNvSpPr>
            <a:spLocks noChangeArrowheads="1"/>
          </p:cNvSpPr>
          <p:nvPr/>
        </p:nvSpPr>
        <p:spPr bwMode="auto">
          <a:xfrm>
            <a:off x="107950" y="214313"/>
            <a:ext cx="1366838" cy="180975"/>
          </a:xfrm>
          <a:prstGeom prst="rect">
            <a:avLst/>
          </a:prstGeom>
          <a:solidFill>
            <a:srgbClr val="F48414">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Application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70659">
                                            <p:txEl>
                                              <p:pRg st="0" end="0"/>
                                            </p:txEl>
                                          </p:spTgt>
                                        </p:tgtEl>
                                        <p:attrNameLst>
                                          <p:attrName>style.visibility</p:attrName>
                                        </p:attrNameLst>
                                      </p:cBhvr>
                                      <p:to>
                                        <p:strVal val="visible"/>
                                      </p:to>
                                    </p:set>
                                    <p:animEffect transition="in" filter="fade">
                                      <p:cBhvr additive="repl">
                                        <p:cTn id="7" dur="500"/>
                                        <p:tgtEl>
                                          <p:spTgt spid="70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additive="repl">
                                        <p:cTn id="11" dur="1" fill="hold">
                                          <p:stCondLst>
                                            <p:cond delay="0"/>
                                          </p:stCondLst>
                                        </p:cTn>
                                        <p:tgtEl>
                                          <p:spTgt spid="70659">
                                            <p:txEl>
                                              <p:charRg st="504" end="504"/>
                                            </p:txEl>
                                          </p:spTgt>
                                        </p:tgtEl>
                                        <p:attrNameLst>
                                          <p:attrName>style.visibility</p:attrName>
                                        </p:attrNameLst>
                                      </p:cBhvr>
                                      <p:to>
                                        <p:strVal val="visible"/>
                                      </p:to>
                                    </p:set>
                                    <p:animEffect transition="in" filter="fade">
                                      <p:cBhvr additive="repl">
                                        <p:cTn id="12" dur="500"/>
                                        <p:tgtEl>
                                          <p:spTgt spid="70659">
                                            <p:txEl>
                                              <p:charRg st="504" end="50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additive="repl">
                                        <p:cTn id="16" dur="1" fill="hold">
                                          <p:stCondLst>
                                            <p:cond delay="0"/>
                                          </p:stCondLst>
                                        </p:cTn>
                                        <p:tgtEl>
                                          <p:spTgt spid="70659">
                                            <p:txEl>
                                              <p:charRg st="504" end="504"/>
                                            </p:txEl>
                                          </p:spTgt>
                                        </p:tgtEl>
                                        <p:attrNameLst>
                                          <p:attrName>style.visibility</p:attrName>
                                        </p:attrNameLst>
                                      </p:cBhvr>
                                      <p:to>
                                        <p:strVal val="visible"/>
                                      </p:to>
                                    </p:set>
                                    <p:animEffect transition="in" filter="fade">
                                      <p:cBhvr additive="repl">
                                        <p:cTn id="17" dur="500"/>
                                        <p:tgtEl>
                                          <p:spTgt spid="70659">
                                            <p:txEl>
                                              <p:charRg st="504" end="50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additive="repl">
                                        <p:cTn id="21" dur="1" fill="hold">
                                          <p:stCondLst>
                                            <p:cond delay="0"/>
                                          </p:stCondLst>
                                        </p:cTn>
                                        <p:tgtEl>
                                          <p:spTgt spid="70659">
                                            <p:txEl>
                                              <p:charRg st="504" end="504"/>
                                            </p:txEl>
                                          </p:spTgt>
                                        </p:tgtEl>
                                        <p:attrNameLst>
                                          <p:attrName>style.visibility</p:attrName>
                                        </p:attrNameLst>
                                      </p:cBhvr>
                                      <p:to>
                                        <p:strVal val="visible"/>
                                      </p:to>
                                    </p:set>
                                    <p:animEffect transition="in" filter="fade">
                                      <p:cBhvr additive="repl">
                                        <p:cTn id="22" dur="500"/>
                                        <p:tgtEl>
                                          <p:spTgt spid="70659">
                                            <p:txEl>
                                              <p:charRg st="504" end="50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additive="repl">
                                        <p:cTn id="26" dur="1" fill="hold">
                                          <p:stCondLst>
                                            <p:cond delay="0"/>
                                          </p:stCondLst>
                                        </p:cTn>
                                        <p:tgtEl>
                                          <p:spTgt spid="70659">
                                            <p:txEl>
                                              <p:charRg st="504" end="504"/>
                                            </p:txEl>
                                          </p:spTgt>
                                        </p:tgtEl>
                                        <p:attrNameLst>
                                          <p:attrName>style.visibility</p:attrName>
                                        </p:attrNameLst>
                                      </p:cBhvr>
                                      <p:to>
                                        <p:strVal val="visible"/>
                                      </p:to>
                                    </p:set>
                                    <p:animEffect transition="in" filter="fade">
                                      <p:cBhvr additive="repl">
                                        <p:cTn id="27" dur="500"/>
                                        <p:tgtEl>
                                          <p:spTgt spid="70659">
                                            <p:txEl>
                                              <p:charRg st="504" end="5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Courier New" pitchFamily="49" charset="0"/>
              <a:buChar char="o"/>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Le DNS &amp; fichier hosts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p:txBody>
      </p:sp>
      <p:sp>
        <p:nvSpPr>
          <p:cNvPr id="70659"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V du model OSI (IP)</a:t>
            </a:r>
          </a:p>
        </p:txBody>
      </p:sp>
      <p:sp>
        <p:nvSpPr>
          <p:cNvPr id="71683"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71684"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71685"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71686" name="Rectangle 6"/>
          <p:cNvSpPr>
            <a:spLocks noChangeArrowheads="1"/>
          </p:cNvSpPr>
          <p:nvPr/>
        </p:nvSpPr>
        <p:spPr bwMode="auto">
          <a:xfrm>
            <a:off x="107950" y="449263"/>
            <a:ext cx="1366838" cy="180975"/>
          </a:xfrm>
          <a:prstGeom prst="rect">
            <a:avLst/>
          </a:prstGeom>
          <a:solidFill>
            <a:srgbClr val="E2E317">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71687" name="Rectangle 7"/>
          <p:cNvSpPr>
            <a:spLocks noChangeArrowheads="1"/>
          </p:cNvSpPr>
          <p:nvPr/>
        </p:nvSpPr>
        <p:spPr bwMode="auto">
          <a:xfrm>
            <a:off x="107950" y="214313"/>
            <a:ext cx="1366838" cy="180975"/>
          </a:xfrm>
          <a:prstGeom prst="rect">
            <a:avLst/>
          </a:prstGeom>
          <a:solidFill>
            <a:srgbClr val="F48414">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Application</a:t>
            </a:r>
          </a:p>
        </p:txBody>
      </p:sp>
      <p:sp>
        <p:nvSpPr>
          <p:cNvPr id="70665" name="Rectangle 8"/>
          <p:cNvSpPr>
            <a:spLocks noChangeArrowheads="1"/>
          </p:cNvSpPr>
          <p:nvPr/>
        </p:nvSpPr>
        <p:spPr bwMode="auto">
          <a:xfrm>
            <a:off x="971550" y="1492250"/>
            <a:ext cx="7415213" cy="1803400"/>
          </a:xfrm>
          <a:prstGeom prst="rect">
            <a:avLst/>
          </a:prstGeom>
          <a:noFill/>
          <a:ln w="9525">
            <a:noFill/>
            <a:round/>
            <a:headEnd/>
            <a:tailEnd/>
          </a:ln>
        </p:spPr>
        <p:txBody>
          <a:bodyPr lIns="90000" tIns="45000" rIns="90000" bIns="45000"/>
          <a:lstStyle/>
          <a:p>
            <a:pPr marL="431800" lvl="1"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600" dirty="0">
                <a:solidFill>
                  <a:srgbClr val="404040"/>
                </a:solidFill>
                <a:latin typeface="Andalus" pitchFamily="18" charset="-78"/>
              </a:rPr>
              <a:t>Les machines d'un réseau ne </a:t>
            </a:r>
            <a:r>
              <a:rPr lang="fr-FR" sz="1600" u="sng" dirty="0">
                <a:solidFill>
                  <a:srgbClr val="404040"/>
                </a:solidFill>
                <a:latin typeface="Andalus" pitchFamily="18" charset="-78"/>
              </a:rPr>
              <a:t>peuvent communiquer </a:t>
            </a:r>
            <a:r>
              <a:rPr lang="fr-FR" sz="1600" dirty="0">
                <a:solidFill>
                  <a:srgbClr val="404040"/>
                </a:solidFill>
                <a:latin typeface="Andalus" pitchFamily="18" charset="-78"/>
              </a:rPr>
              <a:t>que via des adresses IP </a:t>
            </a:r>
          </a:p>
          <a:p>
            <a:pPr marL="431800" lvl="1"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600" dirty="0">
                <a:solidFill>
                  <a:srgbClr val="404040"/>
                </a:solidFill>
                <a:latin typeface="Andalus" pitchFamily="18" charset="-78"/>
              </a:rPr>
              <a:t>Le DNS </a:t>
            </a:r>
            <a:r>
              <a:rPr lang="fr-FR" sz="1600" i="1" dirty="0">
                <a:solidFill>
                  <a:srgbClr val="404040"/>
                </a:solidFill>
                <a:latin typeface="Andalus" pitchFamily="18" charset="-78"/>
              </a:rPr>
              <a:t>(Domain Name Serveur) </a:t>
            </a:r>
            <a:r>
              <a:rPr lang="fr-FR" sz="1600" dirty="0">
                <a:solidFill>
                  <a:srgbClr val="404040"/>
                </a:solidFill>
                <a:latin typeface="Andalus" pitchFamily="18" charset="-78"/>
              </a:rPr>
              <a:t>est un Service d'Internet essentiel, il est chargé de convertir les URL (microsoft.com) en adresses IP (195.6.184.9)</a:t>
            </a:r>
          </a:p>
          <a:p>
            <a:pPr marL="431800" lvl="1" indent="-215900">
              <a:lnSpc>
                <a:spcPct val="100000"/>
              </a:lnSpc>
              <a:buClr>
                <a:srgbClr val="404040"/>
              </a:buClr>
              <a:buFont typeface="Arial"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1600" dirty="0">
                <a:solidFill>
                  <a:srgbClr val="404040"/>
                </a:solidFill>
                <a:latin typeface="Andalus" pitchFamily="18" charset="-78"/>
              </a:rPr>
              <a:t>Cette fonction se trouve souvent intégrée dans le routeur où il joue le rôle de (proxy DNS) en étant l’intermédiaire entre les machines du réseau local et les serveur DNS des fournisseurs d’accès.</a:t>
            </a:r>
          </a:p>
          <a:p>
            <a:pPr marL="431800" lvl="1" indent="-215900">
              <a:lnSpc>
                <a:spcPct val="100000"/>
              </a:lnSpc>
              <a:buClr>
                <a:srgbClr val="404040"/>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fr-FR" sz="1600" dirty="0">
              <a:solidFill>
                <a:srgbClr val="404040"/>
              </a:solidFill>
              <a:latin typeface="Andalus" pitchFamily="18" charset="-7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p:cNvSpPr>
            <a:spLocks noChangeArrowheads="1"/>
          </p:cNvSpPr>
          <p:nvPr/>
        </p:nvSpPr>
        <p:spPr bwMode="auto">
          <a:xfrm>
            <a:off x="2482850" y="842963"/>
            <a:ext cx="6480175" cy="503237"/>
          </a:xfrm>
          <a:prstGeom prst="rect">
            <a:avLst/>
          </a:prstGeom>
          <a:noFill/>
          <a:ln w="9525">
            <a:noFill/>
            <a:round/>
            <a:headEnd/>
            <a:tailEnd/>
          </a:ln>
        </p:spPr>
        <p:txBody>
          <a:bodyPr lIns="90000" tIns="45000" rIns="90000" bIns="45000"/>
          <a:lstStyle/>
          <a:p>
            <a:pPr marL="215900" indent="-215900">
              <a:lnSpc>
                <a:spcPct val="100000"/>
              </a:lnSpc>
              <a:buClr>
                <a:srgbClr val="595959"/>
              </a:buClr>
              <a:buFont typeface="Courier New" pitchFamily="49" charset="0"/>
              <a:buChar char="o"/>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a:solidFill>
                  <a:srgbClr val="595959"/>
                </a:solidFill>
                <a:latin typeface="Andalus" pitchFamily="18" charset="-78"/>
              </a:rPr>
              <a:t>Le DNS &amp; fichier hosts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a:solidFill>
                <a:srgbClr val="000000"/>
              </a:solidFill>
            </a:endParaRPr>
          </a:p>
        </p:txBody>
      </p:sp>
      <p:sp>
        <p:nvSpPr>
          <p:cNvPr id="71683"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V du model OSI (IP)</a:t>
            </a:r>
          </a:p>
        </p:txBody>
      </p:sp>
      <p:sp>
        <p:nvSpPr>
          <p:cNvPr id="72707" name="Rectangle 3"/>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72708"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72709"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72710" name="Rectangle 6"/>
          <p:cNvSpPr>
            <a:spLocks noChangeArrowheads="1"/>
          </p:cNvSpPr>
          <p:nvPr/>
        </p:nvSpPr>
        <p:spPr bwMode="auto">
          <a:xfrm>
            <a:off x="107950" y="449263"/>
            <a:ext cx="1366838" cy="180975"/>
          </a:xfrm>
          <a:prstGeom prst="rect">
            <a:avLst/>
          </a:prstGeom>
          <a:solidFill>
            <a:srgbClr val="E2E317">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72711" name="Rectangle 7"/>
          <p:cNvSpPr>
            <a:spLocks noChangeArrowheads="1"/>
          </p:cNvSpPr>
          <p:nvPr/>
        </p:nvSpPr>
        <p:spPr bwMode="auto">
          <a:xfrm>
            <a:off x="107950" y="214313"/>
            <a:ext cx="1366838" cy="180975"/>
          </a:xfrm>
          <a:prstGeom prst="rect">
            <a:avLst/>
          </a:prstGeom>
          <a:solidFill>
            <a:srgbClr val="F48414">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Application</a:t>
            </a:r>
          </a:p>
        </p:txBody>
      </p:sp>
      <p:pic>
        <p:nvPicPr>
          <p:cNvPr id="71689" name="Picture 8"/>
          <p:cNvPicPr>
            <a:picLocks noChangeAspect="1" noChangeArrowheads="1"/>
          </p:cNvPicPr>
          <p:nvPr/>
        </p:nvPicPr>
        <p:blipFill>
          <a:blip r:embed="rId3" cstate="print"/>
          <a:srcRect/>
          <a:stretch>
            <a:fillRect/>
          </a:stretch>
        </p:blipFill>
        <p:spPr bwMode="auto">
          <a:xfrm>
            <a:off x="5643563" y="968375"/>
            <a:ext cx="3824287" cy="3370263"/>
          </a:xfrm>
          <a:prstGeom prst="rect">
            <a:avLst/>
          </a:prstGeom>
          <a:noFill/>
          <a:ln w="9525">
            <a:noFill/>
            <a:round/>
            <a:headEnd/>
            <a:tailEnd/>
          </a:ln>
        </p:spPr>
      </p:pic>
      <p:sp>
        <p:nvSpPr>
          <p:cNvPr id="71690" name="Rectangle 9"/>
          <p:cNvSpPr>
            <a:spLocks noChangeArrowheads="1"/>
          </p:cNvSpPr>
          <p:nvPr/>
        </p:nvSpPr>
        <p:spPr bwMode="auto">
          <a:xfrm>
            <a:off x="0" y="1643063"/>
            <a:ext cx="5786438" cy="2768600"/>
          </a:xfrm>
          <a:prstGeom prst="rect">
            <a:avLst/>
          </a:prstGeom>
          <a:noFill/>
          <a:ln w="9525">
            <a:noFill/>
            <a:round/>
            <a:headEnd/>
            <a:tailEnd/>
          </a:ln>
        </p:spPr>
        <p:txBody>
          <a:bodyPr lIns="90000" tIns="45000" rIns="90000" bIns="45000"/>
          <a:lstStyle/>
          <a:p>
            <a:pPr marL="431800" lvl="1" indent="-215900">
              <a:lnSpc>
                <a:spcPct val="100000"/>
              </a:lnSpc>
              <a:buClr>
                <a:srgbClr val="404040"/>
              </a:buClr>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La box fait la demande au DNS du FAI</a:t>
            </a:r>
          </a:p>
          <a:p>
            <a:pPr marL="431800" lvl="1" indent="-215900">
              <a:lnSpc>
                <a:spcPct val="100000"/>
              </a:lnSpc>
              <a:buClr>
                <a:srgbClr val="404040"/>
              </a:buClr>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Le DNS FAI demande quel est le DNS de la zone .COM au serveur DNS maître</a:t>
            </a:r>
          </a:p>
          <a:p>
            <a:pPr marL="431800" lvl="1" indent="-215900">
              <a:lnSpc>
                <a:spcPct val="100000"/>
              </a:lnSpc>
              <a:buClr>
                <a:srgbClr val="404040"/>
              </a:buClr>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Le DNS maître indique @</a:t>
            </a:r>
            <a:r>
              <a:rPr lang="fr-FR" sz="1400" dirty="0" err="1">
                <a:solidFill>
                  <a:srgbClr val="404040"/>
                </a:solidFill>
                <a:latin typeface="Andalus" pitchFamily="18" charset="-78"/>
              </a:rPr>
              <a:t>ip</a:t>
            </a:r>
            <a:r>
              <a:rPr lang="fr-FR" sz="1400" dirty="0">
                <a:solidFill>
                  <a:srgbClr val="404040"/>
                </a:solidFill>
                <a:latin typeface="Andalus" pitchFamily="18" charset="-78"/>
              </a:rPr>
              <a:t> du DNS de zone</a:t>
            </a:r>
          </a:p>
          <a:p>
            <a:pPr marL="431800" lvl="1" indent="-215900">
              <a:lnSpc>
                <a:spcPct val="100000"/>
              </a:lnSpc>
              <a:buClr>
                <a:srgbClr val="404040"/>
              </a:buClr>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Le DNS FAI demande quel est @</a:t>
            </a:r>
            <a:r>
              <a:rPr lang="fr-FR" sz="1400" dirty="0" err="1">
                <a:solidFill>
                  <a:srgbClr val="404040"/>
                </a:solidFill>
                <a:latin typeface="Andalus" pitchFamily="18" charset="-78"/>
              </a:rPr>
              <a:t>ip</a:t>
            </a:r>
            <a:r>
              <a:rPr lang="fr-FR" sz="1400" dirty="0">
                <a:solidFill>
                  <a:srgbClr val="404040"/>
                </a:solidFill>
                <a:latin typeface="Andalus" pitchFamily="18" charset="-78"/>
              </a:rPr>
              <a:t> de Renault au DNS de la zone .COM</a:t>
            </a:r>
          </a:p>
          <a:p>
            <a:pPr marL="431800" lvl="1" indent="-215900">
              <a:lnSpc>
                <a:spcPct val="100000"/>
              </a:lnSpc>
              <a:buClr>
                <a:srgbClr val="404040"/>
              </a:buClr>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Le DNS résout Renault en donnant son @</a:t>
            </a:r>
            <a:r>
              <a:rPr lang="fr-FR" sz="1400" dirty="0" err="1">
                <a:solidFill>
                  <a:srgbClr val="404040"/>
                </a:solidFill>
                <a:latin typeface="Andalus" pitchFamily="18" charset="-78"/>
              </a:rPr>
              <a:t>ip</a:t>
            </a:r>
            <a:r>
              <a:rPr lang="fr-FR" sz="1400" dirty="0">
                <a:solidFill>
                  <a:srgbClr val="404040"/>
                </a:solidFill>
                <a:latin typeface="Andalus" pitchFamily="18" charset="-78"/>
              </a:rPr>
              <a:t> du serveur web de Renault</a:t>
            </a:r>
          </a:p>
          <a:p>
            <a:pPr marL="431800" lvl="1" indent="-215900">
              <a:lnSpc>
                <a:spcPct val="100000"/>
              </a:lnSpc>
              <a:buClr>
                <a:srgbClr val="404040"/>
              </a:buClr>
              <a:buFont typeface="Times New Roman" pitchFamily="18" charset="0"/>
              <a:buAutoNum type="arabicPeriod"/>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400" dirty="0">
                <a:solidFill>
                  <a:srgbClr val="404040"/>
                </a:solidFill>
                <a:latin typeface="Andalus" pitchFamily="18" charset="-78"/>
              </a:rPr>
              <a:t>Le DNS FAI renvoie l’info à la box et la stock dans son cache pour éviter de redemander la même info</a:t>
            </a:r>
          </a:p>
          <a:p>
            <a:pPr>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400"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p:cNvPicPr>
            <a:picLocks noChangeAspect="1" noChangeArrowheads="1"/>
          </p:cNvPicPr>
          <p:nvPr/>
        </p:nvPicPr>
        <p:blipFill>
          <a:blip r:embed="rId3" cstate="print"/>
          <a:srcRect/>
          <a:stretch>
            <a:fillRect/>
          </a:stretch>
        </p:blipFill>
        <p:spPr bwMode="auto">
          <a:xfrm>
            <a:off x="2046288" y="187325"/>
            <a:ext cx="5534025" cy="5246688"/>
          </a:xfrm>
          <a:prstGeom prst="rect">
            <a:avLst/>
          </a:prstGeom>
          <a:noFill/>
          <a:ln w="9525">
            <a:noFill/>
            <a:round/>
            <a:headEnd/>
            <a:tailEnd/>
          </a:ln>
        </p:spPr>
      </p:pic>
      <p:pic>
        <p:nvPicPr>
          <p:cNvPr id="72707" name="Picture 2"/>
          <p:cNvPicPr>
            <a:picLocks noChangeAspect="1" noChangeArrowheads="1"/>
          </p:cNvPicPr>
          <p:nvPr/>
        </p:nvPicPr>
        <p:blipFill>
          <a:blip r:embed="rId4" cstate="print"/>
          <a:srcRect/>
          <a:stretch>
            <a:fillRect/>
          </a:stretch>
        </p:blipFill>
        <p:spPr bwMode="auto">
          <a:xfrm>
            <a:off x="4191000" y="515938"/>
            <a:ext cx="1004888" cy="1004887"/>
          </a:xfrm>
          <a:prstGeom prst="rect">
            <a:avLst/>
          </a:prstGeom>
          <a:noFill/>
          <a:ln w="9525">
            <a:noFill/>
            <a:round/>
            <a:headEnd/>
            <a:tailEnd/>
          </a:ln>
        </p:spPr>
      </p:pic>
      <p:pic>
        <p:nvPicPr>
          <p:cNvPr id="72708" name="Picture 3"/>
          <p:cNvPicPr>
            <a:picLocks noChangeAspect="1" noChangeArrowheads="1"/>
          </p:cNvPicPr>
          <p:nvPr/>
        </p:nvPicPr>
        <p:blipFill>
          <a:blip r:embed="rId5" cstate="print"/>
          <a:srcRect/>
          <a:stretch>
            <a:fillRect/>
          </a:stretch>
        </p:blipFill>
        <p:spPr bwMode="auto">
          <a:xfrm>
            <a:off x="4625975" y="1042988"/>
            <a:ext cx="522288" cy="522287"/>
          </a:xfrm>
          <a:prstGeom prst="rect">
            <a:avLst/>
          </a:prstGeom>
          <a:noFill/>
          <a:ln w="9525">
            <a:noFill/>
            <a:round/>
            <a:headEnd/>
            <a:tailEnd/>
          </a:ln>
        </p:spPr>
      </p:pic>
      <p:pic>
        <p:nvPicPr>
          <p:cNvPr id="72709" name="Picture 4"/>
          <p:cNvPicPr>
            <a:picLocks noChangeAspect="1" noChangeArrowheads="1"/>
          </p:cNvPicPr>
          <p:nvPr/>
        </p:nvPicPr>
        <p:blipFill>
          <a:blip r:embed="rId4" cstate="print"/>
          <a:srcRect/>
          <a:stretch>
            <a:fillRect/>
          </a:stretch>
        </p:blipFill>
        <p:spPr bwMode="auto">
          <a:xfrm>
            <a:off x="2370138" y="2308225"/>
            <a:ext cx="1004887" cy="1004888"/>
          </a:xfrm>
          <a:prstGeom prst="rect">
            <a:avLst/>
          </a:prstGeom>
          <a:noFill/>
          <a:ln w="9525">
            <a:noFill/>
            <a:round/>
            <a:headEnd/>
            <a:tailEnd/>
          </a:ln>
        </p:spPr>
      </p:pic>
      <p:pic>
        <p:nvPicPr>
          <p:cNvPr id="72710" name="Picture 5"/>
          <p:cNvPicPr>
            <a:picLocks noChangeAspect="1" noChangeArrowheads="1"/>
          </p:cNvPicPr>
          <p:nvPr/>
        </p:nvPicPr>
        <p:blipFill>
          <a:blip r:embed="rId5" cstate="print"/>
          <a:srcRect/>
          <a:stretch>
            <a:fillRect/>
          </a:stretch>
        </p:blipFill>
        <p:spPr bwMode="auto">
          <a:xfrm>
            <a:off x="2940050" y="2940050"/>
            <a:ext cx="522288" cy="522288"/>
          </a:xfrm>
          <a:prstGeom prst="rect">
            <a:avLst/>
          </a:prstGeom>
          <a:noFill/>
          <a:ln w="9525">
            <a:noFill/>
            <a:round/>
            <a:headEnd/>
            <a:tailEnd/>
          </a:ln>
        </p:spPr>
      </p:pic>
      <p:pic>
        <p:nvPicPr>
          <p:cNvPr id="72711" name="Picture 6"/>
          <p:cNvPicPr>
            <a:picLocks noChangeAspect="1" noChangeArrowheads="1"/>
          </p:cNvPicPr>
          <p:nvPr/>
        </p:nvPicPr>
        <p:blipFill>
          <a:blip r:embed="rId4" cstate="print"/>
          <a:srcRect/>
          <a:stretch>
            <a:fillRect/>
          </a:stretch>
        </p:blipFill>
        <p:spPr bwMode="auto">
          <a:xfrm>
            <a:off x="4287838" y="3640138"/>
            <a:ext cx="1004887" cy="1004887"/>
          </a:xfrm>
          <a:prstGeom prst="rect">
            <a:avLst/>
          </a:prstGeom>
          <a:noFill/>
          <a:ln w="9525">
            <a:noFill/>
            <a:round/>
            <a:headEnd/>
            <a:tailEnd/>
          </a:ln>
        </p:spPr>
      </p:pic>
      <p:pic>
        <p:nvPicPr>
          <p:cNvPr id="72712" name="Picture 7"/>
          <p:cNvPicPr>
            <a:picLocks noChangeAspect="1" noChangeArrowheads="1"/>
          </p:cNvPicPr>
          <p:nvPr/>
        </p:nvPicPr>
        <p:blipFill>
          <a:blip r:embed="rId5" cstate="print"/>
          <a:srcRect/>
          <a:stretch>
            <a:fillRect/>
          </a:stretch>
        </p:blipFill>
        <p:spPr bwMode="auto">
          <a:xfrm>
            <a:off x="4859338" y="4273550"/>
            <a:ext cx="522287" cy="522288"/>
          </a:xfrm>
          <a:prstGeom prst="rect">
            <a:avLst/>
          </a:prstGeom>
          <a:noFill/>
          <a:ln w="9525">
            <a:noFill/>
            <a:round/>
            <a:headEnd/>
            <a:tailEnd/>
          </a:ln>
        </p:spPr>
      </p:pic>
      <p:pic>
        <p:nvPicPr>
          <p:cNvPr id="72713" name="Picture 8"/>
          <p:cNvPicPr>
            <a:picLocks noChangeAspect="1" noChangeArrowheads="1"/>
          </p:cNvPicPr>
          <p:nvPr/>
        </p:nvPicPr>
        <p:blipFill>
          <a:blip r:embed="rId4" cstate="print"/>
          <a:srcRect/>
          <a:stretch>
            <a:fillRect/>
          </a:stretch>
        </p:blipFill>
        <p:spPr bwMode="auto">
          <a:xfrm>
            <a:off x="6100763" y="2308225"/>
            <a:ext cx="1004887" cy="1004888"/>
          </a:xfrm>
          <a:prstGeom prst="rect">
            <a:avLst/>
          </a:prstGeom>
          <a:noFill/>
          <a:ln w="9525">
            <a:noFill/>
            <a:round/>
            <a:headEnd/>
            <a:tailEnd/>
          </a:ln>
        </p:spPr>
      </p:pic>
      <p:pic>
        <p:nvPicPr>
          <p:cNvPr id="72714" name="Picture 9"/>
          <p:cNvPicPr>
            <a:picLocks noChangeAspect="1" noChangeArrowheads="1"/>
          </p:cNvPicPr>
          <p:nvPr/>
        </p:nvPicPr>
        <p:blipFill>
          <a:blip r:embed="rId5" cstate="print"/>
          <a:srcRect/>
          <a:stretch>
            <a:fillRect/>
          </a:stretch>
        </p:blipFill>
        <p:spPr bwMode="auto">
          <a:xfrm>
            <a:off x="6672263" y="2940050"/>
            <a:ext cx="522287" cy="522288"/>
          </a:xfrm>
          <a:prstGeom prst="rect">
            <a:avLst/>
          </a:prstGeom>
          <a:noFill/>
          <a:ln w="9525">
            <a:noFill/>
            <a:round/>
            <a:headEnd/>
            <a:tailEnd/>
          </a:ln>
        </p:spPr>
      </p:pic>
      <p:cxnSp>
        <p:nvCxnSpPr>
          <p:cNvPr id="72715" name="AutoShape 10"/>
          <p:cNvCxnSpPr>
            <a:cxnSpLocks noChangeShapeType="1"/>
          </p:cNvCxnSpPr>
          <p:nvPr/>
        </p:nvCxnSpPr>
        <p:spPr bwMode="auto">
          <a:xfrm>
            <a:off x="4648200" y="1817688"/>
            <a:ext cx="46038" cy="1822450"/>
          </a:xfrm>
          <a:prstGeom prst="straightConnector1">
            <a:avLst/>
          </a:prstGeom>
          <a:noFill/>
          <a:ln w="28440">
            <a:solidFill>
              <a:srgbClr val="FF3300"/>
            </a:solidFill>
            <a:round/>
            <a:headEnd/>
            <a:tailEnd type="arrow" w="med" len="med"/>
          </a:ln>
        </p:spPr>
      </p:cxnSp>
      <p:cxnSp>
        <p:nvCxnSpPr>
          <p:cNvPr id="72716" name="AutoShape 11"/>
          <p:cNvCxnSpPr>
            <a:cxnSpLocks noChangeShapeType="1"/>
          </p:cNvCxnSpPr>
          <p:nvPr/>
        </p:nvCxnSpPr>
        <p:spPr bwMode="auto">
          <a:xfrm flipH="1">
            <a:off x="3160713" y="1531938"/>
            <a:ext cx="1150937" cy="871537"/>
          </a:xfrm>
          <a:prstGeom prst="straightConnector1">
            <a:avLst/>
          </a:prstGeom>
          <a:noFill/>
          <a:ln w="28440">
            <a:solidFill>
              <a:srgbClr val="FF3300"/>
            </a:solidFill>
            <a:round/>
            <a:headEnd/>
            <a:tailEnd type="arrow" w="med" len="med"/>
          </a:ln>
        </p:spPr>
      </p:cxnSp>
      <p:cxnSp>
        <p:nvCxnSpPr>
          <p:cNvPr id="72717" name="AutoShape 12"/>
          <p:cNvCxnSpPr>
            <a:cxnSpLocks noChangeShapeType="1"/>
          </p:cNvCxnSpPr>
          <p:nvPr/>
        </p:nvCxnSpPr>
        <p:spPr bwMode="auto">
          <a:xfrm>
            <a:off x="5021263" y="1589088"/>
            <a:ext cx="1077912" cy="977900"/>
          </a:xfrm>
          <a:prstGeom prst="straightConnector1">
            <a:avLst/>
          </a:prstGeom>
          <a:noFill/>
          <a:ln w="28440">
            <a:solidFill>
              <a:srgbClr val="FF3300"/>
            </a:solidFill>
            <a:round/>
            <a:headEnd/>
            <a:tailEnd type="arrow" w="med" len="med"/>
          </a:ln>
        </p:spPr>
      </p:cxnSp>
      <p:sp>
        <p:nvSpPr>
          <p:cNvPr id="72718" name="Rectangle 13"/>
          <p:cNvSpPr>
            <a:spLocks noChangeArrowheads="1"/>
          </p:cNvSpPr>
          <p:nvPr/>
        </p:nvSpPr>
        <p:spPr bwMode="auto">
          <a:xfrm>
            <a:off x="2054225" y="823913"/>
            <a:ext cx="6480175" cy="503237"/>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1600">
                <a:solidFill>
                  <a:srgbClr val="404040"/>
                </a:solidFill>
                <a:latin typeface="Andalus" pitchFamily="18" charset="-78"/>
              </a:rPr>
              <a:t>Le DNS</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a:solidFill>
                <a:srgbClr val="404040"/>
              </a:solidFill>
              <a:latin typeface="Andalus" pitchFamily="18" charset="-78"/>
            </a:endParaRP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endParaRPr lang="fr-FR" sz="1600">
              <a:solidFill>
                <a:srgbClr val="404040"/>
              </a:solidFill>
              <a:latin typeface="Andalus" pitchFamily="18" charset="-78"/>
            </a:endParaRPr>
          </a:p>
        </p:txBody>
      </p:sp>
      <p:sp>
        <p:nvSpPr>
          <p:cNvPr id="72719" name="Rectangle 14"/>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III du model OSI (IP)</a:t>
            </a:r>
          </a:p>
        </p:txBody>
      </p:sp>
      <p:sp>
        <p:nvSpPr>
          <p:cNvPr id="73743" name="Rectangle 15"/>
          <p:cNvSpPr>
            <a:spLocks noChangeArrowheads="1"/>
          </p:cNvSpPr>
          <p:nvPr/>
        </p:nvSpPr>
        <p:spPr bwMode="auto">
          <a:xfrm>
            <a:off x="107950" y="1238250"/>
            <a:ext cx="1366838" cy="180975"/>
          </a:xfrm>
          <a:prstGeom prst="rect">
            <a:avLst/>
          </a:prstGeom>
          <a:solidFill>
            <a:srgbClr val="00B0F0">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73744" name="Rectangle 16"/>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73745" name="Rectangle 17"/>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73746" name="Rectangle 18"/>
          <p:cNvSpPr>
            <a:spLocks noChangeArrowheads="1"/>
          </p:cNvSpPr>
          <p:nvPr/>
        </p:nvSpPr>
        <p:spPr bwMode="auto">
          <a:xfrm>
            <a:off x="107950" y="449263"/>
            <a:ext cx="1366838" cy="180975"/>
          </a:xfrm>
          <a:prstGeom prst="rect">
            <a:avLst/>
          </a:prstGeom>
          <a:solidFill>
            <a:srgbClr val="E2E317">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73747" name="Rectangle 19"/>
          <p:cNvSpPr>
            <a:spLocks noChangeArrowheads="1"/>
          </p:cNvSpPr>
          <p:nvPr/>
        </p:nvSpPr>
        <p:spPr bwMode="auto">
          <a:xfrm>
            <a:off x="107950" y="214313"/>
            <a:ext cx="1366838" cy="180975"/>
          </a:xfrm>
          <a:prstGeom prst="rect">
            <a:avLst/>
          </a:prstGeom>
          <a:solidFill>
            <a:srgbClr val="F48414">
              <a:alpha val="50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Application</a:t>
            </a:r>
          </a:p>
        </p:txBody>
      </p:sp>
      <p:sp>
        <p:nvSpPr>
          <p:cNvPr id="72725" name="Rectangle 20"/>
          <p:cNvSpPr>
            <a:spLocks noChangeArrowheads="1"/>
          </p:cNvSpPr>
          <p:nvPr/>
        </p:nvSpPr>
        <p:spPr bwMode="auto">
          <a:xfrm>
            <a:off x="3590925" y="884238"/>
            <a:ext cx="847725" cy="425450"/>
          </a:xfrm>
          <a:prstGeom prst="rect">
            <a:avLst/>
          </a:prstGeom>
          <a:noFill/>
          <a:ln w="9525">
            <a:noFill/>
            <a:round/>
            <a:headEnd/>
            <a:tailEnd/>
          </a:ln>
        </p:spPr>
        <p:txBody>
          <a:bodyPr lIns="90000" tIns="45000" rIns="90000" bIns="45000"/>
          <a:lstStyle/>
          <a:p>
            <a:pPr algn="ctr">
              <a:lnSpc>
                <a:spcPct val="100000"/>
              </a:lnSpc>
              <a:tabLst>
                <a:tab pos="449263" algn="l"/>
              </a:tabLst>
            </a:pPr>
            <a:r>
              <a:rPr lang="fr-FR" sz="1100" dirty="0">
                <a:solidFill>
                  <a:srgbClr val="000000"/>
                </a:solidFill>
                <a:latin typeface="Andalus" pitchFamily="18" charset="-78"/>
              </a:rPr>
              <a:t>DNS MAITRE</a:t>
            </a:r>
          </a:p>
        </p:txBody>
      </p:sp>
      <p:sp>
        <p:nvSpPr>
          <p:cNvPr id="72726" name="Rectangle 21"/>
          <p:cNvSpPr>
            <a:spLocks noChangeArrowheads="1"/>
          </p:cNvSpPr>
          <p:nvPr/>
        </p:nvSpPr>
        <p:spPr bwMode="auto">
          <a:xfrm>
            <a:off x="3114675" y="1966913"/>
            <a:ext cx="847725" cy="425450"/>
          </a:xfrm>
          <a:prstGeom prst="rect">
            <a:avLst/>
          </a:prstGeom>
          <a:noFill/>
          <a:ln w="9525">
            <a:noFill/>
            <a:round/>
            <a:headEnd/>
            <a:tailEnd/>
          </a:ln>
        </p:spPr>
        <p:txBody>
          <a:bodyPr lIns="90000" tIns="45000" rIns="90000" bIns="45000"/>
          <a:lstStyle/>
          <a:p>
            <a:pPr algn="ctr">
              <a:lnSpc>
                <a:spcPct val="100000"/>
              </a:lnSpc>
              <a:tabLst>
                <a:tab pos="449263" algn="l"/>
              </a:tabLst>
            </a:pPr>
            <a:r>
              <a:rPr lang="fr-FR" sz="1100">
                <a:solidFill>
                  <a:srgbClr val="000000"/>
                </a:solidFill>
                <a:latin typeface="Andalus" pitchFamily="18" charset="-78"/>
              </a:rPr>
              <a:t>DNS zone ,net</a:t>
            </a:r>
          </a:p>
        </p:txBody>
      </p:sp>
      <p:sp>
        <p:nvSpPr>
          <p:cNvPr id="72727" name="Rectangle 22"/>
          <p:cNvSpPr>
            <a:spLocks noChangeArrowheads="1"/>
          </p:cNvSpPr>
          <p:nvPr/>
        </p:nvSpPr>
        <p:spPr bwMode="auto">
          <a:xfrm>
            <a:off x="4591050" y="3130550"/>
            <a:ext cx="847725" cy="425450"/>
          </a:xfrm>
          <a:prstGeom prst="rect">
            <a:avLst/>
          </a:prstGeom>
          <a:noFill/>
          <a:ln w="9525">
            <a:noFill/>
            <a:round/>
            <a:headEnd/>
            <a:tailEnd/>
          </a:ln>
        </p:spPr>
        <p:txBody>
          <a:bodyPr lIns="90000" tIns="45000" rIns="90000" bIns="45000"/>
          <a:lstStyle/>
          <a:p>
            <a:pPr algn="ctr">
              <a:lnSpc>
                <a:spcPct val="100000"/>
              </a:lnSpc>
              <a:tabLst>
                <a:tab pos="449263" algn="l"/>
              </a:tabLst>
            </a:pPr>
            <a:r>
              <a:rPr lang="fr-FR" sz="1100">
                <a:solidFill>
                  <a:srgbClr val="000000"/>
                </a:solidFill>
                <a:latin typeface="Andalus" pitchFamily="18" charset="-78"/>
              </a:rPr>
              <a:t>DNS zone ,fr</a:t>
            </a:r>
          </a:p>
        </p:txBody>
      </p:sp>
      <p:sp>
        <p:nvSpPr>
          <p:cNvPr id="72728" name="Rectangle 23"/>
          <p:cNvSpPr>
            <a:spLocks noChangeArrowheads="1"/>
          </p:cNvSpPr>
          <p:nvPr/>
        </p:nvSpPr>
        <p:spPr bwMode="auto">
          <a:xfrm>
            <a:off x="5676900" y="1976438"/>
            <a:ext cx="847725" cy="425450"/>
          </a:xfrm>
          <a:prstGeom prst="rect">
            <a:avLst/>
          </a:prstGeom>
          <a:noFill/>
          <a:ln w="9525">
            <a:noFill/>
            <a:round/>
            <a:headEnd/>
            <a:tailEnd/>
          </a:ln>
        </p:spPr>
        <p:txBody>
          <a:bodyPr lIns="90000" tIns="45000" rIns="90000" bIns="45000"/>
          <a:lstStyle/>
          <a:p>
            <a:pPr algn="ctr">
              <a:lnSpc>
                <a:spcPct val="100000"/>
              </a:lnSpc>
              <a:tabLst>
                <a:tab pos="449263" algn="l"/>
              </a:tabLst>
            </a:pPr>
            <a:r>
              <a:rPr lang="fr-FR" sz="1100">
                <a:solidFill>
                  <a:srgbClr val="000000"/>
                </a:solidFill>
                <a:latin typeface="Andalus" pitchFamily="18" charset="-78"/>
              </a:rPr>
              <a:t>DNS zone ,com</a:t>
            </a:r>
          </a:p>
        </p:txBody>
      </p:sp>
      <p:pic>
        <p:nvPicPr>
          <p:cNvPr id="72729" name="Picture 24"/>
          <p:cNvPicPr>
            <a:picLocks noChangeAspect="1" noChangeArrowheads="1"/>
          </p:cNvPicPr>
          <p:nvPr/>
        </p:nvPicPr>
        <p:blipFill>
          <a:blip r:embed="rId6" cstate="print"/>
          <a:srcRect/>
          <a:stretch>
            <a:fillRect/>
          </a:stretch>
        </p:blipFill>
        <p:spPr bwMode="auto">
          <a:xfrm>
            <a:off x="7097713" y="557213"/>
            <a:ext cx="1981200" cy="1574800"/>
          </a:xfrm>
          <a:prstGeom prst="rect">
            <a:avLst/>
          </a:prstGeom>
          <a:noFill/>
          <a:ln w="9525">
            <a:noFill/>
            <a:round/>
            <a:headEnd/>
            <a:tailEnd/>
          </a:ln>
        </p:spPr>
      </p:pic>
      <p:sp>
        <p:nvSpPr>
          <p:cNvPr id="72730" name="Rectangle 25"/>
          <p:cNvSpPr>
            <a:spLocks noChangeArrowheads="1"/>
          </p:cNvSpPr>
          <p:nvPr/>
        </p:nvSpPr>
        <p:spPr bwMode="auto">
          <a:xfrm>
            <a:off x="7118350" y="774700"/>
            <a:ext cx="1998663" cy="661988"/>
          </a:xfrm>
          <a:prstGeom prst="rect">
            <a:avLst/>
          </a:prstGeom>
          <a:noFill/>
          <a:ln w="25560">
            <a:noFill/>
            <a:round/>
            <a:headEnd/>
            <a:tailEnd/>
          </a:ln>
        </p:spPr>
        <p:txBody>
          <a:bodyPr lIns="90000" tIns="45000" rIns="90000" bIns="45000"/>
          <a:lstStyle/>
          <a:p>
            <a:pPr>
              <a:lnSpc>
                <a:spcPct val="100000"/>
              </a:lnSpc>
              <a:tabLst>
                <a:tab pos="449263" algn="l"/>
                <a:tab pos="898525" algn="l"/>
                <a:tab pos="1347788" algn="l"/>
                <a:tab pos="1797050" algn="l"/>
              </a:tabLst>
            </a:pPr>
            <a:r>
              <a:rPr lang="fr-FR" sz="1100">
                <a:solidFill>
                  <a:srgbClr val="000000"/>
                </a:solidFill>
                <a:latin typeface="Andalus" pitchFamily="18" charset="-78"/>
              </a:rPr>
              <a:t>DNS zone           .com</a:t>
            </a:r>
          </a:p>
          <a:p>
            <a:pPr>
              <a:lnSpc>
                <a:spcPct val="100000"/>
              </a:lnSpc>
              <a:tabLst>
                <a:tab pos="449263" algn="l"/>
                <a:tab pos="898525" algn="l"/>
                <a:tab pos="1347788" algn="l"/>
                <a:tab pos="1797050" algn="l"/>
              </a:tabLst>
            </a:pPr>
            <a:r>
              <a:rPr lang="fr-FR" sz="900">
                <a:solidFill>
                  <a:srgbClr val="000000"/>
                </a:solidFill>
                <a:latin typeface="Andalus" pitchFamily="18" charset="-78"/>
              </a:rPr>
              <a:t>fnac	195.42.251.140 </a:t>
            </a:r>
          </a:p>
          <a:p>
            <a:pPr>
              <a:lnSpc>
                <a:spcPct val="100000"/>
              </a:lnSpc>
              <a:tabLst>
                <a:tab pos="449263" algn="l"/>
                <a:tab pos="898525" algn="l"/>
                <a:tab pos="1347788" algn="l"/>
                <a:tab pos="1797050" algn="l"/>
              </a:tabLst>
            </a:pPr>
            <a:r>
              <a:rPr lang="fr-FR" sz="900">
                <a:solidFill>
                  <a:srgbClr val="000000"/>
                </a:solidFill>
                <a:latin typeface="Andalus" pitchFamily="18" charset="-78"/>
              </a:rPr>
              <a:t>Google	173.194.45.52</a:t>
            </a:r>
          </a:p>
          <a:p>
            <a:pPr>
              <a:lnSpc>
                <a:spcPct val="100000"/>
              </a:lnSpc>
              <a:tabLst>
                <a:tab pos="449263" algn="l"/>
                <a:tab pos="898525" algn="l"/>
                <a:tab pos="1347788" algn="l"/>
                <a:tab pos="1797050" algn="l"/>
              </a:tabLst>
            </a:pPr>
            <a:r>
              <a:rPr lang="fr-FR" sz="900">
                <a:solidFill>
                  <a:srgbClr val="000000"/>
                </a:solidFill>
                <a:latin typeface="Andalus" pitchFamily="18" charset="-78"/>
              </a:rPr>
              <a:t>Castorama	194.206.126.204	</a:t>
            </a:r>
          </a:p>
        </p:txBody>
      </p:sp>
      <p:pic>
        <p:nvPicPr>
          <p:cNvPr id="72731" name="Picture 26"/>
          <p:cNvPicPr>
            <a:picLocks noChangeAspect="1" noChangeArrowheads="1"/>
          </p:cNvPicPr>
          <p:nvPr/>
        </p:nvPicPr>
        <p:blipFill>
          <a:blip r:embed="rId7" cstate="print"/>
          <a:srcRect/>
          <a:stretch>
            <a:fillRect/>
          </a:stretch>
        </p:blipFill>
        <p:spPr bwMode="auto">
          <a:xfrm>
            <a:off x="5478463" y="3790950"/>
            <a:ext cx="2265362" cy="1319213"/>
          </a:xfrm>
          <a:prstGeom prst="rect">
            <a:avLst/>
          </a:prstGeom>
          <a:noFill/>
          <a:ln w="9525">
            <a:noFill/>
            <a:round/>
            <a:headEnd/>
            <a:tailEnd/>
          </a:ln>
        </p:spPr>
      </p:pic>
      <p:sp>
        <p:nvSpPr>
          <p:cNvPr id="72732" name="Rectangle 27"/>
          <p:cNvSpPr>
            <a:spLocks noChangeArrowheads="1"/>
          </p:cNvSpPr>
          <p:nvPr/>
        </p:nvSpPr>
        <p:spPr bwMode="auto">
          <a:xfrm>
            <a:off x="5651500" y="3927475"/>
            <a:ext cx="1998663" cy="820738"/>
          </a:xfrm>
          <a:prstGeom prst="rect">
            <a:avLst/>
          </a:prstGeom>
          <a:noFill/>
          <a:ln w="25560">
            <a:noFill/>
            <a:round/>
            <a:headEnd/>
            <a:tailEnd/>
          </a:ln>
        </p:spPr>
        <p:txBody>
          <a:bodyPr lIns="90000" tIns="45000" rIns="90000" bIns="45000"/>
          <a:lstStyle/>
          <a:p>
            <a:pPr>
              <a:lnSpc>
                <a:spcPct val="100000"/>
              </a:lnSpc>
              <a:tabLst>
                <a:tab pos="449263" algn="l"/>
                <a:tab pos="898525" algn="l"/>
                <a:tab pos="1347788" algn="l"/>
                <a:tab pos="1797050" algn="l"/>
              </a:tabLst>
            </a:pPr>
            <a:r>
              <a:rPr lang="fr-FR" sz="1100">
                <a:solidFill>
                  <a:srgbClr val="000000"/>
                </a:solidFill>
                <a:latin typeface="Andalus" pitchFamily="18" charset="-78"/>
              </a:rPr>
              <a:t>DNS zone           .fr</a:t>
            </a:r>
          </a:p>
          <a:p>
            <a:pPr>
              <a:lnSpc>
                <a:spcPct val="100000"/>
              </a:lnSpc>
              <a:tabLst>
                <a:tab pos="449263" algn="l"/>
                <a:tab pos="898525" algn="l"/>
                <a:tab pos="1347788" algn="l"/>
                <a:tab pos="1797050" algn="l"/>
              </a:tabLst>
            </a:pPr>
            <a:endParaRPr lang="fr-FR" sz="1100">
              <a:solidFill>
                <a:srgbClr val="000000"/>
              </a:solidFill>
            </a:endParaRPr>
          </a:p>
          <a:p>
            <a:pPr>
              <a:lnSpc>
                <a:spcPct val="100000"/>
              </a:lnSpc>
              <a:tabLst>
                <a:tab pos="449263" algn="l"/>
                <a:tab pos="898525" algn="l"/>
                <a:tab pos="1347788" algn="l"/>
                <a:tab pos="1797050" algn="l"/>
              </a:tabLst>
            </a:pPr>
            <a:r>
              <a:rPr lang="fr-FR" sz="900">
                <a:solidFill>
                  <a:srgbClr val="000000"/>
                </a:solidFill>
                <a:latin typeface="Andalus" pitchFamily="18" charset="-78"/>
              </a:rPr>
              <a:t>www,renault,fr	193.12.175.1 </a:t>
            </a:r>
          </a:p>
          <a:p>
            <a:pPr>
              <a:lnSpc>
                <a:spcPct val="100000"/>
              </a:lnSpc>
              <a:tabLst>
                <a:tab pos="449263" algn="l"/>
                <a:tab pos="898525" algn="l"/>
                <a:tab pos="1347788" algn="l"/>
                <a:tab pos="1797050" algn="l"/>
              </a:tabLst>
            </a:pPr>
            <a:r>
              <a:rPr lang="fr-FR" sz="900">
                <a:solidFill>
                  <a:srgbClr val="000000"/>
                </a:solidFill>
                <a:latin typeface="Andalus" pitchFamily="18" charset="-78"/>
              </a:rPr>
              <a:t>www,google,fr	178.13.48.25</a:t>
            </a:r>
          </a:p>
          <a:p>
            <a:pPr>
              <a:lnSpc>
                <a:spcPct val="100000"/>
              </a:lnSpc>
              <a:tabLst>
                <a:tab pos="449263" algn="l"/>
                <a:tab pos="898525" algn="l"/>
                <a:tab pos="1347788" algn="l"/>
                <a:tab pos="1797050" algn="l"/>
              </a:tabLst>
            </a:pPr>
            <a:r>
              <a:rPr lang="fr-FR" sz="900">
                <a:solidFill>
                  <a:srgbClr val="000000"/>
                </a:solidFill>
                <a:latin typeface="Andalus" pitchFamily="18" charset="-78"/>
              </a:rPr>
              <a:t>www,Castorama,fr	194.117.218.248	</a:t>
            </a:r>
          </a:p>
        </p:txBody>
      </p:sp>
      <p:pic>
        <p:nvPicPr>
          <p:cNvPr id="72733" name="Picture 28"/>
          <p:cNvPicPr>
            <a:picLocks noChangeAspect="1" noChangeArrowheads="1"/>
          </p:cNvPicPr>
          <p:nvPr/>
        </p:nvPicPr>
        <p:blipFill>
          <a:blip r:embed="rId8" cstate="print"/>
          <a:srcRect/>
          <a:stretch>
            <a:fillRect/>
          </a:stretch>
        </p:blipFill>
        <p:spPr bwMode="auto">
          <a:xfrm>
            <a:off x="1414463" y="3463925"/>
            <a:ext cx="2544762" cy="1585913"/>
          </a:xfrm>
          <a:prstGeom prst="rect">
            <a:avLst/>
          </a:prstGeom>
          <a:noFill/>
          <a:ln w="9525">
            <a:noFill/>
            <a:round/>
            <a:headEnd/>
            <a:tailEnd/>
          </a:ln>
        </p:spPr>
      </p:pic>
      <p:sp>
        <p:nvSpPr>
          <p:cNvPr id="72734" name="Rectangle 29"/>
          <p:cNvSpPr>
            <a:spLocks noChangeArrowheads="1"/>
          </p:cNvSpPr>
          <p:nvPr/>
        </p:nvSpPr>
        <p:spPr bwMode="auto">
          <a:xfrm>
            <a:off x="1654175" y="3783013"/>
            <a:ext cx="2571750" cy="684212"/>
          </a:xfrm>
          <a:prstGeom prst="rect">
            <a:avLst/>
          </a:prstGeom>
          <a:noFill/>
          <a:ln w="25560">
            <a:noFill/>
            <a:round/>
            <a:headEnd/>
            <a:tailEnd/>
          </a:ln>
        </p:spPr>
        <p:txBody>
          <a:bodyPr lIns="90000" tIns="45000" rIns="90000" bIns="45000"/>
          <a:lstStyle/>
          <a:p>
            <a:pPr>
              <a:lnSpc>
                <a:spcPct val="100000"/>
              </a:lnSpc>
              <a:tabLst>
                <a:tab pos="449263" algn="l"/>
                <a:tab pos="898525" algn="l"/>
                <a:tab pos="1347788" algn="l"/>
                <a:tab pos="1797050" algn="l"/>
                <a:tab pos="2246313" algn="l"/>
              </a:tabLst>
            </a:pPr>
            <a:r>
              <a:rPr lang="fr-FR" sz="1100">
                <a:solidFill>
                  <a:srgbClr val="000000"/>
                </a:solidFill>
                <a:latin typeface="Andalus" pitchFamily="18" charset="-78"/>
              </a:rPr>
              <a:t>DNS zone              .net</a:t>
            </a:r>
          </a:p>
          <a:p>
            <a:pPr>
              <a:lnSpc>
                <a:spcPct val="100000"/>
              </a:lnSpc>
              <a:tabLst>
                <a:tab pos="449263" algn="l"/>
                <a:tab pos="898525" algn="l"/>
                <a:tab pos="1347788" algn="l"/>
                <a:tab pos="1797050" algn="l"/>
                <a:tab pos="2246313" algn="l"/>
              </a:tabLst>
            </a:pPr>
            <a:endParaRPr lang="fr-FR" sz="1100">
              <a:solidFill>
                <a:srgbClr val="000000"/>
              </a:solidFill>
            </a:endParaRPr>
          </a:p>
          <a:p>
            <a:pPr>
              <a:lnSpc>
                <a:spcPct val="100000"/>
              </a:lnSpc>
              <a:tabLst>
                <a:tab pos="449263" algn="l"/>
                <a:tab pos="898525" algn="l"/>
                <a:tab pos="1347788" algn="l"/>
                <a:tab pos="1797050" algn="l"/>
                <a:tab pos="2246313" algn="l"/>
              </a:tabLst>
            </a:pPr>
            <a:r>
              <a:rPr lang="fr-FR" sz="900">
                <a:solidFill>
                  <a:srgbClr val="000000"/>
                </a:solidFill>
                <a:latin typeface="Andalus" pitchFamily="18" charset="-78"/>
              </a:rPr>
              <a:t>www,ducretet.net	     109.70.21.65 </a:t>
            </a:r>
          </a:p>
          <a:p>
            <a:pPr>
              <a:lnSpc>
                <a:spcPct val="100000"/>
              </a:lnSpc>
              <a:tabLst>
                <a:tab pos="449263" algn="l"/>
                <a:tab pos="898525" algn="l"/>
                <a:tab pos="1347788" algn="l"/>
                <a:tab pos="1797050" algn="l"/>
                <a:tab pos="2246313" algn="l"/>
              </a:tabLst>
            </a:pPr>
            <a:r>
              <a:rPr lang="fr-FR" sz="900">
                <a:solidFill>
                  <a:srgbClr val="000000"/>
                </a:solidFill>
                <a:latin typeface="Andalus" pitchFamily="18" charset="-78"/>
              </a:rPr>
              <a:t>Commentcamarche      88.221.89.9</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half" idx="2"/>
          </p:nvPr>
        </p:nvSpPr>
        <p:spPr>
          <a:xfrm>
            <a:off x="2484438" y="842963"/>
            <a:ext cx="6480175" cy="504825"/>
          </a:xfrm>
        </p:spPr>
        <p:txBody>
          <a:bodyPr/>
          <a:lstStyle/>
          <a:p>
            <a:pPr>
              <a:defRPr/>
            </a:pPr>
            <a:r>
              <a:rPr lang="fr-FR" sz="1800" dirty="0"/>
              <a:t>Le DNS</a:t>
            </a:r>
          </a:p>
          <a:p>
            <a:pPr>
              <a:defRPr/>
            </a:pPr>
            <a:endParaRPr lang="fr-FR" sz="1400" dirty="0"/>
          </a:p>
          <a:p>
            <a:pPr>
              <a:defRPr/>
            </a:pPr>
            <a:endParaRPr lang="fr-FR" sz="1400" dirty="0">
              <a:solidFill>
                <a:srgbClr val="1A1A1A"/>
              </a:solidFill>
              <a:cs typeface="Arial" pitchFamily="34" charset="0"/>
            </a:endParaRPr>
          </a:p>
          <a:p>
            <a:pPr>
              <a:defRPr/>
            </a:pPr>
            <a:endParaRPr lang="fr-FR" sz="1400" dirty="0">
              <a:solidFill>
                <a:srgbClr val="1A1A1A"/>
              </a:solidFill>
              <a:cs typeface="Arial" pitchFamily="34" charset="0"/>
            </a:endParaRPr>
          </a:p>
          <a:p>
            <a:pPr>
              <a:defRPr/>
            </a:pPr>
            <a:endParaRPr lang="fr-FR" sz="1400" dirty="0"/>
          </a:p>
        </p:txBody>
      </p:sp>
      <p:sp>
        <p:nvSpPr>
          <p:cNvPr id="4" name="Titre 3"/>
          <p:cNvSpPr>
            <a:spLocks noGrp="1"/>
          </p:cNvSpPr>
          <p:nvPr>
            <p:ph type="title"/>
          </p:nvPr>
        </p:nvSpPr>
        <p:spPr/>
        <p:txBody>
          <a:bodyPr/>
          <a:lstStyle/>
          <a:p>
            <a:pPr>
              <a:buFont typeface="Times New Roman" pitchFamily="16" charset="0"/>
              <a:buNone/>
              <a:defRPr/>
            </a:pPr>
            <a:r>
              <a:rPr lang="fr-FR" dirty="0"/>
              <a:t>Couche V du model OSI</a:t>
            </a:r>
          </a:p>
        </p:txBody>
      </p:sp>
      <p:grpSp>
        <p:nvGrpSpPr>
          <p:cNvPr id="73732" name="Groupe 1"/>
          <p:cNvGrpSpPr>
            <a:grpSpLocks/>
          </p:cNvGrpSpPr>
          <p:nvPr/>
        </p:nvGrpSpPr>
        <p:grpSpPr bwMode="auto">
          <a:xfrm>
            <a:off x="107950" y="214313"/>
            <a:ext cx="1368425" cy="1204912"/>
            <a:chOff x="107504" y="214591"/>
            <a:chExt cx="1368152" cy="1205030"/>
          </a:xfrm>
        </p:grpSpPr>
        <p:grpSp>
          <p:nvGrpSpPr>
            <p:cNvPr id="73758" name="Groupe 11"/>
            <p:cNvGrpSpPr>
              <a:grpSpLocks/>
            </p:cNvGrpSpPr>
            <p:nvPr/>
          </p:nvGrpSpPr>
          <p:grpSpPr bwMode="auto">
            <a:xfrm>
              <a:off x="107504" y="727903"/>
              <a:ext cx="1368152" cy="691718"/>
              <a:chOff x="1212850" y="2545992"/>
              <a:chExt cx="4851400" cy="2376250"/>
            </a:xfrm>
          </p:grpSpPr>
          <p:sp>
            <p:nvSpPr>
              <p:cNvPr id="13"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14"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15"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18" name="Rectangle 6"/>
            <p:cNvSpPr>
              <a:spLocks/>
            </p:cNvSpPr>
            <p:nvPr/>
          </p:nvSpPr>
          <p:spPr bwMode="auto">
            <a:xfrm>
              <a:off x="107504" y="449163"/>
              <a:ext cx="1368152" cy="181149"/>
            </a:xfrm>
            <a:prstGeom prst="rect">
              <a:avLst/>
            </a:prstGeom>
            <a:solidFill>
              <a:srgbClr val="E2E317">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19" name="Rectangle 7"/>
            <p:cNvSpPr>
              <a:spLocks/>
            </p:cNvSpPr>
            <p:nvPr/>
          </p:nvSpPr>
          <p:spPr bwMode="auto">
            <a:xfrm>
              <a:off x="107504" y="214591"/>
              <a:ext cx="1368152" cy="181149"/>
            </a:xfrm>
            <a:prstGeom prst="rect">
              <a:avLst/>
            </a:prstGeom>
            <a:solidFill>
              <a:srgbClr val="F48414">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
        <p:nvSpPr>
          <p:cNvPr id="23" name="Rectangle 1"/>
          <p:cNvSpPr>
            <a:spLocks noChangeArrowheads="1"/>
          </p:cNvSpPr>
          <p:nvPr>
            <p:custDataLst>
              <p:tags r:id="rId1"/>
            </p:custDataLst>
          </p:nvPr>
        </p:nvSpPr>
        <p:spPr bwMode="auto">
          <a:xfrm>
            <a:off x="4906963" y="933450"/>
            <a:ext cx="4129087" cy="3079750"/>
          </a:xfrm>
          <a:prstGeom prst="rect">
            <a:avLst/>
          </a:prstGeom>
          <a:noFill/>
          <a:ln w="9525">
            <a:noFill/>
            <a:miter lim="800000"/>
            <a:headEnd/>
            <a:tailEnd/>
          </a:ln>
        </p:spPr>
        <p:txBody>
          <a:bodyPr lIns="77911" tIns="38956" rIns="77911" bIns="38956">
            <a:spAutoFit/>
          </a:bodyPr>
          <a:lstStyle/>
          <a:p>
            <a:pPr marL="292100" indent="-292100">
              <a:lnSpc>
                <a:spcPct val="150000"/>
              </a:lnSpc>
              <a:buFont typeface="Arial" pitchFamily="34" charset="0"/>
              <a:buAutoNum type="arabicPeriod"/>
            </a:pPr>
            <a:r>
              <a:rPr lang="fr-FR" sz="1400">
                <a:latin typeface="Andalus" pitchFamily="18" charset="-78"/>
                <a:cs typeface="Andalus" pitchFamily="18" charset="-78"/>
              </a:rPr>
              <a:t> Je veux aller sur </a:t>
            </a:r>
            <a:r>
              <a:rPr lang="fr-FR" sz="1400" i="1">
                <a:latin typeface="Andalus" pitchFamily="18" charset="-78"/>
                <a:cs typeface="Andalus" pitchFamily="18" charset="-78"/>
                <a:hlinkClick r:id="rId16"/>
              </a:rPr>
              <a:t>www.fairesonsite.fr</a:t>
            </a:r>
            <a:endParaRPr lang="fr-FR" sz="1400" i="1">
              <a:latin typeface="Andalus" pitchFamily="18" charset="-78"/>
              <a:cs typeface="Andalus" pitchFamily="18" charset="-78"/>
            </a:endParaRPr>
          </a:p>
          <a:p>
            <a:pPr marL="292100" indent="-292100">
              <a:lnSpc>
                <a:spcPct val="150000"/>
              </a:lnSpc>
              <a:buFont typeface="Arial" pitchFamily="34" charset="0"/>
              <a:buAutoNum type="arabicPeriod"/>
            </a:pPr>
            <a:r>
              <a:rPr lang="fr-FR" sz="1400">
                <a:latin typeface="Andalus" pitchFamily="18" charset="-78"/>
                <a:cs typeface="Andalus" pitchFamily="18" charset="-78"/>
              </a:rPr>
              <a:t> C'est quelle adresse </a:t>
            </a:r>
            <a:r>
              <a:rPr lang="fr-FR" sz="1400" i="1">
                <a:latin typeface="Andalus" pitchFamily="18" charset="-78"/>
                <a:cs typeface="Andalus" pitchFamily="18" charset="-78"/>
              </a:rPr>
              <a:t>www.fairesonsite.fr</a:t>
            </a:r>
            <a:r>
              <a:rPr lang="fr-FR" sz="1400">
                <a:latin typeface="Andalus" pitchFamily="18" charset="-78"/>
                <a:cs typeface="Andalus" pitchFamily="18" charset="-78"/>
              </a:rPr>
              <a:t> ?</a:t>
            </a:r>
          </a:p>
          <a:p>
            <a:pPr marL="292100" indent="-292100">
              <a:lnSpc>
                <a:spcPct val="150000"/>
              </a:lnSpc>
              <a:buFont typeface="Arial" pitchFamily="34" charset="0"/>
              <a:buAutoNum type="arabicPeriod"/>
            </a:pPr>
            <a:r>
              <a:rPr lang="fr-FR" sz="1400">
                <a:latin typeface="Andalus" pitchFamily="18" charset="-78"/>
                <a:cs typeface="Andalus" pitchFamily="18" charset="-78"/>
              </a:rPr>
              <a:t> Le PC va interroger le serveur DNS:                            c'est quelle adresse </a:t>
            </a:r>
            <a:r>
              <a:rPr lang="fr-FR" sz="1400" i="1">
                <a:latin typeface="Andalus" pitchFamily="18" charset="-78"/>
                <a:cs typeface="Andalus" pitchFamily="18" charset="-78"/>
              </a:rPr>
              <a:t>www.fairesonsite.fr </a:t>
            </a:r>
            <a:r>
              <a:rPr lang="fr-FR" sz="1400">
                <a:latin typeface="Andalus" pitchFamily="18" charset="-78"/>
                <a:cs typeface="Andalus" pitchFamily="18" charset="-78"/>
              </a:rPr>
              <a:t>?</a:t>
            </a:r>
          </a:p>
          <a:p>
            <a:pPr marL="292100" indent="-292100">
              <a:lnSpc>
                <a:spcPct val="150000"/>
              </a:lnSpc>
              <a:buFont typeface="Arial" pitchFamily="34" charset="0"/>
              <a:buAutoNum type="arabicPeriod"/>
            </a:pPr>
            <a:r>
              <a:rPr lang="fr-FR" sz="1400">
                <a:latin typeface="Andalus" pitchFamily="18" charset="-78"/>
                <a:cs typeface="Andalus" pitchFamily="18" charset="-78"/>
              </a:rPr>
              <a:t>C'est 213.186.37.162 !</a:t>
            </a:r>
          </a:p>
          <a:p>
            <a:pPr marL="292100" indent="-292100">
              <a:lnSpc>
                <a:spcPct val="150000"/>
              </a:lnSpc>
              <a:buFont typeface="Arial" pitchFamily="34" charset="0"/>
              <a:buAutoNum type="arabicPeriod"/>
            </a:pPr>
            <a:r>
              <a:rPr lang="fr-FR" sz="1400">
                <a:latin typeface="Andalus" pitchFamily="18" charset="-78"/>
                <a:cs typeface="Andalus" pitchFamily="18" charset="-78"/>
              </a:rPr>
              <a:t>Le navigateur va donc interroger le serveur 213.186.37.162.</a:t>
            </a:r>
          </a:p>
          <a:p>
            <a:pPr marL="292100" indent="-292100">
              <a:lnSpc>
                <a:spcPct val="150000"/>
              </a:lnSpc>
              <a:buFont typeface="Arial" pitchFamily="34" charset="0"/>
              <a:buAutoNum type="arabicPeriod"/>
            </a:pPr>
            <a:r>
              <a:rPr lang="fr-FR" sz="1400">
                <a:latin typeface="Andalus" pitchFamily="18" charset="-78"/>
                <a:cs typeface="Andalus" pitchFamily="18" charset="-78"/>
              </a:rPr>
              <a:t>Le serveur web envoie au navigateur la page de garde (index.html).</a:t>
            </a:r>
          </a:p>
        </p:txBody>
      </p:sp>
      <p:sp>
        <p:nvSpPr>
          <p:cNvPr id="24" name="Rectangle 4"/>
          <p:cNvSpPr>
            <a:spLocks noChangeArrowheads="1"/>
          </p:cNvSpPr>
          <p:nvPr>
            <p:custDataLst>
              <p:tags r:id="rId2"/>
            </p:custDataLst>
          </p:nvPr>
        </p:nvSpPr>
        <p:spPr bwMode="auto">
          <a:xfrm>
            <a:off x="250825" y="3935413"/>
            <a:ext cx="8642350" cy="939800"/>
          </a:xfrm>
          <a:prstGeom prst="rect">
            <a:avLst/>
          </a:prstGeom>
          <a:noFill/>
          <a:ln w="9525">
            <a:noFill/>
            <a:miter lim="800000"/>
            <a:headEnd/>
            <a:tailEnd/>
          </a:ln>
        </p:spPr>
        <p:txBody>
          <a:bodyPr lIns="77911" tIns="38956" rIns="77911" bIns="38956">
            <a:spAutoFit/>
          </a:bodyPr>
          <a:lstStyle/>
          <a:p>
            <a:pPr algn="ctr"/>
            <a:r>
              <a:rPr lang="fr-FR" sz="1400">
                <a:latin typeface="Andalus" pitchFamily="18" charset="-78"/>
                <a:cs typeface="Andalus" pitchFamily="18" charset="-78"/>
              </a:rPr>
              <a:t>En effet, un nom de domaine comme</a:t>
            </a:r>
            <a:r>
              <a:rPr lang="fr-FR" sz="1400" i="1">
                <a:latin typeface="Andalus" pitchFamily="18" charset="-78"/>
                <a:cs typeface="Andalus" pitchFamily="18" charset="-78"/>
              </a:rPr>
              <a:t> google.fr</a:t>
            </a:r>
            <a:r>
              <a:rPr lang="fr-FR" sz="1400">
                <a:latin typeface="Andalus" pitchFamily="18" charset="-78"/>
                <a:cs typeface="Andalus" pitchFamily="18" charset="-78"/>
              </a:rPr>
              <a:t> par exemple, est quand même plus convivial que </a:t>
            </a:r>
            <a:r>
              <a:rPr lang="fr-FR" sz="1400" i="1">
                <a:latin typeface="Andalus" pitchFamily="18" charset="-78"/>
                <a:cs typeface="Andalus" pitchFamily="18" charset="-78"/>
              </a:rPr>
              <a:t>216.239.59.104</a:t>
            </a:r>
            <a:r>
              <a:rPr lang="fr-FR" sz="1400">
                <a:latin typeface="Andalus" pitchFamily="18" charset="-78"/>
                <a:cs typeface="Andalus" pitchFamily="18" charset="-78"/>
              </a:rPr>
              <a:t>.</a:t>
            </a:r>
          </a:p>
          <a:p>
            <a:pPr algn="ctr"/>
            <a:r>
              <a:rPr lang="fr-FR" sz="1400">
                <a:latin typeface="Andalus" pitchFamily="18" charset="-78"/>
                <a:cs typeface="Andalus" pitchFamily="18" charset="-78"/>
              </a:rPr>
              <a:t> La conversion entre l'adresse IP et le nom de domaine est assurée par le serveur  DNS                                               (qui transforment le nom de domaine en adresse IP)</a:t>
            </a:r>
            <a:br>
              <a:rPr lang="fr-FR" sz="1400">
                <a:latin typeface="Andalus" pitchFamily="18" charset="-78"/>
                <a:cs typeface="Andalus" pitchFamily="18" charset="-78"/>
              </a:rPr>
            </a:br>
            <a:endParaRPr lang="fr-FR" sz="1400">
              <a:latin typeface="Andalus" pitchFamily="18" charset="-78"/>
              <a:cs typeface="Andalus" pitchFamily="18" charset="-78"/>
            </a:endParaRPr>
          </a:p>
        </p:txBody>
      </p:sp>
      <p:sp>
        <p:nvSpPr>
          <p:cNvPr id="26" name="Flèche droite 25"/>
          <p:cNvSpPr/>
          <p:nvPr>
            <p:custDataLst>
              <p:tags r:id="rId3"/>
            </p:custDataLst>
          </p:nvPr>
        </p:nvSpPr>
        <p:spPr>
          <a:xfrm rot="20614998">
            <a:off x="1083529" y="1719778"/>
            <a:ext cx="2392881" cy="424064"/>
          </a:xfrm>
          <a:prstGeom prst="rightArrow">
            <a:avLst/>
          </a:prstGeom>
        </p:spPr>
        <p:style>
          <a:lnRef idx="0">
            <a:schemeClr val="accent4"/>
          </a:lnRef>
          <a:fillRef idx="3">
            <a:schemeClr val="accent4"/>
          </a:fillRef>
          <a:effectRef idx="3">
            <a:schemeClr val="accent4"/>
          </a:effectRef>
          <a:fontRef idx="minor">
            <a:schemeClr val="lt1"/>
          </a:fontRef>
        </p:style>
        <p:txBody>
          <a:bodyPr lIns="77925" tIns="38963" rIns="77925" bIns="38963" anchor="ctr"/>
          <a:lstStyle/>
          <a:p>
            <a:pPr algn="ctr">
              <a:buFont typeface="Times New Roman" pitchFamily="16" charset="0"/>
              <a:buNone/>
              <a:defRPr/>
            </a:pPr>
            <a:r>
              <a:rPr lang="fr-FR" sz="1200" b="1" dirty="0"/>
              <a:t>3.@ip  de www.fairesonsite.fr</a:t>
            </a:r>
          </a:p>
        </p:txBody>
      </p:sp>
      <p:sp>
        <p:nvSpPr>
          <p:cNvPr id="27" name="Flèche gauche 26"/>
          <p:cNvSpPr/>
          <p:nvPr>
            <p:custDataLst>
              <p:tags r:id="rId4"/>
            </p:custDataLst>
          </p:nvPr>
        </p:nvSpPr>
        <p:spPr>
          <a:xfrm rot="20580773">
            <a:off x="1328849" y="1946070"/>
            <a:ext cx="2337572" cy="420586"/>
          </a:xfrm>
          <a:prstGeom prst="leftArrow">
            <a:avLst/>
          </a:prstGeom>
          <a:solidFill>
            <a:schemeClr val="accent2"/>
          </a:solidFill>
        </p:spPr>
        <p:style>
          <a:lnRef idx="0">
            <a:schemeClr val="dk1"/>
          </a:lnRef>
          <a:fillRef idx="3">
            <a:schemeClr val="dk1"/>
          </a:fillRef>
          <a:effectRef idx="3">
            <a:schemeClr val="dk1"/>
          </a:effectRef>
          <a:fontRef idx="minor">
            <a:schemeClr val="lt1"/>
          </a:fontRef>
        </p:style>
        <p:txBody>
          <a:bodyPr lIns="77925" tIns="38963" rIns="77925" bIns="38963" anchor="ctr"/>
          <a:lstStyle/>
          <a:p>
            <a:pPr algn="ctr">
              <a:buFont typeface="Times New Roman" pitchFamily="16" charset="0"/>
              <a:buNone/>
              <a:defRPr/>
            </a:pPr>
            <a:r>
              <a:rPr lang="fr-FR" sz="1200" b="1" dirty="0"/>
              <a:t>4.Réponse 213.186.37.162</a:t>
            </a:r>
          </a:p>
        </p:txBody>
      </p:sp>
      <p:sp>
        <p:nvSpPr>
          <p:cNvPr id="28" name="ZoneTexte 27"/>
          <p:cNvSpPr txBox="1">
            <a:spLocks noChangeArrowheads="1"/>
          </p:cNvSpPr>
          <p:nvPr>
            <p:custDataLst>
              <p:tags r:id="rId5"/>
            </p:custDataLst>
          </p:nvPr>
        </p:nvSpPr>
        <p:spPr bwMode="auto">
          <a:xfrm>
            <a:off x="501650" y="1471613"/>
            <a:ext cx="1479550" cy="263525"/>
          </a:xfrm>
          <a:prstGeom prst="rect">
            <a:avLst/>
          </a:prstGeom>
          <a:noFill/>
          <a:ln w="9525">
            <a:noFill/>
            <a:miter lim="800000"/>
            <a:headEnd/>
            <a:tailEnd/>
          </a:ln>
        </p:spPr>
        <p:txBody>
          <a:bodyPr wrap="none" lIns="77925" tIns="38963" rIns="77925" bIns="38963">
            <a:spAutoFit/>
          </a:bodyPr>
          <a:lstStyle/>
          <a:p>
            <a:r>
              <a:rPr lang="fr-FR" sz="1200" b="1">
                <a:latin typeface="Andalus" pitchFamily="18" charset="-78"/>
                <a:cs typeface="Andalus" pitchFamily="18" charset="-78"/>
              </a:rPr>
              <a:t>1.www.fairesonsite.fr</a:t>
            </a:r>
          </a:p>
        </p:txBody>
      </p:sp>
      <p:sp>
        <p:nvSpPr>
          <p:cNvPr id="29" name="ZoneTexte 28"/>
          <p:cNvSpPr txBox="1">
            <a:spLocks noChangeArrowheads="1"/>
          </p:cNvSpPr>
          <p:nvPr>
            <p:custDataLst>
              <p:tags r:id="rId6"/>
            </p:custDataLst>
          </p:nvPr>
        </p:nvSpPr>
        <p:spPr bwMode="auto">
          <a:xfrm>
            <a:off x="501650" y="1744663"/>
            <a:ext cx="1133475" cy="263525"/>
          </a:xfrm>
          <a:prstGeom prst="rect">
            <a:avLst/>
          </a:prstGeom>
          <a:noFill/>
          <a:ln w="9525">
            <a:noFill/>
            <a:miter lim="800000"/>
            <a:headEnd/>
            <a:tailEnd/>
          </a:ln>
        </p:spPr>
        <p:txBody>
          <a:bodyPr wrap="none" lIns="77925" tIns="38963" rIns="77925" bIns="38963">
            <a:spAutoFit/>
          </a:bodyPr>
          <a:lstStyle/>
          <a:p>
            <a:r>
              <a:rPr lang="fr-FR" sz="1200" b="1">
                <a:latin typeface="Andalus" pitchFamily="18" charset="-78"/>
                <a:cs typeface="Andalus" pitchFamily="18" charset="-78"/>
              </a:rPr>
              <a:t>2.Question ????</a:t>
            </a:r>
          </a:p>
        </p:txBody>
      </p:sp>
      <p:grpSp>
        <p:nvGrpSpPr>
          <p:cNvPr id="73743" name="Groupe 6"/>
          <p:cNvGrpSpPr>
            <a:grpSpLocks/>
          </p:cNvGrpSpPr>
          <p:nvPr>
            <p:custDataLst>
              <p:tags r:id="rId7"/>
            </p:custDataLst>
          </p:nvPr>
        </p:nvGrpSpPr>
        <p:grpSpPr bwMode="auto">
          <a:xfrm>
            <a:off x="3716338" y="989013"/>
            <a:ext cx="1144587" cy="1125537"/>
            <a:chOff x="3853705" y="1362858"/>
            <a:chExt cx="1240291" cy="1500168"/>
          </a:xfrm>
        </p:grpSpPr>
        <p:pic>
          <p:nvPicPr>
            <p:cNvPr id="73756" name="Picture 4" descr="http://achatventeacheterpascher.fr/ordinateur+de+bureau/tendances-achat-ordinateur-de-bureau-asus-pas-cher.jpeg"/>
            <p:cNvPicPr>
              <a:picLocks noChangeAspect="1" noChangeArrowheads="1"/>
            </p:cNvPicPr>
            <p:nvPr>
              <p:custDataLst>
                <p:tags r:id="rId14"/>
              </p:custDataLst>
            </p:nvPr>
          </p:nvPicPr>
          <p:blipFill>
            <a:blip r:embed="rId17" cstate="print">
              <a:clrChange>
                <a:clrFrom>
                  <a:srgbClr val="FFFFFF"/>
                </a:clrFrom>
                <a:clrTo>
                  <a:srgbClr val="FFFFFF">
                    <a:alpha val="0"/>
                  </a:srgbClr>
                </a:clrTo>
              </a:clrChange>
            </a:blip>
            <a:srcRect/>
            <a:stretch>
              <a:fillRect/>
            </a:stretch>
          </p:blipFill>
          <p:spPr bwMode="auto">
            <a:xfrm>
              <a:off x="3853705" y="1362858"/>
              <a:ext cx="1225074" cy="1130837"/>
            </a:xfrm>
            <a:prstGeom prst="rect">
              <a:avLst/>
            </a:prstGeom>
            <a:noFill/>
            <a:ln w="9525">
              <a:noFill/>
              <a:miter lim="800000"/>
              <a:headEnd/>
              <a:tailEnd/>
            </a:ln>
          </p:spPr>
        </p:pic>
        <p:sp>
          <p:nvSpPr>
            <p:cNvPr id="73757" name="ZoneTexte 31"/>
            <p:cNvSpPr txBox="1">
              <a:spLocks noChangeArrowheads="1"/>
            </p:cNvSpPr>
            <p:nvPr/>
          </p:nvSpPr>
          <p:spPr bwMode="auto">
            <a:xfrm>
              <a:off x="3878038" y="2493694"/>
              <a:ext cx="1215958" cy="369332"/>
            </a:xfrm>
            <a:prstGeom prst="rect">
              <a:avLst/>
            </a:prstGeom>
            <a:noFill/>
            <a:ln w="9525">
              <a:noFill/>
              <a:miter lim="800000"/>
              <a:headEnd/>
              <a:tailEnd/>
            </a:ln>
          </p:spPr>
          <p:txBody>
            <a:bodyPr wrap="none">
              <a:spAutoFit/>
            </a:bodyPr>
            <a:lstStyle/>
            <a:p>
              <a:r>
                <a:rPr lang="fr-FR" sz="1200" b="1"/>
                <a:t>Serveur DNS</a:t>
              </a:r>
            </a:p>
          </p:txBody>
        </p:sp>
      </p:grpSp>
      <p:grpSp>
        <p:nvGrpSpPr>
          <p:cNvPr id="73744" name="Groupe 12"/>
          <p:cNvGrpSpPr>
            <a:grpSpLocks/>
          </p:cNvGrpSpPr>
          <p:nvPr>
            <p:custDataLst>
              <p:tags r:id="rId8"/>
            </p:custDataLst>
          </p:nvPr>
        </p:nvGrpSpPr>
        <p:grpSpPr bwMode="auto">
          <a:xfrm>
            <a:off x="257175" y="2114550"/>
            <a:ext cx="892175" cy="1033463"/>
            <a:chOff x="279106" y="1484783"/>
            <a:chExt cx="966525" cy="1378244"/>
          </a:xfrm>
        </p:grpSpPr>
        <p:pic>
          <p:nvPicPr>
            <p:cNvPr id="73754" name="Picture 2" descr="http://achatventeacheterpascher.fr/ordinateur+de+bureau/idee-achat-ordinateur-de-bureau-hp.JPG"/>
            <p:cNvPicPr>
              <a:picLocks noChangeAspect="1" noChangeArrowheads="1"/>
            </p:cNvPicPr>
            <p:nvPr>
              <p:custDataLst>
                <p:tags r:id="rId13"/>
              </p:custDataLst>
            </p:nvPr>
          </p:nvPicPr>
          <p:blipFill>
            <a:blip r:embed="rId18" cstate="print">
              <a:clrChange>
                <a:clrFrom>
                  <a:srgbClr val="FFFFFF"/>
                </a:clrFrom>
                <a:clrTo>
                  <a:srgbClr val="FFFFFF">
                    <a:alpha val="0"/>
                  </a:srgbClr>
                </a:clrTo>
              </a:clrChange>
            </a:blip>
            <a:srcRect/>
            <a:stretch>
              <a:fillRect/>
            </a:stretch>
          </p:blipFill>
          <p:spPr bwMode="auto">
            <a:xfrm>
              <a:off x="279106" y="1484783"/>
              <a:ext cx="966525" cy="1008911"/>
            </a:xfrm>
            <a:prstGeom prst="rect">
              <a:avLst/>
            </a:prstGeom>
            <a:noFill/>
            <a:ln w="9525">
              <a:noFill/>
              <a:miter lim="800000"/>
              <a:headEnd/>
              <a:tailEnd/>
            </a:ln>
          </p:spPr>
        </p:pic>
        <p:sp>
          <p:nvSpPr>
            <p:cNvPr id="73755" name="ZoneTexte 34"/>
            <p:cNvSpPr txBox="1">
              <a:spLocks noChangeArrowheads="1"/>
            </p:cNvSpPr>
            <p:nvPr/>
          </p:nvSpPr>
          <p:spPr bwMode="auto">
            <a:xfrm>
              <a:off x="279106" y="2493695"/>
              <a:ext cx="891008" cy="369332"/>
            </a:xfrm>
            <a:prstGeom prst="rect">
              <a:avLst/>
            </a:prstGeom>
            <a:noFill/>
            <a:ln w="9525">
              <a:noFill/>
              <a:miter lim="800000"/>
              <a:headEnd/>
              <a:tailEnd/>
            </a:ln>
          </p:spPr>
          <p:txBody>
            <a:bodyPr wrap="none">
              <a:spAutoFit/>
            </a:bodyPr>
            <a:lstStyle/>
            <a:p>
              <a:r>
                <a:rPr lang="fr-FR" sz="1200" b="1"/>
                <a:t>Votre PC</a:t>
              </a:r>
            </a:p>
          </p:txBody>
        </p:sp>
      </p:grpSp>
      <p:sp>
        <p:nvSpPr>
          <p:cNvPr id="36" name="Flèche droite 35"/>
          <p:cNvSpPr/>
          <p:nvPr>
            <p:custDataLst>
              <p:tags r:id="rId9"/>
            </p:custDataLst>
          </p:nvPr>
        </p:nvSpPr>
        <p:spPr>
          <a:xfrm rot="461711">
            <a:off x="1104476" y="2693813"/>
            <a:ext cx="2846450" cy="445869"/>
          </a:xfrm>
          <a:prstGeom prst="rightArrow">
            <a:avLst/>
          </a:prstGeom>
          <a:solidFill>
            <a:srgbClr val="00B050"/>
          </a:solidFill>
        </p:spPr>
        <p:style>
          <a:lnRef idx="0">
            <a:schemeClr val="dk1"/>
          </a:lnRef>
          <a:fillRef idx="3">
            <a:schemeClr val="dk1"/>
          </a:fillRef>
          <a:effectRef idx="3">
            <a:schemeClr val="dk1"/>
          </a:effectRef>
          <a:fontRef idx="minor">
            <a:schemeClr val="lt1"/>
          </a:fontRef>
        </p:style>
        <p:txBody>
          <a:bodyPr lIns="77925" tIns="38963" rIns="77925" bIns="38963" anchor="ctr"/>
          <a:lstStyle/>
          <a:p>
            <a:pPr algn="ctr">
              <a:buFont typeface="Times New Roman" pitchFamily="16" charset="0"/>
              <a:buNone/>
              <a:defRPr/>
            </a:pPr>
            <a:r>
              <a:rPr lang="fr-FR" sz="1200" b="1" dirty="0"/>
              <a:t>5.La page HTML de 213.186.137.162</a:t>
            </a:r>
          </a:p>
        </p:txBody>
      </p:sp>
      <p:sp>
        <p:nvSpPr>
          <p:cNvPr id="37" name="Flèche gauche 36"/>
          <p:cNvSpPr/>
          <p:nvPr>
            <p:custDataLst>
              <p:tags r:id="rId10"/>
            </p:custDataLst>
          </p:nvPr>
        </p:nvSpPr>
        <p:spPr>
          <a:xfrm rot="489589">
            <a:off x="1024027" y="3057450"/>
            <a:ext cx="2659888" cy="420586"/>
          </a:xfrm>
          <a:prstGeom prst="leftArrow">
            <a:avLst/>
          </a:prstGeom>
          <a:solidFill>
            <a:srgbClr val="FF0000"/>
          </a:solidFill>
        </p:spPr>
        <p:style>
          <a:lnRef idx="0">
            <a:schemeClr val="dk1"/>
          </a:lnRef>
          <a:fillRef idx="3">
            <a:schemeClr val="dk1"/>
          </a:fillRef>
          <a:effectRef idx="3">
            <a:schemeClr val="dk1"/>
          </a:effectRef>
          <a:fontRef idx="minor">
            <a:schemeClr val="lt1"/>
          </a:fontRef>
        </p:style>
        <p:txBody>
          <a:bodyPr lIns="77925" tIns="38963" rIns="77925" bIns="38963" anchor="ctr"/>
          <a:lstStyle/>
          <a:p>
            <a:pPr algn="ctr">
              <a:buFont typeface="Times New Roman" pitchFamily="16" charset="0"/>
              <a:buNone/>
              <a:defRPr/>
            </a:pPr>
            <a:r>
              <a:rPr lang="fr-FR" sz="1200" b="1" dirty="0"/>
              <a:t>6.www.fairesonsite.fr/index.html</a:t>
            </a:r>
          </a:p>
        </p:txBody>
      </p:sp>
      <p:grpSp>
        <p:nvGrpSpPr>
          <p:cNvPr id="73751" name="Groupe 13"/>
          <p:cNvGrpSpPr>
            <a:grpSpLocks/>
          </p:cNvGrpSpPr>
          <p:nvPr>
            <p:custDataLst>
              <p:tags r:id="rId11"/>
            </p:custDataLst>
          </p:nvPr>
        </p:nvGrpSpPr>
        <p:grpSpPr bwMode="auto">
          <a:xfrm>
            <a:off x="3676650" y="2540000"/>
            <a:ext cx="1230313" cy="1165225"/>
            <a:chOff x="3829019" y="3263482"/>
            <a:chExt cx="1333412" cy="1553525"/>
          </a:xfrm>
        </p:grpSpPr>
        <p:pic>
          <p:nvPicPr>
            <p:cNvPr id="73752" name="Picture 4" descr="http://achatventeacheterpascher.fr/ordinateur+de+bureau/tendances-achat-ordinateur-de-bureau-asus-pas-cher.jpeg"/>
            <p:cNvPicPr>
              <a:picLocks noChangeAspect="1" noChangeArrowheads="1"/>
            </p:cNvPicPr>
            <p:nvPr>
              <p:custDataLst>
                <p:tags r:id="rId12"/>
              </p:custDataLst>
            </p:nvPr>
          </p:nvPicPr>
          <p:blipFill>
            <a:blip r:embed="rId19" cstate="print">
              <a:clrChange>
                <a:clrFrom>
                  <a:srgbClr val="FFFFFF"/>
                </a:clrFrom>
                <a:clrTo>
                  <a:srgbClr val="FFFFFF">
                    <a:alpha val="0"/>
                  </a:srgbClr>
                </a:clrTo>
              </a:clrChange>
            </a:blip>
            <a:srcRect/>
            <a:stretch>
              <a:fillRect/>
            </a:stretch>
          </p:blipFill>
          <p:spPr bwMode="auto">
            <a:xfrm>
              <a:off x="3829019" y="3263482"/>
              <a:ext cx="1325310" cy="1223362"/>
            </a:xfrm>
            <a:prstGeom prst="rect">
              <a:avLst/>
            </a:prstGeom>
            <a:noFill/>
            <a:ln w="9525">
              <a:noFill/>
              <a:miter lim="800000"/>
              <a:headEnd/>
              <a:tailEnd/>
            </a:ln>
          </p:spPr>
        </p:pic>
        <p:sp>
          <p:nvSpPr>
            <p:cNvPr id="73753" name="ZoneTexte 39"/>
            <p:cNvSpPr txBox="1">
              <a:spLocks noChangeArrowheads="1"/>
            </p:cNvSpPr>
            <p:nvPr/>
          </p:nvSpPr>
          <p:spPr bwMode="auto">
            <a:xfrm>
              <a:off x="3908268" y="4447675"/>
              <a:ext cx="1254163" cy="369332"/>
            </a:xfrm>
            <a:prstGeom prst="rect">
              <a:avLst/>
            </a:prstGeom>
            <a:noFill/>
            <a:ln w="9525">
              <a:noFill/>
              <a:miter lim="800000"/>
              <a:headEnd/>
              <a:tailEnd/>
            </a:ln>
          </p:spPr>
          <p:txBody>
            <a:bodyPr wrap="none">
              <a:spAutoFit/>
            </a:bodyPr>
            <a:lstStyle/>
            <a:p>
              <a:r>
                <a:rPr lang="fr-FR" sz="1200" b="1"/>
                <a:t>Serveur WEB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animEffect transition="in" filter="fade">
                                      <p:cBhvr>
                                        <p:cTn id="23" dur="500"/>
                                        <p:tgtEl>
                                          <p:spTgt spid="23">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animEffect transition="in" filter="fade">
                                      <p:cBhvr>
                                        <p:cTn id="31" dur="500"/>
                                        <p:tgtEl>
                                          <p:spTgt spid="23">
                                            <p:txEl>
                                              <p:pRg st="3" end="3"/>
                                            </p:txEl>
                                          </p:spTgt>
                                        </p:tgtEl>
                                      </p:cBhvr>
                                    </p:animEffect>
                                  </p:childTnLst>
                                </p:cTn>
                              </p:par>
                              <p:par>
                                <p:cTn id="32" presetID="22" presetClass="entr" presetSubtype="2"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xEl>
                                              <p:pRg st="4" end="4"/>
                                            </p:txEl>
                                          </p:spTgt>
                                        </p:tgtEl>
                                        <p:attrNameLst>
                                          <p:attrName>style.visibility</p:attrName>
                                        </p:attrNameLst>
                                      </p:cBhvr>
                                      <p:to>
                                        <p:strVal val="visible"/>
                                      </p:to>
                                    </p:set>
                                    <p:animEffect transition="in" filter="fade">
                                      <p:cBhvr>
                                        <p:cTn id="39" dur="500"/>
                                        <p:tgtEl>
                                          <p:spTgt spid="23">
                                            <p:txEl>
                                              <p:pRg st="4" end="4"/>
                                            </p:txEl>
                                          </p:spTgt>
                                        </p:tgtEl>
                                      </p:cBhvr>
                                    </p:animEffect>
                                  </p:childTnLst>
                                </p:cTn>
                              </p:par>
                              <p:par>
                                <p:cTn id="40" presetID="22" presetClass="entr" presetSubtype="1"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xEl>
                                              <p:pRg st="5" end="5"/>
                                            </p:txEl>
                                          </p:spTgt>
                                        </p:tgtEl>
                                        <p:attrNameLst>
                                          <p:attrName>style.visibility</p:attrName>
                                        </p:attrNameLst>
                                      </p:cBhvr>
                                      <p:to>
                                        <p:strVal val="visible"/>
                                      </p:to>
                                    </p:set>
                                    <p:animEffect transition="in" filter="fade">
                                      <p:cBhvr>
                                        <p:cTn id="47" dur="500"/>
                                        <p:tgtEl>
                                          <p:spTgt spid="23">
                                            <p:txEl>
                                              <p:pRg st="5" end="5"/>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down)">
                                      <p:cBhvr>
                                        <p:cTn id="50" dur="500"/>
                                        <p:tgtEl>
                                          <p:spTgt spid="37"/>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4">
                                            <p:txEl>
                                              <p:pRg st="0" end="0"/>
                                            </p:txEl>
                                          </p:spTgt>
                                        </p:tgtEl>
                                        <p:attrNameLst>
                                          <p:attrName>style.visibility</p:attrName>
                                        </p:attrNameLst>
                                      </p:cBhvr>
                                      <p:to>
                                        <p:strVal val="visible"/>
                                      </p:to>
                                    </p:set>
                                    <p:animEffect transition="in" filter="fade">
                                      <p:cBhvr>
                                        <p:cTn id="54" dur="500"/>
                                        <p:tgtEl>
                                          <p:spTgt spid="24">
                                            <p:txEl>
                                              <p:pRg st="0" end="0"/>
                                            </p:txEl>
                                          </p:spTgt>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24">
                                            <p:txEl>
                                              <p:pRg st="1" end="1"/>
                                            </p:txEl>
                                          </p:spTgt>
                                        </p:tgtEl>
                                        <p:attrNameLst>
                                          <p:attrName>style.visibility</p:attrName>
                                        </p:attrNameLst>
                                      </p:cBhvr>
                                      <p:to>
                                        <p:strVal val="visible"/>
                                      </p:to>
                                    </p:set>
                                    <p:animEffect transition="in" filter="fade">
                                      <p:cBhvr>
                                        <p:cTn id="58"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4" grpId="0" build="p"/>
      <p:bldP spid="28" grpId="0"/>
      <p:bldP spid="2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 descr="http://www.bourse2.com/presse/images/freeboxHD/boitier-A/face-arriere.jpg"/>
          <p:cNvPicPr>
            <a:picLocks noChangeAspect="1" noChangeArrowheads="1"/>
          </p:cNvPicPr>
          <p:nvPr/>
        </p:nvPicPr>
        <p:blipFill>
          <a:blip r:embed="rId3" cstate="print">
            <a:clrChange>
              <a:clrFrom>
                <a:srgbClr val="FFFFFF"/>
              </a:clrFrom>
              <a:clrTo>
                <a:srgbClr val="FFFFFF">
                  <a:alpha val="0"/>
                </a:srgbClr>
              </a:clrTo>
            </a:clrChange>
          </a:blip>
          <a:srcRect t="28571" r="1210" b="33334"/>
          <a:stretch>
            <a:fillRect/>
          </a:stretch>
        </p:blipFill>
        <p:spPr bwMode="auto">
          <a:xfrm>
            <a:off x="2339975" y="2247900"/>
            <a:ext cx="4392613" cy="1065213"/>
          </a:xfrm>
          <a:prstGeom prst="rect">
            <a:avLst/>
          </a:prstGeom>
          <a:noFill/>
          <a:ln w="9525">
            <a:noFill/>
            <a:miter lim="800000"/>
            <a:headEnd/>
            <a:tailEnd/>
          </a:ln>
        </p:spPr>
      </p:pic>
      <p:sp>
        <p:nvSpPr>
          <p:cNvPr id="74755" name="Line 3"/>
          <p:cNvSpPr>
            <a:spLocks noChangeShapeType="1"/>
          </p:cNvSpPr>
          <p:nvPr/>
        </p:nvSpPr>
        <p:spPr bwMode="auto">
          <a:xfrm flipV="1">
            <a:off x="2339975" y="3057525"/>
            <a:ext cx="792163" cy="647700"/>
          </a:xfrm>
          <a:prstGeom prst="line">
            <a:avLst/>
          </a:prstGeom>
          <a:noFill/>
          <a:ln w="25400" cap="rnd">
            <a:solidFill>
              <a:srgbClr val="FF0000"/>
            </a:solidFill>
            <a:prstDash val="sysDot"/>
            <a:miter lim="800000"/>
            <a:headEnd/>
            <a:tailEnd/>
          </a:ln>
        </p:spPr>
        <p:txBody>
          <a:bodyPr lIns="0" tIns="0" rIns="0" bIns="0"/>
          <a:lstStyle/>
          <a:p>
            <a:endParaRPr lang="fr-FR"/>
          </a:p>
        </p:txBody>
      </p:sp>
      <p:cxnSp>
        <p:nvCxnSpPr>
          <p:cNvPr id="74756" name="Connecteur en angle 44"/>
          <p:cNvCxnSpPr>
            <a:cxnSpLocks noChangeShapeType="1"/>
          </p:cNvCxnSpPr>
          <p:nvPr/>
        </p:nvCxnSpPr>
        <p:spPr bwMode="auto">
          <a:xfrm rot="16200000" flipH="1">
            <a:off x="5449094" y="2658269"/>
            <a:ext cx="1135063" cy="1717675"/>
          </a:xfrm>
          <a:prstGeom prst="bentConnector4">
            <a:avLst>
              <a:gd name="adj1" fmla="val 15116"/>
              <a:gd name="adj2" fmla="val -111"/>
            </a:avLst>
          </a:prstGeom>
          <a:noFill/>
          <a:ln w="25400" algn="ctr">
            <a:solidFill>
              <a:srgbClr val="000000"/>
            </a:solidFill>
            <a:round/>
            <a:headEnd/>
            <a:tailEnd/>
          </a:ln>
        </p:spPr>
      </p:cxnSp>
      <p:sp>
        <p:nvSpPr>
          <p:cNvPr id="74757" name="Rectangle 1"/>
          <p:cNvSpPr>
            <a:spLocks/>
          </p:cNvSpPr>
          <p:nvPr/>
        </p:nvSpPr>
        <p:spPr bwMode="auto">
          <a:xfrm>
            <a:off x="1322388" y="33338"/>
            <a:ext cx="6516687" cy="569912"/>
          </a:xfrm>
          <a:prstGeom prst="rect">
            <a:avLst/>
          </a:prstGeom>
          <a:noFill/>
          <a:ln w="9525">
            <a:noFill/>
            <a:miter lim="800000"/>
            <a:headEnd/>
            <a:tailEnd/>
          </a:ln>
        </p:spPr>
        <p:txBody>
          <a:bodyPr lIns="0" tIns="0" rIns="0" bIns="0" anchor="ctr"/>
          <a:lstStyle/>
          <a:p>
            <a:pPr defTabSz="673100"/>
            <a:r>
              <a:rPr lang="fr-FR" sz="2800" b="1">
                <a:solidFill>
                  <a:srgbClr val="4D4D4D"/>
                </a:solidFill>
                <a:cs typeface="Arial" pitchFamily="34" charset="0"/>
              </a:rPr>
              <a:t>Requête</a:t>
            </a:r>
            <a:r>
              <a:rPr lang="en-US" sz="2800" b="1">
                <a:solidFill>
                  <a:srgbClr val="4D4D4D"/>
                </a:solidFill>
                <a:cs typeface="Arial" pitchFamily="34" charset="0"/>
              </a:rPr>
              <a:t> DNS allez</a:t>
            </a:r>
          </a:p>
        </p:txBody>
      </p:sp>
      <p:sp>
        <p:nvSpPr>
          <p:cNvPr id="81935" name="Line 3"/>
          <p:cNvSpPr>
            <a:spLocks noChangeShapeType="1"/>
          </p:cNvSpPr>
          <p:nvPr/>
        </p:nvSpPr>
        <p:spPr bwMode="auto">
          <a:xfrm flipH="1" flipV="1">
            <a:off x="755650" y="2517775"/>
            <a:ext cx="576263" cy="917575"/>
          </a:xfrm>
          <a:prstGeom prst="line">
            <a:avLst/>
          </a:prstGeom>
          <a:noFill/>
          <a:ln w="25400" cap="rnd">
            <a:solidFill>
              <a:srgbClr val="FF0000"/>
            </a:solidFill>
            <a:prstDash val="sysDot"/>
            <a:miter lim="800000"/>
            <a:headEnd/>
            <a:tailEnd/>
          </a:ln>
        </p:spPr>
        <p:txBody>
          <a:bodyPr lIns="0" tIns="0" rIns="0" bIns="0"/>
          <a:lstStyle/>
          <a:p>
            <a:endParaRPr lang="fr-FR"/>
          </a:p>
        </p:txBody>
      </p:sp>
      <p:sp>
        <p:nvSpPr>
          <p:cNvPr id="74759" name="Rectangle 13"/>
          <p:cNvSpPr>
            <a:spLocks/>
          </p:cNvSpPr>
          <p:nvPr/>
        </p:nvSpPr>
        <p:spPr bwMode="auto">
          <a:xfrm>
            <a:off x="2359025" y="2378075"/>
            <a:ext cx="211138" cy="123825"/>
          </a:xfrm>
          <a:prstGeom prst="rect">
            <a:avLst/>
          </a:prstGeom>
          <a:noFill/>
          <a:ln w="9525">
            <a:noFill/>
            <a:miter lim="800000"/>
            <a:headEnd/>
            <a:tailEnd/>
          </a:ln>
        </p:spPr>
        <p:txBody>
          <a:bodyPr wrap="none" lIns="0" tIns="0" rIns="0" bIns="0" anchor="ctr">
            <a:spAutoFit/>
          </a:bodyPr>
          <a:lstStyle/>
          <a:p>
            <a:pPr defTabSz="673100"/>
            <a:r>
              <a:rPr lang="en-US" sz="800">
                <a:latin typeface="Calibri" pitchFamily="34" charset="0"/>
              </a:rPr>
              <a:t>ADSL</a:t>
            </a:r>
            <a:endParaRPr lang="fr-FR"/>
          </a:p>
        </p:txBody>
      </p:sp>
      <p:sp>
        <p:nvSpPr>
          <p:cNvPr id="74760" name="Line 22"/>
          <p:cNvSpPr>
            <a:spLocks noChangeShapeType="1"/>
          </p:cNvSpPr>
          <p:nvPr/>
        </p:nvSpPr>
        <p:spPr bwMode="auto">
          <a:xfrm flipH="1">
            <a:off x="4687888" y="765175"/>
            <a:ext cx="11112" cy="3321050"/>
          </a:xfrm>
          <a:prstGeom prst="line">
            <a:avLst/>
          </a:prstGeom>
          <a:noFill/>
          <a:ln w="25400" cap="rnd">
            <a:solidFill>
              <a:srgbClr val="4C4C4C"/>
            </a:solidFill>
            <a:prstDash val="sysDot"/>
            <a:miter lim="800000"/>
            <a:headEnd/>
            <a:tailEnd/>
          </a:ln>
        </p:spPr>
        <p:txBody>
          <a:bodyPr lIns="0" tIns="0" rIns="0" bIns="0"/>
          <a:lstStyle/>
          <a:p>
            <a:endParaRPr lang="fr-FR"/>
          </a:p>
        </p:txBody>
      </p:sp>
      <p:sp>
        <p:nvSpPr>
          <p:cNvPr id="74761" name="Rectangle 23"/>
          <p:cNvSpPr>
            <a:spLocks/>
          </p:cNvSpPr>
          <p:nvPr/>
        </p:nvSpPr>
        <p:spPr bwMode="auto">
          <a:xfrm>
            <a:off x="3990975" y="700088"/>
            <a:ext cx="490538"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WAN</a:t>
            </a:r>
            <a:endParaRPr lang="fr-FR"/>
          </a:p>
        </p:txBody>
      </p:sp>
      <p:sp>
        <p:nvSpPr>
          <p:cNvPr id="74762" name="Rectangle 24"/>
          <p:cNvSpPr>
            <a:spLocks/>
          </p:cNvSpPr>
          <p:nvPr/>
        </p:nvSpPr>
        <p:spPr bwMode="auto">
          <a:xfrm>
            <a:off x="4860925" y="700088"/>
            <a:ext cx="390525"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LAN</a:t>
            </a:r>
            <a:endParaRPr lang="fr-FR"/>
          </a:p>
        </p:txBody>
      </p:sp>
      <p:sp>
        <p:nvSpPr>
          <p:cNvPr id="74763" name="Rectangle 40"/>
          <p:cNvSpPr>
            <a:spLocks/>
          </p:cNvSpPr>
          <p:nvPr/>
        </p:nvSpPr>
        <p:spPr bwMode="auto">
          <a:xfrm>
            <a:off x="5926138" y="773113"/>
            <a:ext cx="1809750" cy="201612"/>
          </a:xfrm>
          <a:prstGeom prst="rect">
            <a:avLst/>
          </a:prstGeom>
          <a:noFill/>
          <a:ln w="9525">
            <a:noFill/>
            <a:miter lim="800000"/>
            <a:headEnd/>
            <a:tailEnd/>
          </a:ln>
        </p:spPr>
        <p:txBody>
          <a:bodyPr wrap="none" lIns="0" tIns="0" rIns="0" bIns="0" anchor="ctr">
            <a:spAutoFit/>
          </a:bodyPr>
          <a:lstStyle/>
          <a:p>
            <a:pPr defTabSz="673100"/>
            <a:r>
              <a:rPr lang="fr-FR" sz="1400">
                <a:solidFill>
                  <a:srgbClr val="0000FF"/>
                </a:solidFill>
                <a:latin typeface="Calibri" pitchFamily="34" charset="0"/>
              </a:rPr>
              <a:t>Réseau</a:t>
            </a:r>
            <a:r>
              <a:rPr lang="en-US" sz="1400">
                <a:solidFill>
                  <a:srgbClr val="0000FF"/>
                </a:solidFill>
                <a:latin typeface="Calibri" pitchFamily="34" charset="0"/>
              </a:rPr>
              <a:t> local 192.168.1.0</a:t>
            </a:r>
            <a:endParaRPr lang="fr-FR"/>
          </a:p>
        </p:txBody>
      </p:sp>
      <p:grpSp>
        <p:nvGrpSpPr>
          <p:cNvPr id="3" name="Groupe 42"/>
          <p:cNvGrpSpPr>
            <a:grpSpLocks/>
          </p:cNvGrpSpPr>
          <p:nvPr/>
        </p:nvGrpSpPr>
        <p:grpSpPr bwMode="auto">
          <a:xfrm>
            <a:off x="5219700" y="3543300"/>
            <a:ext cx="1873250" cy="284163"/>
            <a:chOff x="4854778" y="1682615"/>
            <a:chExt cx="1805387" cy="378233"/>
          </a:xfrm>
        </p:grpSpPr>
        <p:sp>
          <p:nvSpPr>
            <p:cNvPr id="74813"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4814"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192.168.1.1:12250</a:t>
              </a:r>
              <a:endParaRPr lang="fr-FR"/>
            </a:p>
          </p:txBody>
        </p:sp>
        <p:sp>
          <p:nvSpPr>
            <p:cNvPr id="74815"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4816"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192.168.1.254:53</a:t>
              </a:r>
              <a:endParaRPr lang="fr-FR"/>
            </a:p>
          </p:txBody>
        </p:sp>
        <p:sp>
          <p:nvSpPr>
            <p:cNvPr id="74817"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4818"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4819"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4820"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4821"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4822"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28" name="Flèche vers le bas 52"/>
          <p:cNvSpPr/>
          <p:nvPr/>
        </p:nvSpPr>
        <p:spPr bwMode="auto">
          <a:xfrm rot="5400000">
            <a:off x="5832475" y="3868738"/>
            <a:ext cx="215900" cy="4318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sp>
        <p:nvSpPr>
          <p:cNvPr id="74766" name="Line 17"/>
          <p:cNvSpPr>
            <a:spLocks noChangeShapeType="1"/>
          </p:cNvSpPr>
          <p:nvPr/>
        </p:nvSpPr>
        <p:spPr bwMode="auto">
          <a:xfrm rot="10800000">
            <a:off x="3721100" y="2525713"/>
            <a:ext cx="558800" cy="0"/>
          </a:xfrm>
          <a:prstGeom prst="line">
            <a:avLst/>
          </a:prstGeom>
          <a:noFill/>
          <a:ln w="25400">
            <a:solidFill>
              <a:srgbClr val="FF8000"/>
            </a:solidFill>
            <a:miter lim="800000"/>
            <a:headEnd/>
            <a:tailEnd/>
          </a:ln>
        </p:spPr>
        <p:txBody>
          <a:bodyPr lIns="0" tIns="0" rIns="0" bIns="0"/>
          <a:lstStyle/>
          <a:p>
            <a:endParaRPr lang="fr-FR"/>
          </a:p>
        </p:txBody>
      </p:sp>
      <p:sp>
        <p:nvSpPr>
          <p:cNvPr id="27" name="AutoShape 14"/>
          <p:cNvSpPr>
            <a:spLocks/>
          </p:cNvSpPr>
          <p:nvPr/>
        </p:nvSpPr>
        <p:spPr bwMode="auto">
          <a:xfrm>
            <a:off x="2916238" y="2409825"/>
            <a:ext cx="893762" cy="214313"/>
          </a:xfrm>
          <a:prstGeom prst="roundRect">
            <a:avLst>
              <a:gd name="adj" fmla="val 27056"/>
            </a:avLst>
          </a:prstGeom>
          <a:gradFill rotWithShape="0">
            <a:gsLst>
              <a:gs pos="0">
                <a:srgbClr val="FF6666"/>
              </a:gs>
              <a:gs pos="100000">
                <a:srgbClr val="FF0000"/>
              </a:gs>
            </a:gsLst>
            <a:lin ang="18900000" scaled="1"/>
          </a:gradFill>
          <a:ln w="25400">
            <a:noFill/>
            <a:miter lim="800000"/>
            <a:headEnd/>
            <a:tailEnd/>
          </a:ln>
        </p:spPr>
        <p:txBody>
          <a:bodyPr lIns="0" tIns="0" rIns="0" bIns="0" anchor="ctr"/>
          <a:lstStyle/>
          <a:p>
            <a:pPr defTabSz="673100">
              <a:buFont typeface="Times New Roman" pitchFamily="16" charset="0"/>
              <a:buNone/>
              <a:defRPr/>
            </a:pPr>
            <a:r>
              <a:rPr lang="en-US" sz="12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MODEM</a:t>
            </a:r>
            <a:endParaRPr lang="fr-FR" sz="2000" dirty="0">
              <a:ea typeface="Microsoft YaHei" charset="-122"/>
              <a:sym typeface="Arial" pitchFamily="34" charset="0"/>
            </a:endParaRPr>
          </a:p>
        </p:txBody>
      </p:sp>
      <p:sp>
        <p:nvSpPr>
          <p:cNvPr id="8" name="AutoShape 16"/>
          <p:cNvSpPr>
            <a:spLocks/>
          </p:cNvSpPr>
          <p:nvPr/>
        </p:nvSpPr>
        <p:spPr bwMode="auto">
          <a:xfrm>
            <a:off x="4710113" y="2684463"/>
            <a:ext cx="1152525" cy="588962"/>
          </a:xfrm>
          <a:prstGeom prst="roundRect">
            <a:avLst>
              <a:gd name="adj" fmla="val 27056"/>
            </a:avLst>
          </a:prstGeom>
          <a:noFill/>
          <a:ln>
            <a:headEnd/>
            <a:tailEnd/>
          </a:ln>
        </p:spPr>
        <p:style>
          <a:lnRef idx="2">
            <a:schemeClr val="accent2"/>
          </a:lnRef>
          <a:fillRef idx="1">
            <a:schemeClr val="lt1"/>
          </a:fillRef>
          <a:effectRef idx="0">
            <a:schemeClr val="accent2"/>
          </a:effectRef>
          <a:fontRef idx="minor">
            <a:schemeClr val="dk1"/>
          </a:fontRef>
        </p:style>
        <p:txBody>
          <a:bodyPr lIns="0" tIns="0" rIns="0" bIns="0"/>
          <a:lstStyle/>
          <a:p>
            <a:pPr algn="r" defTabSz="673100">
              <a:buFont typeface="Times New Roman" pitchFamily="16" charset="0"/>
              <a:buNone/>
              <a:defRPr/>
            </a:pPr>
            <a:r>
              <a:rPr lang="en-US" sz="1100" b="1" dirty="0">
                <a:solidFill>
                  <a:schemeClr val="bg2"/>
                </a:solidFill>
                <a:latin typeface="Calibri" pitchFamily="34" charset="0"/>
                <a:sym typeface="Arial" pitchFamily="34" charset="0"/>
              </a:rPr>
              <a:t>SWITCH</a:t>
            </a:r>
            <a:endParaRPr lang="fr-FR" b="1" dirty="0">
              <a:solidFill>
                <a:schemeClr val="bg2"/>
              </a:solidFill>
              <a:sym typeface="Arial" pitchFamily="34" charset="0"/>
            </a:endParaRPr>
          </a:p>
        </p:txBody>
      </p:sp>
      <p:grpSp>
        <p:nvGrpSpPr>
          <p:cNvPr id="74769" name="Groupe 2"/>
          <p:cNvGrpSpPr>
            <a:grpSpLocks/>
          </p:cNvGrpSpPr>
          <p:nvPr/>
        </p:nvGrpSpPr>
        <p:grpSpPr bwMode="auto">
          <a:xfrm>
            <a:off x="7019925" y="3784600"/>
            <a:ext cx="1374775" cy="631825"/>
            <a:chOff x="6512043" y="2187343"/>
            <a:chExt cx="1373943" cy="843335"/>
          </a:xfrm>
        </p:grpSpPr>
        <p:pic>
          <p:nvPicPr>
            <p:cNvPr id="74811" name="Picture 34"/>
            <p:cNvPicPr>
              <a:picLocks noChangeArrowheads="1"/>
            </p:cNvPicPr>
            <p:nvPr/>
          </p:nvPicPr>
          <p:blipFill>
            <a:blip r:embed="rId4" cstate="print"/>
            <a:srcRect/>
            <a:stretch>
              <a:fillRect/>
            </a:stretch>
          </p:blipFill>
          <p:spPr bwMode="auto">
            <a:xfrm>
              <a:off x="6512043" y="2187343"/>
              <a:ext cx="634968" cy="598372"/>
            </a:xfrm>
            <a:prstGeom prst="rect">
              <a:avLst/>
            </a:prstGeom>
            <a:noFill/>
            <a:ln w="9525">
              <a:noFill/>
              <a:miter lim="800000"/>
              <a:headEnd/>
              <a:tailEnd/>
            </a:ln>
          </p:spPr>
        </p:pic>
        <p:sp>
          <p:nvSpPr>
            <p:cNvPr id="74812" name="Rectangle 31"/>
            <p:cNvSpPr>
              <a:spLocks/>
            </p:cNvSpPr>
            <p:nvPr/>
          </p:nvSpPr>
          <p:spPr bwMode="auto">
            <a:xfrm>
              <a:off x="7020364" y="2743419"/>
              <a:ext cx="865622"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192.168.1.1</a:t>
              </a:r>
              <a:endParaRPr lang="fr-FR"/>
            </a:p>
          </p:txBody>
        </p:sp>
      </p:grpSp>
      <p:cxnSp>
        <p:nvCxnSpPr>
          <p:cNvPr id="51" name="Connecteur droit 50"/>
          <p:cNvCxnSpPr/>
          <p:nvPr/>
        </p:nvCxnSpPr>
        <p:spPr bwMode="auto">
          <a:xfrm>
            <a:off x="3132138" y="2625725"/>
            <a:ext cx="0" cy="26987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 name="Picture 2"/>
          <p:cNvPicPr>
            <a:picLocks noChangeAspect="1" noChangeArrowheads="1"/>
          </p:cNvPicPr>
          <p:nvPr/>
        </p:nvPicPr>
        <p:blipFill>
          <a:blip r:embed="rId5" cstate="print">
            <a:lum bright="-10000"/>
          </a:blip>
          <a:srcRect r="67628" b="92499"/>
          <a:stretch>
            <a:fillRect/>
          </a:stretch>
        </p:blipFill>
        <p:spPr bwMode="auto">
          <a:xfrm>
            <a:off x="2987675" y="1004888"/>
            <a:ext cx="5400675" cy="487362"/>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l="41780" t="25220" r="29723" b="20641"/>
          <a:stretch>
            <a:fillRect/>
          </a:stretch>
        </p:blipFill>
        <p:spPr bwMode="auto">
          <a:xfrm>
            <a:off x="5926138" y="195263"/>
            <a:ext cx="2967037" cy="2376487"/>
          </a:xfrm>
          <a:prstGeom prst="rect">
            <a:avLst/>
          </a:prstGeom>
          <a:noFill/>
          <a:ln w="9525">
            <a:noFill/>
            <a:miter lim="800000"/>
            <a:headEnd/>
            <a:tailEnd/>
          </a:ln>
        </p:spPr>
      </p:pic>
      <p:sp>
        <p:nvSpPr>
          <p:cNvPr id="65" name="Ellipse 64"/>
          <p:cNvSpPr>
            <a:spLocks noChangeArrowheads="1"/>
          </p:cNvSpPr>
          <p:nvPr/>
        </p:nvSpPr>
        <p:spPr bwMode="auto">
          <a:xfrm>
            <a:off x="7380288" y="1708150"/>
            <a:ext cx="1295400" cy="269875"/>
          </a:xfrm>
          <a:prstGeom prst="ellipse">
            <a:avLst/>
          </a:prstGeom>
          <a:noFill/>
          <a:ln w="25400" algn="ctr">
            <a:solidFill>
              <a:srgbClr val="FF0000"/>
            </a:solidFill>
            <a:round/>
            <a:headEnd/>
            <a:tailEnd/>
          </a:ln>
        </p:spPr>
        <p:txBody>
          <a:bodyPr/>
          <a:lstStyle/>
          <a:p>
            <a:pPr algn="ctr" defTabSz="673100" hangingPunct="1">
              <a:lnSpc>
                <a:spcPct val="100000"/>
              </a:lnSpc>
              <a:buClrTx/>
              <a:buSzTx/>
              <a:buFontTx/>
              <a:buNone/>
            </a:pPr>
            <a:endParaRPr lang="fr-FR" sz="1500">
              <a:solidFill>
                <a:srgbClr val="000000"/>
              </a:solidFill>
              <a:sym typeface="Arial" pitchFamily="34" charset="0"/>
            </a:endParaRPr>
          </a:p>
        </p:txBody>
      </p:sp>
      <p:sp>
        <p:nvSpPr>
          <p:cNvPr id="66" name="ZoneTexte 65"/>
          <p:cNvSpPr txBox="1"/>
          <p:nvPr/>
        </p:nvSpPr>
        <p:spPr>
          <a:xfrm>
            <a:off x="5148263" y="4192588"/>
            <a:ext cx="1641475" cy="260350"/>
          </a:xfrm>
          <a:prstGeom prst="rect">
            <a:avLst/>
          </a:prstGeom>
          <a:noFill/>
        </p:spPr>
        <p:txBody>
          <a:bodyPr wrap="none">
            <a:spAutoFit/>
          </a:bodyPr>
          <a:lstStyle/>
          <a:p>
            <a:pPr>
              <a:buFont typeface="Times New Roman" pitchFamily="16" charset="0"/>
              <a:buNone/>
              <a:defRPr/>
            </a:pPr>
            <a:r>
              <a:rPr lang="fr-FR" sz="1100" dirty="0">
                <a:solidFill>
                  <a:srgbClr val="002060"/>
                </a:solidFill>
                <a:effectLst>
                  <a:outerShdw blurRad="38100" dist="38100" dir="2700000" algn="tl">
                    <a:srgbClr val="000000">
                      <a:alpha val="43137"/>
                    </a:srgbClr>
                  </a:outerShdw>
                </a:effectLst>
                <a:latin typeface="Arial" charset="0"/>
                <a:ea typeface="Microsoft YaHei" charset="-122"/>
              </a:rPr>
              <a:t>Qui est www.google.fr?</a:t>
            </a:r>
          </a:p>
        </p:txBody>
      </p:sp>
      <p:grpSp>
        <p:nvGrpSpPr>
          <p:cNvPr id="74775" name="Groupe 71"/>
          <p:cNvGrpSpPr>
            <a:grpSpLocks/>
          </p:cNvGrpSpPr>
          <p:nvPr/>
        </p:nvGrpSpPr>
        <p:grpSpPr bwMode="auto">
          <a:xfrm>
            <a:off x="395288" y="3165475"/>
            <a:ext cx="2427287" cy="1458913"/>
            <a:chOff x="395536" y="4221088"/>
            <a:chExt cx="2427007" cy="1944216"/>
          </a:xfrm>
        </p:grpSpPr>
        <p:pic>
          <p:nvPicPr>
            <p:cNvPr id="74809" name="Picture 11" descr="http://www.chabert.com/firewall/images/nuage-internet.gif"/>
            <p:cNvPicPr>
              <a:picLocks noChangeAspect="1" noChangeArrowheads="1"/>
            </p:cNvPicPr>
            <p:nvPr/>
          </p:nvPicPr>
          <p:blipFill>
            <a:blip r:embed="rId7" cstate="print">
              <a:lum contrast="-10000"/>
              <a:grayscl/>
            </a:blip>
            <a:srcRect/>
            <a:stretch>
              <a:fillRect/>
            </a:stretch>
          </p:blipFill>
          <p:spPr bwMode="auto">
            <a:xfrm>
              <a:off x="395536" y="4221088"/>
              <a:ext cx="2427007" cy="1944216"/>
            </a:xfrm>
            <a:prstGeom prst="rect">
              <a:avLst/>
            </a:prstGeom>
            <a:noFill/>
            <a:ln w="9525">
              <a:noFill/>
              <a:miter lim="800000"/>
              <a:headEnd/>
              <a:tailEnd/>
            </a:ln>
          </p:spPr>
        </p:pic>
        <p:pic>
          <p:nvPicPr>
            <p:cNvPr id="74810" name="Picture 13" descr="INTERNET. Globe avec association différents termes. Collage avec le nuage de mot.  Banque d'images - 7995145"/>
            <p:cNvPicPr>
              <a:picLocks noChangeAspect="1" noChangeArrowheads="1"/>
            </p:cNvPicPr>
            <p:nvPr/>
          </p:nvPicPr>
          <p:blipFill>
            <a:blip r:embed="rId8" cstate="print">
              <a:clrChange>
                <a:clrFrom>
                  <a:srgbClr val="FFFFFF"/>
                </a:clrFrom>
                <a:clrTo>
                  <a:srgbClr val="FFFFFF">
                    <a:alpha val="0"/>
                  </a:srgbClr>
                </a:clrTo>
              </a:clrChange>
            </a:blip>
            <a:srcRect b="18732"/>
            <a:stretch>
              <a:fillRect/>
            </a:stretch>
          </p:blipFill>
          <p:spPr bwMode="auto">
            <a:xfrm>
              <a:off x="755576" y="4509120"/>
              <a:ext cx="1800200" cy="1463002"/>
            </a:xfrm>
            <a:prstGeom prst="rect">
              <a:avLst/>
            </a:prstGeom>
            <a:noFill/>
            <a:ln w="9525">
              <a:noFill/>
              <a:miter lim="800000"/>
              <a:headEnd/>
              <a:tailEnd/>
            </a:ln>
          </p:spPr>
        </p:pic>
      </p:grpSp>
      <p:cxnSp>
        <p:nvCxnSpPr>
          <p:cNvPr id="74776" name="Connecteur droit 73"/>
          <p:cNvCxnSpPr>
            <a:cxnSpLocks noChangeShapeType="1"/>
          </p:cNvCxnSpPr>
          <p:nvPr/>
        </p:nvCxnSpPr>
        <p:spPr bwMode="auto">
          <a:xfrm>
            <a:off x="5076825" y="2571750"/>
            <a:ext cx="0" cy="269875"/>
          </a:xfrm>
          <a:prstGeom prst="line">
            <a:avLst/>
          </a:prstGeom>
          <a:noFill/>
          <a:ln w="25400" algn="ctr">
            <a:solidFill>
              <a:srgbClr val="7030A0"/>
            </a:solidFill>
            <a:round/>
            <a:headEnd/>
            <a:tailEnd/>
          </a:ln>
        </p:spPr>
      </p:cxnSp>
      <p:grpSp>
        <p:nvGrpSpPr>
          <p:cNvPr id="74777" name="Groupe 8"/>
          <p:cNvGrpSpPr>
            <a:grpSpLocks/>
          </p:cNvGrpSpPr>
          <p:nvPr/>
        </p:nvGrpSpPr>
        <p:grpSpPr bwMode="auto">
          <a:xfrm>
            <a:off x="3563938" y="2070100"/>
            <a:ext cx="2174875" cy="554038"/>
            <a:chOff x="3588484" y="2612977"/>
            <a:chExt cx="2174965" cy="739036"/>
          </a:xfrm>
        </p:grpSpPr>
        <p:sp>
          <p:nvSpPr>
            <p:cNvPr id="74806" name="Rectangle 30"/>
            <p:cNvSpPr>
              <a:spLocks/>
            </p:cNvSpPr>
            <p:nvPr/>
          </p:nvSpPr>
          <p:spPr bwMode="auto">
            <a:xfrm>
              <a:off x="3588484"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FF0000"/>
                  </a:solidFill>
                  <a:latin typeface="Calibri" pitchFamily="34" charset="0"/>
                </a:rPr>
                <a:t>84.232.116.78</a:t>
              </a:r>
              <a:endParaRPr lang="fr-FR"/>
            </a:p>
          </p:txBody>
        </p:sp>
        <p:sp>
          <p:nvSpPr>
            <p:cNvPr id="74807" name="Rectangle 31"/>
            <p:cNvSpPr>
              <a:spLocks/>
            </p:cNvSpPr>
            <p:nvPr/>
          </p:nvSpPr>
          <p:spPr bwMode="auto">
            <a:xfrm>
              <a:off x="4715085"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192.168.1.254</a:t>
              </a:r>
              <a:endParaRPr lang="fr-FR"/>
            </a:p>
          </p:txBody>
        </p:sp>
        <p:sp>
          <p:nvSpPr>
            <p:cNvPr id="80970" name="AutoShape 15"/>
            <p:cNvSpPr>
              <a:spLocks/>
            </p:cNvSpPr>
            <p:nvPr/>
          </p:nvSpPr>
          <p:spPr bwMode="auto">
            <a:xfrm>
              <a:off x="4285425" y="3066139"/>
              <a:ext cx="893800" cy="285874"/>
            </a:xfrm>
            <a:prstGeom prst="roundRect">
              <a:avLst>
                <a:gd name="adj" fmla="val 27056"/>
              </a:avLst>
            </a:prstGeom>
            <a:gradFill rotWithShape="0">
              <a:gsLst>
                <a:gs pos="0">
                  <a:srgbClr val="FF0000"/>
                </a:gs>
                <a:gs pos="45078">
                  <a:srgbClr val="7F407F"/>
                </a:gs>
                <a:gs pos="100000">
                  <a:srgbClr val="0080FF"/>
                </a:gs>
              </a:gsLst>
              <a:lin ang="0" scaled="1"/>
            </a:gradFill>
            <a:ln w="25400">
              <a:noFill/>
              <a:miter lim="800000"/>
              <a:headEnd/>
              <a:tailEnd/>
            </a:ln>
          </p:spPr>
          <p:txBody>
            <a:bodyPr lIns="0" tIns="0" rIns="0" bIns="0" anchor="ctr"/>
            <a:lstStyle/>
            <a:p>
              <a:pPr defTabSz="673100">
                <a:buFont typeface="Times New Roman" pitchFamily="16" charset="0"/>
                <a:buNone/>
                <a:defRPr/>
              </a:pPr>
              <a:r>
                <a:rPr lang="en-US" sz="11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ROUTEUR</a:t>
              </a:r>
              <a:endParaRPr lang="fr-FR" dirty="0">
                <a:ea typeface="Microsoft YaHei" charset="-122"/>
                <a:sym typeface="Arial" pitchFamily="34" charset="0"/>
              </a:endParaRPr>
            </a:p>
          </p:txBody>
        </p:sp>
      </p:grpSp>
      <p:grpSp>
        <p:nvGrpSpPr>
          <p:cNvPr id="7" name="Groupe 75"/>
          <p:cNvGrpSpPr>
            <a:grpSpLocks/>
          </p:cNvGrpSpPr>
          <p:nvPr/>
        </p:nvGrpSpPr>
        <p:grpSpPr bwMode="auto">
          <a:xfrm>
            <a:off x="2700338" y="3435350"/>
            <a:ext cx="1871662" cy="284163"/>
            <a:chOff x="4854778" y="1682615"/>
            <a:chExt cx="1805387" cy="378233"/>
          </a:xfrm>
        </p:grpSpPr>
        <p:sp>
          <p:nvSpPr>
            <p:cNvPr id="74796"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4797"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84.232.116.78:15007</a:t>
              </a:r>
              <a:endParaRPr lang="fr-FR"/>
            </a:p>
          </p:txBody>
        </p:sp>
        <p:sp>
          <p:nvSpPr>
            <p:cNvPr id="74798"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4799"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80.10.246.2:53</a:t>
              </a:r>
              <a:endParaRPr lang="fr-FR"/>
            </a:p>
          </p:txBody>
        </p:sp>
        <p:sp>
          <p:nvSpPr>
            <p:cNvPr id="74800"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4801"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4802"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4803"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4804"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4805"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87" name="ZoneTexte 86"/>
          <p:cNvSpPr txBox="1"/>
          <p:nvPr/>
        </p:nvSpPr>
        <p:spPr>
          <a:xfrm>
            <a:off x="2771775" y="3813175"/>
            <a:ext cx="1641475" cy="261938"/>
          </a:xfrm>
          <a:prstGeom prst="rect">
            <a:avLst/>
          </a:prstGeom>
          <a:noFill/>
        </p:spPr>
        <p:txBody>
          <a:bodyPr wrap="none">
            <a:spAutoFit/>
          </a:bodyPr>
          <a:lstStyle/>
          <a:p>
            <a:pPr>
              <a:buFont typeface="Times New Roman" pitchFamily="16" charset="0"/>
              <a:buNone/>
              <a:defRPr/>
            </a:pPr>
            <a:r>
              <a:rPr lang="fr-FR" sz="1100" dirty="0">
                <a:solidFill>
                  <a:srgbClr val="002060"/>
                </a:solidFill>
                <a:effectLst>
                  <a:outerShdw blurRad="38100" dist="38100" dir="2700000" algn="tl">
                    <a:srgbClr val="000000">
                      <a:alpha val="43137"/>
                    </a:srgbClr>
                  </a:outerShdw>
                </a:effectLst>
                <a:latin typeface="Arial" charset="0"/>
                <a:ea typeface="Microsoft YaHei" charset="-122"/>
              </a:rPr>
              <a:t>Qui est www.google.fr?</a:t>
            </a:r>
          </a:p>
        </p:txBody>
      </p:sp>
      <p:sp>
        <p:nvSpPr>
          <p:cNvPr id="88" name="Flèche vers le bas 52"/>
          <p:cNvSpPr/>
          <p:nvPr/>
        </p:nvSpPr>
        <p:spPr bwMode="auto">
          <a:xfrm rot="2806717">
            <a:off x="2728913" y="3063875"/>
            <a:ext cx="196850" cy="4953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graphicFrame>
        <p:nvGraphicFramePr>
          <p:cNvPr id="89" name="Tableau 88"/>
          <p:cNvGraphicFramePr>
            <a:graphicFrameLocks noGrp="1"/>
          </p:cNvGraphicFramePr>
          <p:nvPr/>
        </p:nvGraphicFramePr>
        <p:xfrm>
          <a:off x="3348038" y="1600200"/>
          <a:ext cx="2664296" cy="411480"/>
        </p:xfrm>
        <a:graphic>
          <a:graphicData uri="http://schemas.openxmlformats.org/drawingml/2006/table">
            <a:tbl>
              <a:tblPr firstRow="1" bandRow="1">
                <a:tableStyleId>{21E4AEA4-8DFA-4A89-87EB-49C32662AFE0}</a:tableStyleId>
              </a:tblPr>
              <a:tblGrid>
                <a:gridCol w="1332148">
                  <a:extLst>
                    <a:ext uri="{9D8B030D-6E8A-4147-A177-3AD203B41FA5}">
                      <a16:colId xmlns:a16="http://schemas.microsoft.com/office/drawing/2014/main" val="20000"/>
                    </a:ext>
                  </a:extLst>
                </a:gridCol>
                <a:gridCol w="1332148">
                  <a:extLst>
                    <a:ext uri="{9D8B030D-6E8A-4147-A177-3AD203B41FA5}">
                      <a16:colId xmlns:a16="http://schemas.microsoft.com/office/drawing/2014/main" val="20001"/>
                    </a:ext>
                  </a:extLst>
                </a:gridCol>
              </a:tblGrid>
              <a:tr h="205740">
                <a:tc>
                  <a:txBody>
                    <a:bodyPr/>
                    <a:lstStyle/>
                    <a:p>
                      <a:pPr algn="ctr"/>
                      <a:r>
                        <a:rPr lang="fr-FR" sz="900" dirty="0"/>
                        <a:t>N° Port</a:t>
                      </a:r>
                      <a:endParaRPr lang="fr-FR" sz="900" dirty="0">
                        <a:solidFill>
                          <a:schemeClr val="accent2">
                            <a:lumMod val="60000"/>
                            <a:lumOff val="40000"/>
                          </a:schemeClr>
                        </a:solidFill>
                      </a:endParaRPr>
                    </a:p>
                  </a:txBody>
                  <a:tcPr marT="34290" marB="34290"/>
                </a:tc>
                <a:tc>
                  <a:txBody>
                    <a:bodyPr/>
                    <a:lstStyle/>
                    <a:p>
                      <a:pPr marL="0" algn="ctr" defTabSz="914400" rtl="0" eaLnBrk="1" latinLnBrk="0" hangingPunct="1"/>
                      <a:r>
                        <a:rPr lang="fr-FR" sz="900" kern="1200" dirty="0"/>
                        <a:t>@ ip interne</a:t>
                      </a:r>
                      <a:endParaRPr lang="fr-FR" sz="900" b="1" kern="1200" dirty="0">
                        <a:solidFill>
                          <a:schemeClr val="accent2">
                            <a:lumMod val="60000"/>
                            <a:lumOff val="40000"/>
                          </a:schemeClr>
                        </a:solidFill>
                        <a:latin typeface="+mn-lt"/>
                        <a:ea typeface="+mn-ea"/>
                        <a:cs typeface="+mn-cs"/>
                      </a:endParaRPr>
                    </a:p>
                  </a:txBody>
                  <a:tcPr marT="34290" marB="34290"/>
                </a:tc>
                <a:extLst>
                  <a:ext uri="{0D108BD9-81ED-4DB2-BD59-A6C34878D82A}">
                    <a16:rowId xmlns:a16="http://schemas.microsoft.com/office/drawing/2014/main" val="10000"/>
                  </a:ext>
                </a:extLst>
              </a:tr>
              <a:tr h="205740">
                <a:tc>
                  <a:txBody>
                    <a:bodyPr/>
                    <a:lstStyle/>
                    <a:p>
                      <a:pPr algn="ctr"/>
                      <a:r>
                        <a:rPr lang="fr-FR" sz="900" dirty="0"/>
                        <a:t>15007</a:t>
                      </a:r>
                    </a:p>
                  </a:txBody>
                  <a:tcPr marT="34290" marB="34290"/>
                </a:tc>
                <a:tc>
                  <a:txBody>
                    <a:bodyPr/>
                    <a:lstStyle/>
                    <a:p>
                      <a:pPr algn="ctr"/>
                      <a:r>
                        <a:rPr lang="fr-FR" sz="900" dirty="0"/>
                        <a:t>192.168.1.1:12250</a:t>
                      </a:r>
                    </a:p>
                  </a:txBody>
                  <a:tcPr marT="34290" marB="34290"/>
                </a:tc>
                <a:extLst>
                  <a:ext uri="{0D108BD9-81ED-4DB2-BD59-A6C34878D82A}">
                    <a16:rowId xmlns:a16="http://schemas.microsoft.com/office/drawing/2014/main" val="10001"/>
                  </a:ext>
                </a:extLst>
              </a:tr>
            </a:tbl>
          </a:graphicData>
        </a:graphic>
      </p:graphicFrame>
      <p:grpSp>
        <p:nvGrpSpPr>
          <p:cNvPr id="9" name="Group 14"/>
          <p:cNvGrpSpPr>
            <a:grpSpLocks/>
          </p:cNvGrpSpPr>
          <p:nvPr/>
        </p:nvGrpSpPr>
        <p:grpSpPr bwMode="auto">
          <a:xfrm>
            <a:off x="0" y="1600200"/>
            <a:ext cx="2108200" cy="1169988"/>
            <a:chOff x="4252" y="3072"/>
            <a:chExt cx="1328" cy="983"/>
          </a:xfrm>
        </p:grpSpPr>
        <p:pic>
          <p:nvPicPr>
            <p:cNvPr id="74793" name="Picture 15"/>
            <p:cNvPicPr>
              <a:picLocks noChangeAspect="1" noChangeArrowheads="1"/>
            </p:cNvPicPr>
            <p:nvPr/>
          </p:nvPicPr>
          <p:blipFill>
            <a:blip r:embed="rId9" cstate="print"/>
            <a:srcRect/>
            <a:stretch>
              <a:fillRect/>
            </a:stretch>
          </p:blipFill>
          <p:spPr bwMode="auto">
            <a:xfrm>
              <a:off x="4410" y="3571"/>
              <a:ext cx="353" cy="484"/>
            </a:xfrm>
            <a:prstGeom prst="rect">
              <a:avLst/>
            </a:prstGeom>
            <a:noFill/>
            <a:ln w="9525">
              <a:noFill/>
              <a:miter lim="800000"/>
              <a:headEnd/>
              <a:tailEnd/>
            </a:ln>
          </p:spPr>
        </p:pic>
        <p:sp>
          <p:nvSpPr>
            <p:cNvPr id="74794" name="Text Box 16"/>
            <p:cNvSpPr txBox="1">
              <a:spLocks noChangeArrowheads="1"/>
            </p:cNvSpPr>
            <p:nvPr/>
          </p:nvSpPr>
          <p:spPr bwMode="auto">
            <a:xfrm>
              <a:off x="4252" y="3389"/>
              <a:ext cx="1315" cy="259"/>
            </a:xfrm>
            <a:prstGeom prst="rect">
              <a:avLst/>
            </a:prstGeom>
            <a:noFill/>
            <a:ln w="9525">
              <a:noFill/>
              <a:miter lim="800000"/>
              <a:headEnd/>
              <a:tailEnd/>
            </a:ln>
          </p:spPr>
          <p:txBody>
            <a:bodyPr>
              <a:spAutoFit/>
            </a:bodyPr>
            <a:lstStyle/>
            <a:p>
              <a:pPr algn="ctr" defTabSz="673100" hangingPunct="1"/>
              <a:r>
                <a:rPr lang="fr-FR" sz="1400" b="1">
                  <a:solidFill>
                    <a:schemeClr val="accent2"/>
                  </a:solidFill>
                  <a:sym typeface="Arial" pitchFamily="34" charset="0"/>
                </a:rPr>
                <a:t>80.10.246.2  Port 53</a:t>
              </a:r>
              <a:endParaRPr lang="fr-FR" sz="1500">
                <a:solidFill>
                  <a:srgbClr val="000000"/>
                </a:solidFill>
                <a:sym typeface="Arial" pitchFamily="34" charset="0"/>
              </a:endParaRPr>
            </a:p>
          </p:txBody>
        </p:sp>
        <p:sp>
          <p:nvSpPr>
            <p:cNvPr id="74795" name="Text Box 17"/>
            <p:cNvSpPr txBox="1">
              <a:spLocks noChangeArrowheads="1"/>
            </p:cNvSpPr>
            <p:nvPr/>
          </p:nvSpPr>
          <p:spPr bwMode="auto">
            <a:xfrm>
              <a:off x="4252" y="3072"/>
              <a:ext cx="1328" cy="439"/>
            </a:xfrm>
            <a:prstGeom prst="rect">
              <a:avLst/>
            </a:prstGeom>
            <a:noFill/>
            <a:ln w="9525">
              <a:noFill/>
              <a:miter lim="800000"/>
              <a:headEnd/>
              <a:tailEnd/>
            </a:ln>
          </p:spPr>
          <p:txBody>
            <a:bodyPr wrap="none">
              <a:spAutoFit/>
            </a:bodyPr>
            <a:lstStyle/>
            <a:p>
              <a:pPr defTabSz="673100" hangingPunct="1"/>
              <a:r>
                <a:rPr lang="fr-FR" sz="1400" b="1">
                  <a:solidFill>
                    <a:schemeClr val="accent2"/>
                  </a:solidFill>
                  <a:sym typeface="Arial" pitchFamily="34" charset="0"/>
                </a:rPr>
                <a:t>DNS</a:t>
              </a:r>
            </a:p>
            <a:p>
              <a:pPr defTabSz="673100" hangingPunct="1"/>
              <a:r>
                <a:rPr lang="fr-FR" sz="1400" b="1">
                  <a:solidFill>
                    <a:schemeClr val="accent2"/>
                  </a:solidFill>
                  <a:sym typeface="Arial" pitchFamily="34" charset="0"/>
                </a:rPr>
                <a:t>(Domain Name Server)</a:t>
              </a:r>
              <a:endParaRPr lang="fr-FR" sz="1500">
                <a:solidFill>
                  <a:srgbClr val="000000"/>
                </a:solidFill>
                <a:sym typeface="Arial"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 calcmode="lin" valueType="num">
                                      <p:cBhvr>
                                        <p:cTn id="12" dur="1000" fill="hold"/>
                                        <p:tgtEl>
                                          <p:spTgt spid="1027"/>
                                        </p:tgtEl>
                                        <p:attrNameLst>
                                          <p:attrName>ppt_w</p:attrName>
                                        </p:attrNameLst>
                                      </p:cBhvr>
                                      <p:tavLst>
                                        <p:tav tm="0">
                                          <p:val>
                                            <p:strVal val="#ppt_w*0.70"/>
                                          </p:val>
                                        </p:tav>
                                        <p:tav tm="100000">
                                          <p:val>
                                            <p:strVal val="#ppt_w"/>
                                          </p:val>
                                        </p:tav>
                                      </p:tavLst>
                                    </p:anim>
                                    <p:anim calcmode="lin" valueType="num">
                                      <p:cBhvr>
                                        <p:cTn id="13" dur="1000" fill="hold"/>
                                        <p:tgtEl>
                                          <p:spTgt spid="1027"/>
                                        </p:tgtEl>
                                        <p:attrNameLst>
                                          <p:attrName>ppt_h</p:attrName>
                                        </p:attrNameLst>
                                      </p:cBhvr>
                                      <p:tavLst>
                                        <p:tav tm="0">
                                          <p:val>
                                            <p:strVal val="#ppt_h"/>
                                          </p:val>
                                        </p:tav>
                                        <p:tav tm="100000">
                                          <p:val>
                                            <p:strVal val="#ppt_h"/>
                                          </p:val>
                                        </p:tav>
                                      </p:tavLst>
                                    </p:anim>
                                    <p:animEffect transition="in" filter="fade">
                                      <p:cBhvr>
                                        <p:cTn id="14" dur="1000"/>
                                        <p:tgtEl>
                                          <p:spTgt spid="1027"/>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checkerboard(across)">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right)">
                                      <p:cBhvr>
                                        <p:cTn id="24" dur="500"/>
                                        <p:tgtEl>
                                          <p:spTgt spid="28"/>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1000" fill="hold"/>
                                        <p:tgtEl>
                                          <p:spTgt spid="66"/>
                                        </p:tgtEl>
                                        <p:attrNameLst>
                                          <p:attrName>ppt_w</p:attrName>
                                        </p:attrNameLst>
                                      </p:cBhvr>
                                      <p:tavLst>
                                        <p:tav tm="0">
                                          <p:val>
                                            <p:strVal val="#ppt_w*0.70"/>
                                          </p:val>
                                        </p:tav>
                                        <p:tav tm="100000">
                                          <p:val>
                                            <p:strVal val="#ppt_w"/>
                                          </p:val>
                                        </p:tav>
                                      </p:tavLst>
                                    </p:anim>
                                    <p:anim calcmode="lin" valueType="num">
                                      <p:cBhvr>
                                        <p:cTn id="28" dur="1000" fill="hold"/>
                                        <p:tgtEl>
                                          <p:spTgt spid="66"/>
                                        </p:tgtEl>
                                        <p:attrNameLst>
                                          <p:attrName>ppt_h</p:attrName>
                                        </p:attrNameLst>
                                      </p:cBhvr>
                                      <p:tavLst>
                                        <p:tav tm="0">
                                          <p:val>
                                            <p:strVal val="#ppt_h"/>
                                          </p:val>
                                        </p:tav>
                                        <p:tav tm="100000">
                                          <p:val>
                                            <p:strVal val="#ppt_h"/>
                                          </p:val>
                                        </p:tav>
                                      </p:tavLst>
                                    </p:anim>
                                    <p:animEffect transition="in" filter="fade">
                                      <p:cBhvr>
                                        <p:cTn id="29" dur="1000"/>
                                        <p:tgtEl>
                                          <p:spTgt spid="66"/>
                                        </p:tgtEl>
                                      </p:cBhvr>
                                    </p:animEffect>
                                  </p:childTnLst>
                                </p:cTn>
                              </p:par>
                              <p:par>
                                <p:cTn id="30" presetID="55"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2000"/>
                                        <p:tgtEl>
                                          <p:spTgt spid="8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par>
                                <p:cTn id="45" presetID="55"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00" fill="hold"/>
                                        <p:tgtEl>
                                          <p:spTgt spid="7"/>
                                        </p:tgtEl>
                                        <p:attrNameLst>
                                          <p:attrName>ppt_w</p:attrName>
                                        </p:attrNameLst>
                                      </p:cBhvr>
                                      <p:tavLst>
                                        <p:tav tm="0">
                                          <p:val>
                                            <p:strVal val="#ppt_w*0.70"/>
                                          </p:val>
                                        </p:tav>
                                        <p:tav tm="100000">
                                          <p:val>
                                            <p:strVal val="#ppt_w"/>
                                          </p:val>
                                        </p:tav>
                                      </p:tavLst>
                                    </p:anim>
                                    <p:anim calcmode="lin" valueType="num">
                                      <p:cBhvr>
                                        <p:cTn id="48" dur="1000" fill="hold"/>
                                        <p:tgtEl>
                                          <p:spTgt spid="7"/>
                                        </p:tgtEl>
                                        <p:attrNameLst>
                                          <p:attrName>ppt_h</p:attrName>
                                        </p:attrNameLst>
                                      </p:cBhvr>
                                      <p:tavLst>
                                        <p:tav tm="0">
                                          <p:val>
                                            <p:strVal val="#ppt_h"/>
                                          </p:val>
                                        </p:tav>
                                        <p:tav tm="100000">
                                          <p:val>
                                            <p:strVal val="#ppt_h"/>
                                          </p:val>
                                        </p:tav>
                                      </p:tavLst>
                                    </p:anim>
                                    <p:animEffect transition="in" filter="fade">
                                      <p:cBhvr>
                                        <p:cTn id="49" dur="1000"/>
                                        <p:tgtEl>
                                          <p:spTgt spid="7"/>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 calcmode="lin" valueType="num">
                                      <p:cBhvr>
                                        <p:cTn id="52" dur="1000" fill="hold"/>
                                        <p:tgtEl>
                                          <p:spTgt spid="87"/>
                                        </p:tgtEl>
                                        <p:attrNameLst>
                                          <p:attrName>ppt_w</p:attrName>
                                        </p:attrNameLst>
                                      </p:cBhvr>
                                      <p:tavLst>
                                        <p:tav tm="0">
                                          <p:val>
                                            <p:strVal val="#ppt_w*0.70"/>
                                          </p:val>
                                        </p:tav>
                                        <p:tav tm="100000">
                                          <p:val>
                                            <p:strVal val="#ppt_w"/>
                                          </p:val>
                                        </p:tav>
                                      </p:tavLst>
                                    </p:anim>
                                    <p:anim calcmode="lin" valueType="num">
                                      <p:cBhvr>
                                        <p:cTn id="53" dur="1000" fill="hold"/>
                                        <p:tgtEl>
                                          <p:spTgt spid="87"/>
                                        </p:tgtEl>
                                        <p:attrNameLst>
                                          <p:attrName>ppt_h</p:attrName>
                                        </p:attrNameLst>
                                      </p:cBhvr>
                                      <p:tavLst>
                                        <p:tav tm="0">
                                          <p:val>
                                            <p:strVal val="#ppt_h"/>
                                          </p:val>
                                        </p:tav>
                                        <p:tav tm="100000">
                                          <p:val>
                                            <p:strVal val="#ppt_h"/>
                                          </p:val>
                                        </p:tav>
                                      </p:tavLst>
                                    </p:anim>
                                    <p:animEffect transition="in" filter="fade">
                                      <p:cBhvr>
                                        <p:cTn id="54" dur="10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1935"/>
                                        </p:tgtEl>
                                        <p:attrNameLst>
                                          <p:attrName>style.visibility</p:attrName>
                                        </p:attrNameLst>
                                      </p:cBhvr>
                                      <p:to>
                                        <p:strVal val="visible"/>
                                      </p:to>
                                    </p:set>
                                    <p:animEffect transition="in" filter="wipe(down)">
                                      <p:cBhvr>
                                        <p:cTn id="59" dur="500"/>
                                        <p:tgtEl>
                                          <p:spTgt spid="81935"/>
                                        </p:tgtEl>
                                      </p:cBhvr>
                                    </p:animEffect>
                                  </p:childTnLst>
                                </p:cTn>
                              </p:par>
                              <p:par>
                                <p:cTn id="60" presetID="10"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5" grpId="0" animBg="1"/>
      <p:bldP spid="28" grpId="0" animBg="1"/>
      <p:bldP spid="65" grpId="0" animBg="1"/>
      <p:bldP spid="66" grpId="0"/>
      <p:bldP spid="87" grpId="0"/>
      <p:bldP spid="8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http://www.bourse2.com/presse/images/freeboxHD/boitier-A/face-arriere.jpg"/>
          <p:cNvPicPr>
            <a:picLocks noChangeAspect="1" noChangeArrowheads="1"/>
          </p:cNvPicPr>
          <p:nvPr/>
        </p:nvPicPr>
        <p:blipFill>
          <a:blip r:embed="rId3" cstate="print">
            <a:clrChange>
              <a:clrFrom>
                <a:srgbClr val="FFFFFF"/>
              </a:clrFrom>
              <a:clrTo>
                <a:srgbClr val="FFFFFF">
                  <a:alpha val="0"/>
                </a:srgbClr>
              </a:clrTo>
            </a:clrChange>
          </a:blip>
          <a:srcRect t="28571" r="1210" b="33334"/>
          <a:stretch>
            <a:fillRect/>
          </a:stretch>
        </p:blipFill>
        <p:spPr bwMode="auto">
          <a:xfrm>
            <a:off x="2339975" y="2247900"/>
            <a:ext cx="4392613" cy="1065213"/>
          </a:xfrm>
          <a:prstGeom prst="rect">
            <a:avLst/>
          </a:prstGeom>
          <a:noFill/>
          <a:ln w="9525">
            <a:noFill/>
            <a:miter lim="800000"/>
            <a:headEnd/>
            <a:tailEnd/>
          </a:ln>
        </p:spPr>
      </p:pic>
      <p:sp>
        <p:nvSpPr>
          <p:cNvPr id="75779" name="Line 3"/>
          <p:cNvSpPr>
            <a:spLocks noChangeShapeType="1"/>
          </p:cNvSpPr>
          <p:nvPr/>
        </p:nvSpPr>
        <p:spPr bwMode="auto">
          <a:xfrm flipV="1">
            <a:off x="2339975" y="3057525"/>
            <a:ext cx="792163" cy="647700"/>
          </a:xfrm>
          <a:prstGeom prst="line">
            <a:avLst/>
          </a:prstGeom>
          <a:noFill/>
          <a:ln w="25400" cap="rnd">
            <a:solidFill>
              <a:srgbClr val="FF0000"/>
            </a:solidFill>
            <a:prstDash val="sysDot"/>
            <a:miter lim="800000"/>
            <a:headEnd/>
            <a:tailEnd/>
          </a:ln>
        </p:spPr>
        <p:txBody>
          <a:bodyPr lIns="0" tIns="0" rIns="0" bIns="0"/>
          <a:lstStyle/>
          <a:p>
            <a:endParaRPr lang="fr-FR"/>
          </a:p>
        </p:txBody>
      </p:sp>
      <p:cxnSp>
        <p:nvCxnSpPr>
          <p:cNvPr id="75780" name="Connecteur en angle 44"/>
          <p:cNvCxnSpPr>
            <a:cxnSpLocks noChangeShapeType="1"/>
          </p:cNvCxnSpPr>
          <p:nvPr/>
        </p:nvCxnSpPr>
        <p:spPr bwMode="auto">
          <a:xfrm rot="16200000" flipH="1">
            <a:off x="5449094" y="2658269"/>
            <a:ext cx="1135063" cy="1717675"/>
          </a:xfrm>
          <a:prstGeom prst="bentConnector4">
            <a:avLst>
              <a:gd name="adj1" fmla="val 15116"/>
              <a:gd name="adj2" fmla="val -111"/>
            </a:avLst>
          </a:prstGeom>
          <a:noFill/>
          <a:ln w="25400" algn="ctr">
            <a:solidFill>
              <a:srgbClr val="000000"/>
            </a:solidFill>
            <a:round/>
            <a:headEnd/>
            <a:tailEnd/>
          </a:ln>
        </p:spPr>
      </p:cxnSp>
      <p:sp>
        <p:nvSpPr>
          <p:cNvPr id="75781" name="Rectangle 1"/>
          <p:cNvSpPr>
            <a:spLocks/>
          </p:cNvSpPr>
          <p:nvPr/>
        </p:nvSpPr>
        <p:spPr bwMode="auto">
          <a:xfrm>
            <a:off x="1322388" y="33338"/>
            <a:ext cx="6516687" cy="569912"/>
          </a:xfrm>
          <a:prstGeom prst="rect">
            <a:avLst/>
          </a:prstGeom>
          <a:noFill/>
          <a:ln w="9525">
            <a:noFill/>
            <a:miter lim="800000"/>
            <a:headEnd/>
            <a:tailEnd/>
          </a:ln>
        </p:spPr>
        <p:txBody>
          <a:bodyPr lIns="0" tIns="0" rIns="0" bIns="0" anchor="ctr"/>
          <a:lstStyle/>
          <a:p>
            <a:pPr defTabSz="673100"/>
            <a:r>
              <a:rPr lang="fr-FR" sz="2800" b="1">
                <a:solidFill>
                  <a:srgbClr val="4D4D4D"/>
                </a:solidFill>
                <a:cs typeface="Arial" pitchFamily="34" charset="0"/>
              </a:rPr>
              <a:t>Requête DNS</a:t>
            </a:r>
            <a:r>
              <a:rPr lang="en-US" sz="2800" b="1">
                <a:solidFill>
                  <a:srgbClr val="4D4D4D"/>
                </a:solidFill>
                <a:cs typeface="Arial" pitchFamily="34" charset="0"/>
              </a:rPr>
              <a:t> retour</a:t>
            </a:r>
          </a:p>
        </p:txBody>
      </p:sp>
      <p:sp>
        <p:nvSpPr>
          <p:cNvPr id="75782" name="Line 3"/>
          <p:cNvSpPr>
            <a:spLocks noChangeShapeType="1"/>
          </p:cNvSpPr>
          <p:nvPr/>
        </p:nvSpPr>
        <p:spPr bwMode="auto">
          <a:xfrm flipH="1" flipV="1">
            <a:off x="755650" y="2517775"/>
            <a:ext cx="576263" cy="917575"/>
          </a:xfrm>
          <a:prstGeom prst="line">
            <a:avLst/>
          </a:prstGeom>
          <a:noFill/>
          <a:ln w="25400" cap="rnd">
            <a:solidFill>
              <a:srgbClr val="FF0000"/>
            </a:solidFill>
            <a:prstDash val="sysDot"/>
            <a:miter lim="800000"/>
            <a:headEnd/>
            <a:tailEnd/>
          </a:ln>
        </p:spPr>
        <p:txBody>
          <a:bodyPr lIns="0" tIns="0" rIns="0" bIns="0"/>
          <a:lstStyle/>
          <a:p>
            <a:endParaRPr lang="fr-FR"/>
          </a:p>
        </p:txBody>
      </p:sp>
      <p:sp>
        <p:nvSpPr>
          <p:cNvPr id="75783" name="Rectangle 13"/>
          <p:cNvSpPr>
            <a:spLocks/>
          </p:cNvSpPr>
          <p:nvPr/>
        </p:nvSpPr>
        <p:spPr bwMode="auto">
          <a:xfrm>
            <a:off x="2359025" y="2378075"/>
            <a:ext cx="211138" cy="123825"/>
          </a:xfrm>
          <a:prstGeom prst="rect">
            <a:avLst/>
          </a:prstGeom>
          <a:noFill/>
          <a:ln w="9525">
            <a:noFill/>
            <a:miter lim="800000"/>
            <a:headEnd/>
            <a:tailEnd/>
          </a:ln>
        </p:spPr>
        <p:txBody>
          <a:bodyPr wrap="none" lIns="0" tIns="0" rIns="0" bIns="0" anchor="ctr">
            <a:spAutoFit/>
          </a:bodyPr>
          <a:lstStyle/>
          <a:p>
            <a:pPr defTabSz="673100"/>
            <a:r>
              <a:rPr lang="en-US" sz="800">
                <a:latin typeface="Calibri" pitchFamily="34" charset="0"/>
              </a:rPr>
              <a:t>ADSL</a:t>
            </a:r>
            <a:endParaRPr lang="fr-FR"/>
          </a:p>
        </p:txBody>
      </p:sp>
      <p:sp>
        <p:nvSpPr>
          <p:cNvPr id="75784" name="Line 22"/>
          <p:cNvSpPr>
            <a:spLocks noChangeShapeType="1"/>
          </p:cNvSpPr>
          <p:nvPr/>
        </p:nvSpPr>
        <p:spPr bwMode="auto">
          <a:xfrm flipH="1">
            <a:off x="4687888" y="765175"/>
            <a:ext cx="11112" cy="3321050"/>
          </a:xfrm>
          <a:prstGeom prst="line">
            <a:avLst/>
          </a:prstGeom>
          <a:noFill/>
          <a:ln w="25400" cap="rnd">
            <a:solidFill>
              <a:srgbClr val="4C4C4C"/>
            </a:solidFill>
            <a:prstDash val="sysDot"/>
            <a:miter lim="800000"/>
            <a:headEnd/>
            <a:tailEnd/>
          </a:ln>
        </p:spPr>
        <p:txBody>
          <a:bodyPr lIns="0" tIns="0" rIns="0" bIns="0"/>
          <a:lstStyle/>
          <a:p>
            <a:endParaRPr lang="fr-FR"/>
          </a:p>
        </p:txBody>
      </p:sp>
      <p:sp>
        <p:nvSpPr>
          <p:cNvPr id="75785" name="Rectangle 23"/>
          <p:cNvSpPr>
            <a:spLocks/>
          </p:cNvSpPr>
          <p:nvPr/>
        </p:nvSpPr>
        <p:spPr bwMode="auto">
          <a:xfrm>
            <a:off x="3990975" y="700088"/>
            <a:ext cx="490538"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WAN</a:t>
            </a:r>
            <a:endParaRPr lang="fr-FR"/>
          </a:p>
        </p:txBody>
      </p:sp>
      <p:sp>
        <p:nvSpPr>
          <p:cNvPr id="75786" name="Rectangle 24"/>
          <p:cNvSpPr>
            <a:spLocks/>
          </p:cNvSpPr>
          <p:nvPr/>
        </p:nvSpPr>
        <p:spPr bwMode="auto">
          <a:xfrm>
            <a:off x="4860925" y="700088"/>
            <a:ext cx="390525"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LAN</a:t>
            </a:r>
            <a:endParaRPr lang="fr-FR"/>
          </a:p>
        </p:txBody>
      </p:sp>
      <p:sp>
        <p:nvSpPr>
          <p:cNvPr id="75787" name="Rectangle 40"/>
          <p:cNvSpPr>
            <a:spLocks/>
          </p:cNvSpPr>
          <p:nvPr/>
        </p:nvSpPr>
        <p:spPr bwMode="auto">
          <a:xfrm>
            <a:off x="5926138" y="773113"/>
            <a:ext cx="1809750" cy="201612"/>
          </a:xfrm>
          <a:prstGeom prst="rect">
            <a:avLst/>
          </a:prstGeom>
          <a:noFill/>
          <a:ln w="9525">
            <a:noFill/>
            <a:miter lim="800000"/>
            <a:headEnd/>
            <a:tailEnd/>
          </a:ln>
        </p:spPr>
        <p:txBody>
          <a:bodyPr wrap="none" lIns="0" tIns="0" rIns="0" bIns="0" anchor="ctr">
            <a:spAutoFit/>
          </a:bodyPr>
          <a:lstStyle/>
          <a:p>
            <a:pPr defTabSz="673100"/>
            <a:r>
              <a:rPr lang="fr-FR" sz="1400">
                <a:solidFill>
                  <a:srgbClr val="0000FF"/>
                </a:solidFill>
                <a:latin typeface="Calibri" pitchFamily="34" charset="0"/>
              </a:rPr>
              <a:t>Réseau</a:t>
            </a:r>
            <a:r>
              <a:rPr lang="en-US" sz="1400">
                <a:solidFill>
                  <a:srgbClr val="0000FF"/>
                </a:solidFill>
                <a:latin typeface="Calibri" pitchFamily="34" charset="0"/>
              </a:rPr>
              <a:t> local 192.168.1.0</a:t>
            </a:r>
            <a:endParaRPr lang="fr-FR"/>
          </a:p>
        </p:txBody>
      </p:sp>
      <p:grpSp>
        <p:nvGrpSpPr>
          <p:cNvPr id="2" name="Groupe 42"/>
          <p:cNvGrpSpPr>
            <a:grpSpLocks/>
          </p:cNvGrpSpPr>
          <p:nvPr/>
        </p:nvGrpSpPr>
        <p:grpSpPr bwMode="auto">
          <a:xfrm>
            <a:off x="5219700" y="3543300"/>
            <a:ext cx="1873250" cy="284163"/>
            <a:chOff x="4854778" y="1682615"/>
            <a:chExt cx="1805387" cy="378233"/>
          </a:xfrm>
        </p:grpSpPr>
        <p:sp>
          <p:nvSpPr>
            <p:cNvPr id="75835"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5836"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192.168.1.254:53</a:t>
              </a:r>
              <a:endParaRPr lang="fr-FR"/>
            </a:p>
          </p:txBody>
        </p:sp>
        <p:sp>
          <p:nvSpPr>
            <p:cNvPr id="75837"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5838"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192.168.1.1:12250</a:t>
              </a:r>
              <a:endParaRPr lang="fr-FR"/>
            </a:p>
          </p:txBody>
        </p:sp>
        <p:sp>
          <p:nvSpPr>
            <p:cNvPr id="75839"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5840"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5841"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5842"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5843"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5844"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28" name="Flèche vers le bas 52"/>
          <p:cNvSpPr/>
          <p:nvPr/>
        </p:nvSpPr>
        <p:spPr bwMode="auto">
          <a:xfrm rot="5400000" flipV="1">
            <a:off x="6299994" y="3833019"/>
            <a:ext cx="215900" cy="503238"/>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sp>
        <p:nvSpPr>
          <p:cNvPr id="75790" name="Line 17"/>
          <p:cNvSpPr>
            <a:spLocks noChangeShapeType="1"/>
          </p:cNvSpPr>
          <p:nvPr/>
        </p:nvSpPr>
        <p:spPr bwMode="auto">
          <a:xfrm rot="10800000">
            <a:off x="3721100" y="2525713"/>
            <a:ext cx="558800" cy="0"/>
          </a:xfrm>
          <a:prstGeom prst="line">
            <a:avLst/>
          </a:prstGeom>
          <a:noFill/>
          <a:ln w="25400">
            <a:solidFill>
              <a:srgbClr val="FF8000"/>
            </a:solidFill>
            <a:miter lim="800000"/>
            <a:headEnd/>
            <a:tailEnd/>
          </a:ln>
        </p:spPr>
        <p:txBody>
          <a:bodyPr lIns="0" tIns="0" rIns="0" bIns="0"/>
          <a:lstStyle/>
          <a:p>
            <a:endParaRPr lang="fr-FR"/>
          </a:p>
        </p:txBody>
      </p:sp>
      <p:sp>
        <p:nvSpPr>
          <p:cNvPr id="27" name="AutoShape 14"/>
          <p:cNvSpPr>
            <a:spLocks/>
          </p:cNvSpPr>
          <p:nvPr/>
        </p:nvSpPr>
        <p:spPr bwMode="auto">
          <a:xfrm>
            <a:off x="2916238" y="2409825"/>
            <a:ext cx="893762" cy="214313"/>
          </a:xfrm>
          <a:prstGeom prst="roundRect">
            <a:avLst>
              <a:gd name="adj" fmla="val 27056"/>
            </a:avLst>
          </a:prstGeom>
          <a:gradFill rotWithShape="0">
            <a:gsLst>
              <a:gs pos="0">
                <a:srgbClr val="FF6666"/>
              </a:gs>
              <a:gs pos="100000">
                <a:srgbClr val="FF0000"/>
              </a:gs>
            </a:gsLst>
            <a:lin ang="18900000" scaled="1"/>
          </a:gradFill>
          <a:ln w="25400">
            <a:noFill/>
            <a:miter lim="800000"/>
            <a:headEnd/>
            <a:tailEnd/>
          </a:ln>
        </p:spPr>
        <p:txBody>
          <a:bodyPr lIns="0" tIns="0" rIns="0" bIns="0" anchor="ctr"/>
          <a:lstStyle/>
          <a:p>
            <a:pPr defTabSz="673100">
              <a:buFont typeface="Times New Roman" pitchFamily="16" charset="0"/>
              <a:buNone/>
              <a:defRPr/>
            </a:pPr>
            <a:r>
              <a:rPr lang="en-US" sz="12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MODEM</a:t>
            </a:r>
            <a:endParaRPr lang="fr-FR" sz="2000" dirty="0">
              <a:ea typeface="Microsoft YaHei" charset="-122"/>
              <a:sym typeface="Arial" pitchFamily="34" charset="0"/>
            </a:endParaRPr>
          </a:p>
        </p:txBody>
      </p:sp>
      <p:sp>
        <p:nvSpPr>
          <p:cNvPr id="8" name="AutoShape 16"/>
          <p:cNvSpPr>
            <a:spLocks/>
          </p:cNvSpPr>
          <p:nvPr/>
        </p:nvSpPr>
        <p:spPr bwMode="auto">
          <a:xfrm>
            <a:off x="4710113" y="2684463"/>
            <a:ext cx="1152525" cy="588962"/>
          </a:xfrm>
          <a:prstGeom prst="roundRect">
            <a:avLst>
              <a:gd name="adj" fmla="val 27056"/>
            </a:avLst>
          </a:prstGeom>
          <a:noFill/>
          <a:ln>
            <a:headEnd/>
            <a:tailEnd/>
          </a:ln>
        </p:spPr>
        <p:style>
          <a:lnRef idx="2">
            <a:schemeClr val="accent2"/>
          </a:lnRef>
          <a:fillRef idx="1">
            <a:schemeClr val="lt1"/>
          </a:fillRef>
          <a:effectRef idx="0">
            <a:schemeClr val="accent2"/>
          </a:effectRef>
          <a:fontRef idx="minor">
            <a:schemeClr val="dk1"/>
          </a:fontRef>
        </p:style>
        <p:txBody>
          <a:bodyPr lIns="0" tIns="0" rIns="0" bIns="0"/>
          <a:lstStyle/>
          <a:p>
            <a:pPr algn="r" defTabSz="673100">
              <a:buFont typeface="Times New Roman" pitchFamily="16" charset="0"/>
              <a:buNone/>
              <a:defRPr/>
            </a:pPr>
            <a:r>
              <a:rPr lang="en-US" sz="1100" b="1" dirty="0">
                <a:solidFill>
                  <a:schemeClr val="bg2"/>
                </a:solidFill>
                <a:latin typeface="Calibri" pitchFamily="34" charset="0"/>
                <a:sym typeface="Arial" pitchFamily="34" charset="0"/>
              </a:rPr>
              <a:t>SWITCH</a:t>
            </a:r>
            <a:endParaRPr lang="fr-FR" b="1" dirty="0">
              <a:solidFill>
                <a:schemeClr val="bg2"/>
              </a:solidFill>
              <a:sym typeface="Arial" pitchFamily="34" charset="0"/>
            </a:endParaRPr>
          </a:p>
        </p:txBody>
      </p:sp>
      <p:grpSp>
        <p:nvGrpSpPr>
          <p:cNvPr id="75793" name="Groupe 2"/>
          <p:cNvGrpSpPr>
            <a:grpSpLocks/>
          </p:cNvGrpSpPr>
          <p:nvPr/>
        </p:nvGrpSpPr>
        <p:grpSpPr bwMode="auto">
          <a:xfrm>
            <a:off x="7019925" y="3784600"/>
            <a:ext cx="1374775" cy="631825"/>
            <a:chOff x="6512043" y="2187343"/>
            <a:chExt cx="1373943" cy="843335"/>
          </a:xfrm>
        </p:grpSpPr>
        <p:pic>
          <p:nvPicPr>
            <p:cNvPr id="75833" name="Picture 34"/>
            <p:cNvPicPr>
              <a:picLocks noChangeArrowheads="1"/>
            </p:cNvPicPr>
            <p:nvPr/>
          </p:nvPicPr>
          <p:blipFill>
            <a:blip r:embed="rId4" cstate="print"/>
            <a:srcRect/>
            <a:stretch>
              <a:fillRect/>
            </a:stretch>
          </p:blipFill>
          <p:spPr bwMode="auto">
            <a:xfrm>
              <a:off x="6512043" y="2187343"/>
              <a:ext cx="634968" cy="598372"/>
            </a:xfrm>
            <a:prstGeom prst="rect">
              <a:avLst/>
            </a:prstGeom>
            <a:noFill/>
            <a:ln w="9525">
              <a:noFill/>
              <a:miter lim="800000"/>
              <a:headEnd/>
              <a:tailEnd/>
            </a:ln>
          </p:spPr>
        </p:pic>
        <p:sp>
          <p:nvSpPr>
            <p:cNvPr id="75834" name="Rectangle 31"/>
            <p:cNvSpPr>
              <a:spLocks/>
            </p:cNvSpPr>
            <p:nvPr/>
          </p:nvSpPr>
          <p:spPr bwMode="auto">
            <a:xfrm>
              <a:off x="7020364" y="2743419"/>
              <a:ext cx="865622"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192.168.1.1</a:t>
              </a:r>
              <a:endParaRPr lang="fr-FR"/>
            </a:p>
          </p:txBody>
        </p:sp>
      </p:grpSp>
      <p:grpSp>
        <p:nvGrpSpPr>
          <p:cNvPr id="75794" name="Group 14"/>
          <p:cNvGrpSpPr>
            <a:grpSpLocks/>
          </p:cNvGrpSpPr>
          <p:nvPr/>
        </p:nvGrpSpPr>
        <p:grpSpPr bwMode="auto">
          <a:xfrm>
            <a:off x="0" y="1600200"/>
            <a:ext cx="2108200" cy="1169988"/>
            <a:chOff x="4252" y="3072"/>
            <a:chExt cx="1328" cy="983"/>
          </a:xfrm>
        </p:grpSpPr>
        <p:pic>
          <p:nvPicPr>
            <p:cNvPr id="75830" name="Picture 15"/>
            <p:cNvPicPr>
              <a:picLocks noChangeAspect="1" noChangeArrowheads="1"/>
            </p:cNvPicPr>
            <p:nvPr/>
          </p:nvPicPr>
          <p:blipFill>
            <a:blip r:embed="rId5" cstate="print"/>
            <a:srcRect/>
            <a:stretch>
              <a:fillRect/>
            </a:stretch>
          </p:blipFill>
          <p:spPr bwMode="auto">
            <a:xfrm>
              <a:off x="4410" y="3571"/>
              <a:ext cx="353" cy="484"/>
            </a:xfrm>
            <a:prstGeom prst="rect">
              <a:avLst/>
            </a:prstGeom>
            <a:noFill/>
            <a:ln w="9525">
              <a:noFill/>
              <a:miter lim="800000"/>
              <a:headEnd/>
              <a:tailEnd/>
            </a:ln>
          </p:spPr>
        </p:pic>
        <p:sp>
          <p:nvSpPr>
            <p:cNvPr id="75831" name="Text Box 16"/>
            <p:cNvSpPr txBox="1">
              <a:spLocks noChangeArrowheads="1"/>
            </p:cNvSpPr>
            <p:nvPr/>
          </p:nvSpPr>
          <p:spPr bwMode="auto">
            <a:xfrm>
              <a:off x="4252" y="3389"/>
              <a:ext cx="1315" cy="259"/>
            </a:xfrm>
            <a:prstGeom prst="rect">
              <a:avLst/>
            </a:prstGeom>
            <a:noFill/>
            <a:ln w="9525">
              <a:noFill/>
              <a:miter lim="800000"/>
              <a:headEnd/>
              <a:tailEnd/>
            </a:ln>
          </p:spPr>
          <p:txBody>
            <a:bodyPr>
              <a:spAutoFit/>
            </a:bodyPr>
            <a:lstStyle/>
            <a:p>
              <a:pPr algn="ctr" defTabSz="673100" hangingPunct="1"/>
              <a:r>
                <a:rPr lang="fr-FR" sz="1400" b="1">
                  <a:solidFill>
                    <a:schemeClr val="accent2"/>
                  </a:solidFill>
                  <a:sym typeface="Arial" pitchFamily="34" charset="0"/>
                </a:rPr>
                <a:t>80.10.246.2  Port 53</a:t>
              </a:r>
              <a:endParaRPr lang="fr-FR" sz="1500">
                <a:solidFill>
                  <a:srgbClr val="000000"/>
                </a:solidFill>
                <a:sym typeface="Arial" pitchFamily="34" charset="0"/>
              </a:endParaRPr>
            </a:p>
          </p:txBody>
        </p:sp>
        <p:sp>
          <p:nvSpPr>
            <p:cNvPr id="75832" name="Text Box 17"/>
            <p:cNvSpPr txBox="1">
              <a:spLocks noChangeArrowheads="1"/>
            </p:cNvSpPr>
            <p:nvPr/>
          </p:nvSpPr>
          <p:spPr bwMode="auto">
            <a:xfrm>
              <a:off x="4252" y="3072"/>
              <a:ext cx="1328" cy="439"/>
            </a:xfrm>
            <a:prstGeom prst="rect">
              <a:avLst/>
            </a:prstGeom>
            <a:noFill/>
            <a:ln w="9525">
              <a:noFill/>
              <a:miter lim="800000"/>
              <a:headEnd/>
              <a:tailEnd/>
            </a:ln>
          </p:spPr>
          <p:txBody>
            <a:bodyPr wrap="none">
              <a:spAutoFit/>
            </a:bodyPr>
            <a:lstStyle/>
            <a:p>
              <a:pPr defTabSz="673100" hangingPunct="1"/>
              <a:r>
                <a:rPr lang="fr-FR" sz="1400" b="1">
                  <a:solidFill>
                    <a:schemeClr val="accent2"/>
                  </a:solidFill>
                  <a:sym typeface="Arial" pitchFamily="34" charset="0"/>
                </a:rPr>
                <a:t>DNS</a:t>
              </a:r>
            </a:p>
            <a:p>
              <a:pPr defTabSz="673100" hangingPunct="1"/>
              <a:r>
                <a:rPr lang="fr-FR" sz="1400" b="1">
                  <a:solidFill>
                    <a:schemeClr val="accent2"/>
                  </a:solidFill>
                  <a:sym typeface="Arial" pitchFamily="34" charset="0"/>
                </a:rPr>
                <a:t>(Domain Name Server)</a:t>
              </a:r>
              <a:endParaRPr lang="fr-FR" sz="1500">
                <a:solidFill>
                  <a:srgbClr val="000000"/>
                </a:solidFill>
                <a:sym typeface="Arial" pitchFamily="34" charset="0"/>
              </a:endParaRPr>
            </a:p>
          </p:txBody>
        </p:sp>
      </p:grpSp>
      <p:cxnSp>
        <p:nvCxnSpPr>
          <p:cNvPr id="51" name="Connecteur droit 50"/>
          <p:cNvCxnSpPr/>
          <p:nvPr/>
        </p:nvCxnSpPr>
        <p:spPr bwMode="auto">
          <a:xfrm>
            <a:off x="3132138" y="2625725"/>
            <a:ext cx="0" cy="26987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75796" name="Picture 2"/>
          <p:cNvPicPr>
            <a:picLocks noChangeAspect="1" noChangeArrowheads="1"/>
          </p:cNvPicPr>
          <p:nvPr/>
        </p:nvPicPr>
        <p:blipFill>
          <a:blip r:embed="rId6" cstate="print">
            <a:lum bright="-10000"/>
          </a:blip>
          <a:srcRect r="67628" b="92499"/>
          <a:stretch>
            <a:fillRect/>
          </a:stretch>
        </p:blipFill>
        <p:spPr bwMode="auto">
          <a:xfrm>
            <a:off x="2987675" y="1004888"/>
            <a:ext cx="5400675" cy="487362"/>
          </a:xfrm>
          <a:prstGeom prst="rect">
            <a:avLst/>
          </a:prstGeom>
          <a:noFill/>
          <a:ln w="9525">
            <a:noFill/>
            <a:miter lim="800000"/>
            <a:headEnd/>
            <a:tailEnd/>
          </a:ln>
        </p:spPr>
      </p:pic>
      <p:grpSp>
        <p:nvGrpSpPr>
          <p:cNvPr id="75797" name="Groupe 71"/>
          <p:cNvGrpSpPr>
            <a:grpSpLocks/>
          </p:cNvGrpSpPr>
          <p:nvPr/>
        </p:nvGrpSpPr>
        <p:grpSpPr bwMode="auto">
          <a:xfrm>
            <a:off x="395288" y="3165475"/>
            <a:ext cx="2427287" cy="1458913"/>
            <a:chOff x="395536" y="4221088"/>
            <a:chExt cx="2427007" cy="1944216"/>
          </a:xfrm>
        </p:grpSpPr>
        <p:pic>
          <p:nvPicPr>
            <p:cNvPr id="75828" name="Picture 11" descr="http://www.chabert.com/firewall/images/nuage-internet.gif"/>
            <p:cNvPicPr>
              <a:picLocks noChangeAspect="1" noChangeArrowheads="1"/>
            </p:cNvPicPr>
            <p:nvPr/>
          </p:nvPicPr>
          <p:blipFill>
            <a:blip r:embed="rId7" cstate="print">
              <a:lum contrast="-10000"/>
              <a:grayscl/>
            </a:blip>
            <a:srcRect/>
            <a:stretch>
              <a:fillRect/>
            </a:stretch>
          </p:blipFill>
          <p:spPr bwMode="auto">
            <a:xfrm>
              <a:off x="395536" y="4221088"/>
              <a:ext cx="2427007" cy="1944216"/>
            </a:xfrm>
            <a:prstGeom prst="rect">
              <a:avLst/>
            </a:prstGeom>
            <a:noFill/>
            <a:ln w="9525">
              <a:noFill/>
              <a:miter lim="800000"/>
              <a:headEnd/>
              <a:tailEnd/>
            </a:ln>
          </p:spPr>
        </p:pic>
        <p:pic>
          <p:nvPicPr>
            <p:cNvPr id="75829" name="Picture 13" descr="INTERNET. Globe avec association différents termes. Collage avec le nuage de mot.  Banque d'images - 7995145"/>
            <p:cNvPicPr>
              <a:picLocks noChangeAspect="1" noChangeArrowheads="1"/>
            </p:cNvPicPr>
            <p:nvPr/>
          </p:nvPicPr>
          <p:blipFill>
            <a:blip r:embed="rId8" cstate="print">
              <a:clrChange>
                <a:clrFrom>
                  <a:srgbClr val="FFFFFF"/>
                </a:clrFrom>
                <a:clrTo>
                  <a:srgbClr val="FFFFFF">
                    <a:alpha val="0"/>
                  </a:srgbClr>
                </a:clrTo>
              </a:clrChange>
            </a:blip>
            <a:srcRect b="18732"/>
            <a:stretch>
              <a:fillRect/>
            </a:stretch>
          </p:blipFill>
          <p:spPr bwMode="auto">
            <a:xfrm>
              <a:off x="755576" y="4509120"/>
              <a:ext cx="1800200" cy="1463002"/>
            </a:xfrm>
            <a:prstGeom prst="rect">
              <a:avLst/>
            </a:prstGeom>
            <a:noFill/>
            <a:ln w="9525">
              <a:noFill/>
              <a:miter lim="800000"/>
              <a:headEnd/>
              <a:tailEnd/>
            </a:ln>
          </p:spPr>
        </p:pic>
      </p:grpSp>
      <p:cxnSp>
        <p:nvCxnSpPr>
          <p:cNvPr id="75798" name="Connecteur droit 73"/>
          <p:cNvCxnSpPr>
            <a:cxnSpLocks noChangeShapeType="1"/>
          </p:cNvCxnSpPr>
          <p:nvPr/>
        </p:nvCxnSpPr>
        <p:spPr bwMode="auto">
          <a:xfrm>
            <a:off x="5076825" y="2571750"/>
            <a:ext cx="0" cy="269875"/>
          </a:xfrm>
          <a:prstGeom prst="line">
            <a:avLst/>
          </a:prstGeom>
          <a:noFill/>
          <a:ln w="25400" algn="ctr">
            <a:solidFill>
              <a:srgbClr val="7030A0"/>
            </a:solidFill>
            <a:round/>
            <a:headEnd/>
            <a:tailEnd/>
          </a:ln>
        </p:spPr>
      </p:cxnSp>
      <p:grpSp>
        <p:nvGrpSpPr>
          <p:cNvPr id="75799" name="Groupe 8"/>
          <p:cNvGrpSpPr>
            <a:grpSpLocks/>
          </p:cNvGrpSpPr>
          <p:nvPr/>
        </p:nvGrpSpPr>
        <p:grpSpPr bwMode="auto">
          <a:xfrm>
            <a:off x="3563938" y="2070100"/>
            <a:ext cx="2174875" cy="554038"/>
            <a:chOff x="3588484" y="2612977"/>
            <a:chExt cx="2174965" cy="739036"/>
          </a:xfrm>
        </p:grpSpPr>
        <p:sp>
          <p:nvSpPr>
            <p:cNvPr id="75825" name="Rectangle 30"/>
            <p:cNvSpPr>
              <a:spLocks/>
            </p:cNvSpPr>
            <p:nvPr/>
          </p:nvSpPr>
          <p:spPr bwMode="auto">
            <a:xfrm>
              <a:off x="3588484"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FF0000"/>
                  </a:solidFill>
                  <a:latin typeface="Calibri" pitchFamily="34" charset="0"/>
                </a:rPr>
                <a:t>84.232.116.78</a:t>
              </a:r>
              <a:endParaRPr lang="fr-FR"/>
            </a:p>
          </p:txBody>
        </p:sp>
        <p:sp>
          <p:nvSpPr>
            <p:cNvPr id="75826" name="Rectangle 31"/>
            <p:cNvSpPr>
              <a:spLocks/>
            </p:cNvSpPr>
            <p:nvPr/>
          </p:nvSpPr>
          <p:spPr bwMode="auto">
            <a:xfrm>
              <a:off x="4715085"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192.168.1.254</a:t>
              </a:r>
              <a:endParaRPr lang="fr-FR"/>
            </a:p>
          </p:txBody>
        </p:sp>
        <p:sp>
          <p:nvSpPr>
            <p:cNvPr id="80970" name="AutoShape 15"/>
            <p:cNvSpPr>
              <a:spLocks/>
            </p:cNvSpPr>
            <p:nvPr/>
          </p:nvSpPr>
          <p:spPr bwMode="auto">
            <a:xfrm>
              <a:off x="4285425" y="3066139"/>
              <a:ext cx="893800" cy="285874"/>
            </a:xfrm>
            <a:prstGeom prst="roundRect">
              <a:avLst>
                <a:gd name="adj" fmla="val 27056"/>
              </a:avLst>
            </a:prstGeom>
            <a:gradFill rotWithShape="0">
              <a:gsLst>
                <a:gs pos="0">
                  <a:srgbClr val="FF0000"/>
                </a:gs>
                <a:gs pos="45078">
                  <a:srgbClr val="7F407F"/>
                </a:gs>
                <a:gs pos="100000">
                  <a:srgbClr val="0080FF"/>
                </a:gs>
              </a:gsLst>
              <a:lin ang="0" scaled="1"/>
            </a:gradFill>
            <a:ln w="25400">
              <a:noFill/>
              <a:miter lim="800000"/>
              <a:headEnd/>
              <a:tailEnd/>
            </a:ln>
          </p:spPr>
          <p:txBody>
            <a:bodyPr lIns="0" tIns="0" rIns="0" bIns="0" anchor="ctr"/>
            <a:lstStyle/>
            <a:p>
              <a:pPr defTabSz="673100">
                <a:buFont typeface="Times New Roman" pitchFamily="16" charset="0"/>
                <a:buNone/>
                <a:defRPr/>
              </a:pPr>
              <a:r>
                <a:rPr lang="en-US" sz="11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ROUTEUR</a:t>
              </a:r>
              <a:endParaRPr lang="fr-FR" dirty="0">
                <a:ea typeface="Microsoft YaHei" charset="-122"/>
                <a:sym typeface="Arial" pitchFamily="34" charset="0"/>
              </a:endParaRPr>
            </a:p>
          </p:txBody>
        </p:sp>
      </p:grpSp>
      <p:sp>
        <p:nvSpPr>
          <p:cNvPr id="87" name="ZoneTexte 86"/>
          <p:cNvSpPr txBox="1">
            <a:spLocks noChangeArrowheads="1"/>
          </p:cNvSpPr>
          <p:nvPr/>
        </p:nvSpPr>
        <p:spPr bwMode="auto">
          <a:xfrm>
            <a:off x="1116013" y="2679700"/>
            <a:ext cx="1655762" cy="600075"/>
          </a:xfrm>
          <a:prstGeom prst="rect">
            <a:avLst/>
          </a:prstGeom>
          <a:noFill/>
          <a:ln w="9525">
            <a:noFill/>
            <a:miter lim="800000"/>
            <a:headEnd/>
            <a:tailEnd/>
          </a:ln>
        </p:spPr>
        <p:txBody>
          <a:bodyPr>
            <a:spAutoFit/>
          </a:bodyPr>
          <a:lstStyle/>
          <a:p>
            <a:r>
              <a:rPr lang="fr-FR" sz="1100">
                <a:solidFill>
                  <a:srgbClr val="002060"/>
                </a:solidFill>
              </a:rPr>
              <a:t> vous pouvez joindre www.google.fr  sur  </a:t>
            </a:r>
          </a:p>
          <a:p>
            <a:r>
              <a:rPr lang="fr-FR" sz="1100">
                <a:solidFill>
                  <a:srgbClr val="002060"/>
                </a:solidFill>
              </a:rPr>
              <a:t>@ IP 173.194.66.94</a:t>
            </a:r>
          </a:p>
        </p:txBody>
      </p:sp>
      <p:sp>
        <p:nvSpPr>
          <p:cNvPr id="88" name="Flèche vers le bas 52"/>
          <p:cNvSpPr/>
          <p:nvPr/>
        </p:nvSpPr>
        <p:spPr bwMode="auto">
          <a:xfrm rot="20026512">
            <a:off x="869950" y="2759075"/>
            <a:ext cx="290513" cy="43815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graphicFrame>
        <p:nvGraphicFramePr>
          <p:cNvPr id="89" name="Tableau 88"/>
          <p:cNvGraphicFramePr>
            <a:graphicFrameLocks noGrp="1"/>
          </p:cNvGraphicFramePr>
          <p:nvPr/>
        </p:nvGraphicFramePr>
        <p:xfrm>
          <a:off x="3348038" y="1600200"/>
          <a:ext cx="2664296" cy="411480"/>
        </p:xfrm>
        <a:graphic>
          <a:graphicData uri="http://schemas.openxmlformats.org/drawingml/2006/table">
            <a:tbl>
              <a:tblPr firstRow="1" bandRow="1">
                <a:tableStyleId>{21E4AEA4-8DFA-4A89-87EB-49C32662AFE0}</a:tableStyleId>
              </a:tblPr>
              <a:tblGrid>
                <a:gridCol w="1332148">
                  <a:extLst>
                    <a:ext uri="{9D8B030D-6E8A-4147-A177-3AD203B41FA5}">
                      <a16:colId xmlns:a16="http://schemas.microsoft.com/office/drawing/2014/main" val="20000"/>
                    </a:ext>
                  </a:extLst>
                </a:gridCol>
                <a:gridCol w="1332148">
                  <a:extLst>
                    <a:ext uri="{9D8B030D-6E8A-4147-A177-3AD203B41FA5}">
                      <a16:colId xmlns:a16="http://schemas.microsoft.com/office/drawing/2014/main" val="20001"/>
                    </a:ext>
                  </a:extLst>
                </a:gridCol>
              </a:tblGrid>
              <a:tr h="205740">
                <a:tc>
                  <a:txBody>
                    <a:bodyPr/>
                    <a:lstStyle/>
                    <a:p>
                      <a:pPr algn="ctr"/>
                      <a:r>
                        <a:rPr lang="fr-FR" sz="900" dirty="0"/>
                        <a:t>N° Port</a:t>
                      </a:r>
                      <a:endParaRPr lang="fr-FR" sz="900" dirty="0">
                        <a:solidFill>
                          <a:schemeClr val="accent2">
                            <a:lumMod val="60000"/>
                            <a:lumOff val="40000"/>
                          </a:schemeClr>
                        </a:solidFill>
                      </a:endParaRPr>
                    </a:p>
                  </a:txBody>
                  <a:tcPr marT="34290" marB="34290"/>
                </a:tc>
                <a:tc>
                  <a:txBody>
                    <a:bodyPr/>
                    <a:lstStyle/>
                    <a:p>
                      <a:pPr marL="0" algn="ctr" defTabSz="914400" rtl="0" eaLnBrk="1" latinLnBrk="0" hangingPunct="1"/>
                      <a:r>
                        <a:rPr lang="fr-FR" sz="900" kern="1200" dirty="0"/>
                        <a:t>@ IP interne</a:t>
                      </a:r>
                      <a:endParaRPr lang="fr-FR" sz="900" b="1" kern="1200" dirty="0">
                        <a:solidFill>
                          <a:schemeClr val="accent2">
                            <a:lumMod val="60000"/>
                            <a:lumOff val="40000"/>
                          </a:schemeClr>
                        </a:solidFill>
                        <a:latin typeface="+mn-lt"/>
                        <a:ea typeface="+mn-ea"/>
                        <a:cs typeface="+mn-cs"/>
                      </a:endParaRPr>
                    </a:p>
                  </a:txBody>
                  <a:tcPr marT="34290" marB="34290"/>
                </a:tc>
                <a:extLst>
                  <a:ext uri="{0D108BD9-81ED-4DB2-BD59-A6C34878D82A}">
                    <a16:rowId xmlns:a16="http://schemas.microsoft.com/office/drawing/2014/main" val="10000"/>
                  </a:ext>
                </a:extLst>
              </a:tr>
              <a:tr h="205740">
                <a:tc>
                  <a:txBody>
                    <a:bodyPr/>
                    <a:lstStyle/>
                    <a:p>
                      <a:pPr algn="ctr"/>
                      <a:r>
                        <a:rPr lang="fr-FR" sz="900" dirty="0"/>
                        <a:t>15007</a:t>
                      </a:r>
                    </a:p>
                  </a:txBody>
                  <a:tcPr marT="34290" marB="34290"/>
                </a:tc>
                <a:tc>
                  <a:txBody>
                    <a:bodyPr/>
                    <a:lstStyle/>
                    <a:p>
                      <a:pPr algn="ctr"/>
                      <a:r>
                        <a:rPr lang="fr-FR" sz="900" dirty="0"/>
                        <a:t>192.168.1.1:12250</a:t>
                      </a:r>
                    </a:p>
                  </a:txBody>
                  <a:tcPr marT="34290" marB="34290"/>
                </a:tc>
                <a:extLst>
                  <a:ext uri="{0D108BD9-81ED-4DB2-BD59-A6C34878D82A}">
                    <a16:rowId xmlns:a16="http://schemas.microsoft.com/office/drawing/2014/main" val="10001"/>
                  </a:ext>
                </a:extLst>
              </a:tr>
            </a:tbl>
          </a:graphicData>
        </a:graphic>
      </p:graphicFrame>
      <p:grpSp>
        <p:nvGrpSpPr>
          <p:cNvPr id="7" name="Groupe 72"/>
          <p:cNvGrpSpPr>
            <a:grpSpLocks/>
          </p:cNvGrpSpPr>
          <p:nvPr/>
        </p:nvGrpSpPr>
        <p:grpSpPr bwMode="auto">
          <a:xfrm>
            <a:off x="900113" y="2355850"/>
            <a:ext cx="1871662" cy="284163"/>
            <a:chOff x="4854778" y="1682615"/>
            <a:chExt cx="1805387" cy="378233"/>
          </a:xfrm>
        </p:grpSpPr>
        <p:sp>
          <p:nvSpPr>
            <p:cNvPr id="75815"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5816"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80.10.246.2:53</a:t>
              </a:r>
              <a:endParaRPr lang="fr-FR"/>
            </a:p>
          </p:txBody>
        </p:sp>
        <p:sp>
          <p:nvSpPr>
            <p:cNvPr id="75817"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5818"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84.232.116.78:15007</a:t>
              </a:r>
              <a:endParaRPr lang="fr-FR"/>
            </a:p>
          </p:txBody>
        </p:sp>
        <p:sp>
          <p:nvSpPr>
            <p:cNvPr id="75819"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5820"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5821"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5822"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5823"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5824"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98" name="ZoneTexte 97"/>
          <p:cNvSpPr txBox="1">
            <a:spLocks noChangeArrowheads="1"/>
          </p:cNvSpPr>
          <p:nvPr/>
        </p:nvSpPr>
        <p:spPr bwMode="auto">
          <a:xfrm>
            <a:off x="5435600" y="4173538"/>
            <a:ext cx="1657350" cy="600075"/>
          </a:xfrm>
          <a:prstGeom prst="rect">
            <a:avLst/>
          </a:prstGeom>
          <a:noFill/>
          <a:ln w="9525">
            <a:noFill/>
            <a:miter lim="800000"/>
            <a:headEnd/>
            <a:tailEnd/>
          </a:ln>
        </p:spPr>
        <p:txBody>
          <a:bodyPr>
            <a:spAutoFit/>
          </a:bodyPr>
          <a:lstStyle/>
          <a:p>
            <a:r>
              <a:rPr lang="fr-FR" sz="1100">
                <a:solidFill>
                  <a:srgbClr val="002060"/>
                </a:solidFill>
              </a:rPr>
              <a:t> vous pouvez joindre www.google.fr  sur  </a:t>
            </a:r>
          </a:p>
          <a:p>
            <a:r>
              <a:rPr lang="fr-FR" sz="1100">
                <a:solidFill>
                  <a:srgbClr val="002060"/>
                </a:solidFill>
              </a:rPr>
              <a:t>@ IP 173.194.66.94</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par>
                                <p:cTn id="8" presetID="55"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strVal val="#ppt_w*0.70"/>
                                          </p:val>
                                        </p:tav>
                                        <p:tav tm="100000">
                                          <p:val>
                                            <p:strVal val="#ppt_w"/>
                                          </p:val>
                                        </p:tav>
                                      </p:tavLst>
                                    </p:anim>
                                    <p:anim calcmode="lin" valueType="num">
                                      <p:cBhvr>
                                        <p:cTn id="11" dur="1000" fill="hold"/>
                                        <p:tgtEl>
                                          <p:spTgt spid="7"/>
                                        </p:tgtEl>
                                        <p:attrNameLst>
                                          <p:attrName>ppt_h</p:attrName>
                                        </p:attrNameLst>
                                      </p:cBhvr>
                                      <p:tavLst>
                                        <p:tav tm="0">
                                          <p:val>
                                            <p:strVal val="#ppt_h"/>
                                          </p:val>
                                        </p:tav>
                                        <p:tav tm="100000">
                                          <p:val>
                                            <p:strVal val="#ppt_h"/>
                                          </p:val>
                                        </p:tav>
                                      </p:tavLst>
                                    </p:anim>
                                    <p:animEffect transition="in" filter="fade">
                                      <p:cBhvr>
                                        <p:cTn id="12" dur="1000"/>
                                        <p:tgtEl>
                                          <p:spTgt spid="7"/>
                                        </p:tgtEl>
                                      </p:cBhvr>
                                    </p:animEffect>
                                  </p:childTnLst>
                                </p:cTn>
                              </p:par>
                              <p:par>
                                <p:cTn id="13" presetID="55"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1000" fill="hold"/>
                                        <p:tgtEl>
                                          <p:spTgt spid="87"/>
                                        </p:tgtEl>
                                        <p:attrNameLst>
                                          <p:attrName>ppt_w</p:attrName>
                                        </p:attrNameLst>
                                      </p:cBhvr>
                                      <p:tavLst>
                                        <p:tav tm="0">
                                          <p:val>
                                            <p:strVal val="#ppt_w*0.70"/>
                                          </p:val>
                                        </p:tav>
                                        <p:tav tm="100000">
                                          <p:val>
                                            <p:strVal val="#ppt_w"/>
                                          </p:val>
                                        </p:tav>
                                      </p:tavLst>
                                    </p:anim>
                                    <p:anim calcmode="lin" valueType="num">
                                      <p:cBhvr>
                                        <p:cTn id="16" dur="1000" fill="hold"/>
                                        <p:tgtEl>
                                          <p:spTgt spid="87"/>
                                        </p:tgtEl>
                                        <p:attrNameLst>
                                          <p:attrName>ppt_h</p:attrName>
                                        </p:attrNameLst>
                                      </p:cBhvr>
                                      <p:tavLst>
                                        <p:tav tm="0">
                                          <p:val>
                                            <p:strVal val="#ppt_h"/>
                                          </p:val>
                                        </p:tav>
                                        <p:tav tm="100000">
                                          <p:val>
                                            <p:strVal val="#ppt_h"/>
                                          </p:val>
                                        </p:tav>
                                      </p:tavLst>
                                    </p:anim>
                                    <p:animEffect transition="in" filter="fade">
                                      <p:cBhvr>
                                        <p:cTn id="17" dur="10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55"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strVal val="#ppt_w*0.70"/>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Effect transition="in" filter="fade">
                                      <p:cBhvr>
                                        <p:cTn id="27" dur="1000"/>
                                        <p:tgtEl>
                                          <p:spTgt spid="2"/>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 calcmode="lin" valueType="num">
                                      <p:cBhvr>
                                        <p:cTn id="30" dur="1000" fill="hold"/>
                                        <p:tgtEl>
                                          <p:spTgt spid="98"/>
                                        </p:tgtEl>
                                        <p:attrNameLst>
                                          <p:attrName>ppt_w</p:attrName>
                                        </p:attrNameLst>
                                      </p:cBhvr>
                                      <p:tavLst>
                                        <p:tav tm="0">
                                          <p:val>
                                            <p:strVal val="#ppt_w*0.70"/>
                                          </p:val>
                                        </p:tav>
                                        <p:tav tm="100000">
                                          <p:val>
                                            <p:strVal val="#ppt_w"/>
                                          </p:val>
                                        </p:tav>
                                      </p:tavLst>
                                    </p:anim>
                                    <p:anim calcmode="lin" valueType="num">
                                      <p:cBhvr>
                                        <p:cTn id="31" dur="1000" fill="hold"/>
                                        <p:tgtEl>
                                          <p:spTgt spid="98"/>
                                        </p:tgtEl>
                                        <p:attrNameLst>
                                          <p:attrName>ppt_h</p:attrName>
                                        </p:attrNameLst>
                                      </p:cBhvr>
                                      <p:tavLst>
                                        <p:tav tm="0">
                                          <p:val>
                                            <p:strVal val="#ppt_h"/>
                                          </p:val>
                                        </p:tav>
                                        <p:tav tm="100000">
                                          <p:val>
                                            <p:strVal val="#ppt_h"/>
                                          </p:val>
                                        </p:tav>
                                      </p:tavLst>
                                    </p:anim>
                                    <p:animEffect transition="in" filter="fade">
                                      <p:cBhvr>
                                        <p:cTn id="32"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7" grpId="0"/>
      <p:bldP spid="88" grpId="0" animBg="1"/>
      <p:bldP spid="9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http://www.bourse2.com/presse/images/freeboxHD/boitier-A/face-arriere.jpg"/>
          <p:cNvPicPr>
            <a:picLocks noChangeAspect="1" noChangeArrowheads="1"/>
          </p:cNvPicPr>
          <p:nvPr/>
        </p:nvPicPr>
        <p:blipFill>
          <a:blip r:embed="rId3" cstate="print">
            <a:clrChange>
              <a:clrFrom>
                <a:srgbClr val="FFFFFF"/>
              </a:clrFrom>
              <a:clrTo>
                <a:srgbClr val="FFFFFF">
                  <a:alpha val="0"/>
                </a:srgbClr>
              </a:clrTo>
            </a:clrChange>
          </a:blip>
          <a:srcRect t="28571" r="1210" b="33334"/>
          <a:stretch>
            <a:fillRect/>
          </a:stretch>
        </p:blipFill>
        <p:spPr bwMode="auto">
          <a:xfrm>
            <a:off x="2339975" y="2247900"/>
            <a:ext cx="4392613" cy="1065213"/>
          </a:xfrm>
          <a:prstGeom prst="rect">
            <a:avLst/>
          </a:prstGeom>
          <a:noFill/>
          <a:ln w="9525">
            <a:noFill/>
            <a:miter lim="800000"/>
            <a:headEnd/>
            <a:tailEnd/>
          </a:ln>
        </p:spPr>
      </p:pic>
      <p:sp>
        <p:nvSpPr>
          <p:cNvPr id="76803" name="Line 3"/>
          <p:cNvSpPr>
            <a:spLocks noChangeShapeType="1"/>
          </p:cNvSpPr>
          <p:nvPr/>
        </p:nvSpPr>
        <p:spPr bwMode="auto">
          <a:xfrm flipV="1">
            <a:off x="2339975" y="3057525"/>
            <a:ext cx="792163" cy="647700"/>
          </a:xfrm>
          <a:prstGeom prst="line">
            <a:avLst/>
          </a:prstGeom>
          <a:noFill/>
          <a:ln w="25400" cap="rnd">
            <a:solidFill>
              <a:srgbClr val="FF0000"/>
            </a:solidFill>
            <a:prstDash val="sysDot"/>
            <a:miter lim="800000"/>
            <a:headEnd/>
            <a:tailEnd/>
          </a:ln>
        </p:spPr>
        <p:txBody>
          <a:bodyPr lIns="0" tIns="0" rIns="0" bIns="0"/>
          <a:lstStyle/>
          <a:p>
            <a:endParaRPr lang="fr-FR"/>
          </a:p>
        </p:txBody>
      </p:sp>
      <p:cxnSp>
        <p:nvCxnSpPr>
          <p:cNvPr id="76804" name="Connecteur en angle 44"/>
          <p:cNvCxnSpPr>
            <a:cxnSpLocks noChangeShapeType="1"/>
          </p:cNvCxnSpPr>
          <p:nvPr/>
        </p:nvCxnSpPr>
        <p:spPr bwMode="auto">
          <a:xfrm rot="16200000" flipH="1">
            <a:off x="5449094" y="2658269"/>
            <a:ext cx="1135063" cy="1717675"/>
          </a:xfrm>
          <a:prstGeom prst="bentConnector4">
            <a:avLst>
              <a:gd name="adj1" fmla="val 15116"/>
              <a:gd name="adj2" fmla="val -111"/>
            </a:avLst>
          </a:prstGeom>
          <a:noFill/>
          <a:ln w="25400" algn="ctr">
            <a:solidFill>
              <a:srgbClr val="000000"/>
            </a:solidFill>
            <a:round/>
            <a:headEnd/>
            <a:tailEnd/>
          </a:ln>
        </p:spPr>
      </p:cxnSp>
      <p:sp>
        <p:nvSpPr>
          <p:cNvPr id="81935" name="Line 3"/>
          <p:cNvSpPr>
            <a:spLocks noChangeShapeType="1"/>
          </p:cNvSpPr>
          <p:nvPr/>
        </p:nvSpPr>
        <p:spPr bwMode="auto">
          <a:xfrm flipH="1" flipV="1">
            <a:off x="684213" y="1762125"/>
            <a:ext cx="647700" cy="1673225"/>
          </a:xfrm>
          <a:prstGeom prst="line">
            <a:avLst/>
          </a:prstGeom>
          <a:noFill/>
          <a:ln w="25400" cap="rnd">
            <a:solidFill>
              <a:srgbClr val="FF0000"/>
            </a:solidFill>
            <a:prstDash val="sysDot"/>
            <a:miter lim="800000"/>
            <a:headEnd/>
            <a:tailEnd/>
          </a:ln>
        </p:spPr>
        <p:txBody>
          <a:bodyPr lIns="0" tIns="0" rIns="0" bIns="0"/>
          <a:lstStyle/>
          <a:p>
            <a:endParaRPr lang="fr-FR"/>
          </a:p>
        </p:txBody>
      </p:sp>
      <p:sp>
        <p:nvSpPr>
          <p:cNvPr id="76806" name="Rectangle 13"/>
          <p:cNvSpPr>
            <a:spLocks/>
          </p:cNvSpPr>
          <p:nvPr/>
        </p:nvSpPr>
        <p:spPr bwMode="auto">
          <a:xfrm>
            <a:off x="2359025" y="2378075"/>
            <a:ext cx="211138" cy="123825"/>
          </a:xfrm>
          <a:prstGeom prst="rect">
            <a:avLst/>
          </a:prstGeom>
          <a:noFill/>
          <a:ln w="9525">
            <a:noFill/>
            <a:miter lim="800000"/>
            <a:headEnd/>
            <a:tailEnd/>
          </a:ln>
        </p:spPr>
        <p:txBody>
          <a:bodyPr wrap="none" lIns="0" tIns="0" rIns="0" bIns="0" anchor="ctr">
            <a:spAutoFit/>
          </a:bodyPr>
          <a:lstStyle/>
          <a:p>
            <a:pPr defTabSz="673100"/>
            <a:r>
              <a:rPr lang="en-US" sz="800">
                <a:latin typeface="Calibri" pitchFamily="34" charset="0"/>
              </a:rPr>
              <a:t>ADSL</a:t>
            </a:r>
            <a:endParaRPr lang="fr-FR"/>
          </a:p>
        </p:txBody>
      </p:sp>
      <p:sp>
        <p:nvSpPr>
          <p:cNvPr id="76807" name="Line 22"/>
          <p:cNvSpPr>
            <a:spLocks noChangeShapeType="1"/>
          </p:cNvSpPr>
          <p:nvPr/>
        </p:nvSpPr>
        <p:spPr bwMode="auto">
          <a:xfrm flipH="1">
            <a:off x="4687888" y="765175"/>
            <a:ext cx="11112" cy="3321050"/>
          </a:xfrm>
          <a:prstGeom prst="line">
            <a:avLst/>
          </a:prstGeom>
          <a:noFill/>
          <a:ln w="25400" cap="rnd">
            <a:solidFill>
              <a:srgbClr val="4C4C4C"/>
            </a:solidFill>
            <a:prstDash val="sysDot"/>
            <a:miter lim="800000"/>
            <a:headEnd/>
            <a:tailEnd/>
          </a:ln>
        </p:spPr>
        <p:txBody>
          <a:bodyPr lIns="0" tIns="0" rIns="0" bIns="0"/>
          <a:lstStyle/>
          <a:p>
            <a:endParaRPr lang="fr-FR"/>
          </a:p>
        </p:txBody>
      </p:sp>
      <p:sp>
        <p:nvSpPr>
          <p:cNvPr id="76808" name="Rectangle 23"/>
          <p:cNvSpPr>
            <a:spLocks/>
          </p:cNvSpPr>
          <p:nvPr/>
        </p:nvSpPr>
        <p:spPr bwMode="auto">
          <a:xfrm>
            <a:off x="3990975" y="700088"/>
            <a:ext cx="490538"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WAN</a:t>
            </a:r>
            <a:endParaRPr lang="fr-FR"/>
          </a:p>
        </p:txBody>
      </p:sp>
      <p:sp>
        <p:nvSpPr>
          <p:cNvPr id="76809" name="Rectangle 24"/>
          <p:cNvSpPr>
            <a:spLocks/>
          </p:cNvSpPr>
          <p:nvPr/>
        </p:nvSpPr>
        <p:spPr bwMode="auto">
          <a:xfrm>
            <a:off x="4860925" y="700088"/>
            <a:ext cx="390525"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LAN</a:t>
            </a:r>
            <a:endParaRPr lang="fr-FR"/>
          </a:p>
        </p:txBody>
      </p:sp>
      <p:sp>
        <p:nvSpPr>
          <p:cNvPr id="76810" name="Rectangle 40"/>
          <p:cNvSpPr>
            <a:spLocks/>
          </p:cNvSpPr>
          <p:nvPr/>
        </p:nvSpPr>
        <p:spPr bwMode="auto">
          <a:xfrm>
            <a:off x="5926138" y="766763"/>
            <a:ext cx="1809750" cy="214312"/>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Réseau local 192.168.1.0</a:t>
            </a:r>
            <a:endParaRPr lang="fr-FR"/>
          </a:p>
        </p:txBody>
      </p:sp>
      <p:grpSp>
        <p:nvGrpSpPr>
          <p:cNvPr id="2" name="Groupe 42"/>
          <p:cNvGrpSpPr>
            <a:grpSpLocks/>
          </p:cNvGrpSpPr>
          <p:nvPr/>
        </p:nvGrpSpPr>
        <p:grpSpPr bwMode="auto">
          <a:xfrm>
            <a:off x="5219700" y="3543300"/>
            <a:ext cx="1873250" cy="284163"/>
            <a:chOff x="4854778" y="1682615"/>
            <a:chExt cx="1805387" cy="378233"/>
          </a:xfrm>
        </p:grpSpPr>
        <p:sp>
          <p:nvSpPr>
            <p:cNvPr id="76863"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6864"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192.168.1.1:14580</a:t>
              </a:r>
              <a:endParaRPr lang="fr-FR"/>
            </a:p>
          </p:txBody>
        </p:sp>
        <p:sp>
          <p:nvSpPr>
            <p:cNvPr id="76865"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6866"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192.168.1.254:80</a:t>
              </a:r>
              <a:endParaRPr lang="fr-FR"/>
            </a:p>
          </p:txBody>
        </p:sp>
        <p:sp>
          <p:nvSpPr>
            <p:cNvPr id="76867"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6868"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6869"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6870"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6871"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6872"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28" name="Flèche vers le bas 52"/>
          <p:cNvSpPr/>
          <p:nvPr/>
        </p:nvSpPr>
        <p:spPr bwMode="auto">
          <a:xfrm rot="5400000">
            <a:off x="5832475" y="3868738"/>
            <a:ext cx="215900" cy="4318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sp>
        <p:nvSpPr>
          <p:cNvPr id="76813" name="Line 17"/>
          <p:cNvSpPr>
            <a:spLocks noChangeShapeType="1"/>
          </p:cNvSpPr>
          <p:nvPr/>
        </p:nvSpPr>
        <p:spPr bwMode="auto">
          <a:xfrm rot="10800000">
            <a:off x="3721100" y="2525713"/>
            <a:ext cx="558800" cy="0"/>
          </a:xfrm>
          <a:prstGeom prst="line">
            <a:avLst/>
          </a:prstGeom>
          <a:noFill/>
          <a:ln w="25400">
            <a:solidFill>
              <a:srgbClr val="FF8000"/>
            </a:solidFill>
            <a:miter lim="800000"/>
            <a:headEnd/>
            <a:tailEnd/>
          </a:ln>
        </p:spPr>
        <p:txBody>
          <a:bodyPr lIns="0" tIns="0" rIns="0" bIns="0"/>
          <a:lstStyle/>
          <a:p>
            <a:endParaRPr lang="fr-FR"/>
          </a:p>
        </p:txBody>
      </p:sp>
      <p:sp>
        <p:nvSpPr>
          <p:cNvPr id="27" name="AutoShape 14"/>
          <p:cNvSpPr>
            <a:spLocks/>
          </p:cNvSpPr>
          <p:nvPr/>
        </p:nvSpPr>
        <p:spPr bwMode="auto">
          <a:xfrm>
            <a:off x="2916238" y="2409825"/>
            <a:ext cx="893762" cy="214313"/>
          </a:xfrm>
          <a:prstGeom prst="roundRect">
            <a:avLst>
              <a:gd name="adj" fmla="val 27056"/>
            </a:avLst>
          </a:prstGeom>
          <a:gradFill rotWithShape="0">
            <a:gsLst>
              <a:gs pos="0">
                <a:srgbClr val="FF6666"/>
              </a:gs>
              <a:gs pos="100000">
                <a:srgbClr val="FF0000"/>
              </a:gs>
            </a:gsLst>
            <a:lin ang="18900000" scaled="1"/>
          </a:gradFill>
          <a:ln w="25400">
            <a:noFill/>
            <a:miter lim="800000"/>
            <a:headEnd/>
            <a:tailEnd/>
          </a:ln>
        </p:spPr>
        <p:txBody>
          <a:bodyPr lIns="0" tIns="0" rIns="0" bIns="0" anchor="ctr"/>
          <a:lstStyle/>
          <a:p>
            <a:pPr defTabSz="673100">
              <a:buFont typeface="Times New Roman" pitchFamily="16" charset="0"/>
              <a:buNone/>
              <a:defRPr/>
            </a:pPr>
            <a:r>
              <a:rPr lang="en-US" sz="12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MODEM</a:t>
            </a:r>
            <a:endParaRPr lang="fr-FR" sz="2000" dirty="0">
              <a:ea typeface="Microsoft YaHei" charset="-122"/>
              <a:sym typeface="Arial" pitchFamily="34" charset="0"/>
            </a:endParaRPr>
          </a:p>
        </p:txBody>
      </p:sp>
      <p:sp>
        <p:nvSpPr>
          <p:cNvPr id="8" name="AutoShape 16"/>
          <p:cNvSpPr>
            <a:spLocks/>
          </p:cNvSpPr>
          <p:nvPr/>
        </p:nvSpPr>
        <p:spPr bwMode="auto">
          <a:xfrm>
            <a:off x="4710113" y="2684463"/>
            <a:ext cx="1152525" cy="588962"/>
          </a:xfrm>
          <a:prstGeom prst="roundRect">
            <a:avLst>
              <a:gd name="adj" fmla="val 27056"/>
            </a:avLst>
          </a:prstGeom>
          <a:noFill/>
          <a:ln>
            <a:headEnd/>
            <a:tailEnd/>
          </a:ln>
        </p:spPr>
        <p:style>
          <a:lnRef idx="2">
            <a:schemeClr val="accent2"/>
          </a:lnRef>
          <a:fillRef idx="1">
            <a:schemeClr val="lt1"/>
          </a:fillRef>
          <a:effectRef idx="0">
            <a:schemeClr val="accent2"/>
          </a:effectRef>
          <a:fontRef idx="minor">
            <a:schemeClr val="dk1"/>
          </a:fontRef>
        </p:style>
        <p:txBody>
          <a:bodyPr lIns="0" tIns="0" rIns="0" bIns="0"/>
          <a:lstStyle/>
          <a:p>
            <a:pPr algn="r" defTabSz="673100">
              <a:buFont typeface="Times New Roman" pitchFamily="16" charset="0"/>
              <a:buNone/>
              <a:defRPr/>
            </a:pPr>
            <a:r>
              <a:rPr lang="en-US" sz="1100" b="1" dirty="0">
                <a:solidFill>
                  <a:schemeClr val="bg2"/>
                </a:solidFill>
                <a:latin typeface="Calibri" pitchFamily="34" charset="0"/>
                <a:sym typeface="Arial" pitchFamily="34" charset="0"/>
              </a:rPr>
              <a:t>SWITCH</a:t>
            </a:r>
            <a:endParaRPr lang="fr-FR" b="1" dirty="0">
              <a:solidFill>
                <a:schemeClr val="bg2"/>
              </a:solidFill>
              <a:sym typeface="Arial" pitchFamily="34" charset="0"/>
            </a:endParaRPr>
          </a:p>
        </p:txBody>
      </p:sp>
      <p:grpSp>
        <p:nvGrpSpPr>
          <p:cNvPr id="76816" name="Groupe 2"/>
          <p:cNvGrpSpPr>
            <a:grpSpLocks/>
          </p:cNvGrpSpPr>
          <p:nvPr/>
        </p:nvGrpSpPr>
        <p:grpSpPr bwMode="auto">
          <a:xfrm>
            <a:off x="7019925" y="3784600"/>
            <a:ext cx="1374775" cy="631825"/>
            <a:chOff x="6512043" y="2187343"/>
            <a:chExt cx="1373943" cy="843335"/>
          </a:xfrm>
        </p:grpSpPr>
        <p:pic>
          <p:nvPicPr>
            <p:cNvPr id="76861" name="Picture 34"/>
            <p:cNvPicPr>
              <a:picLocks noChangeArrowheads="1"/>
            </p:cNvPicPr>
            <p:nvPr/>
          </p:nvPicPr>
          <p:blipFill>
            <a:blip r:embed="rId4" cstate="print"/>
            <a:srcRect/>
            <a:stretch>
              <a:fillRect/>
            </a:stretch>
          </p:blipFill>
          <p:spPr bwMode="auto">
            <a:xfrm>
              <a:off x="6512043" y="2187343"/>
              <a:ext cx="634968" cy="598372"/>
            </a:xfrm>
            <a:prstGeom prst="rect">
              <a:avLst/>
            </a:prstGeom>
            <a:noFill/>
            <a:ln w="9525">
              <a:noFill/>
              <a:miter lim="800000"/>
              <a:headEnd/>
              <a:tailEnd/>
            </a:ln>
          </p:spPr>
        </p:pic>
        <p:sp>
          <p:nvSpPr>
            <p:cNvPr id="76862" name="Rectangle 31"/>
            <p:cNvSpPr>
              <a:spLocks/>
            </p:cNvSpPr>
            <p:nvPr/>
          </p:nvSpPr>
          <p:spPr bwMode="auto">
            <a:xfrm>
              <a:off x="7020364" y="2743419"/>
              <a:ext cx="865622"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192.168.1.1</a:t>
              </a:r>
              <a:endParaRPr lang="fr-FR"/>
            </a:p>
          </p:txBody>
        </p:sp>
      </p:grpSp>
      <p:grpSp>
        <p:nvGrpSpPr>
          <p:cNvPr id="4" name="Group 14"/>
          <p:cNvGrpSpPr>
            <a:grpSpLocks/>
          </p:cNvGrpSpPr>
          <p:nvPr/>
        </p:nvGrpSpPr>
        <p:grpSpPr bwMode="auto">
          <a:xfrm>
            <a:off x="0" y="788988"/>
            <a:ext cx="2559050" cy="955675"/>
            <a:chOff x="4252" y="3253"/>
            <a:chExt cx="1612" cy="802"/>
          </a:xfrm>
        </p:grpSpPr>
        <p:pic>
          <p:nvPicPr>
            <p:cNvPr id="76858" name="Picture 15"/>
            <p:cNvPicPr>
              <a:picLocks noChangeAspect="1" noChangeArrowheads="1"/>
            </p:cNvPicPr>
            <p:nvPr/>
          </p:nvPicPr>
          <p:blipFill>
            <a:blip r:embed="rId5" cstate="print"/>
            <a:srcRect/>
            <a:stretch>
              <a:fillRect/>
            </a:stretch>
          </p:blipFill>
          <p:spPr bwMode="auto">
            <a:xfrm>
              <a:off x="4410" y="3571"/>
              <a:ext cx="353" cy="484"/>
            </a:xfrm>
            <a:prstGeom prst="rect">
              <a:avLst/>
            </a:prstGeom>
            <a:noFill/>
            <a:ln w="9525">
              <a:noFill/>
              <a:miter lim="800000"/>
              <a:headEnd/>
              <a:tailEnd/>
            </a:ln>
          </p:spPr>
        </p:pic>
        <p:sp>
          <p:nvSpPr>
            <p:cNvPr id="76859" name="Text Box 16"/>
            <p:cNvSpPr txBox="1">
              <a:spLocks noChangeArrowheads="1"/>
            </p:cNvSpPr>
            <p:nvPr/>
          </p:nvSpPr>
          <p:spPr bwMode="auto">
            <a:xfrm>
              <a:off x="4752" y="3616"/>
              <a:ext cx="836" cy="259"/>
            </a:xfrm>
            <a:prstGeom prst="rect">
              <a:avLst/>
            </a:prstGeom>
            <a:noFill/>
            <a:ln w="9525">
              <a:noFill/>
              <a:miter lim="800000"/>
              <a:headEnd/>
              <a:tailEnd/>
            </a:ln>
          </p:spPr>
          <p:txBody>
            <a:bodyPr wrap="none">
              <a:spAutoFit/>
            </a:bodyPr>
            <a:lstStyle/>
            <a:p>
              <a:pPr algn="ctr" defTabSz="673100" hangingPunct="1"/>
              <a:r>
                <a:rPr lang="fr-FR" sz="1400" b="1">
                  <a:solidFill>
                    <a:schemeClr val="accent2"/>
                  </a:solidFill>
                  <a:sym typeface="Arial" pitchFamily="34" charset="0"/>
                </a:rPr>
                <a:t>173.194.66.94</a:t>
              </a:r>
              <a:endParaRPr lang="fr-FR" sz="1500">
                <a:solidFill>
                  <a:srgbClr val="000000"/>
                </a:solidFill>
                <a:sym typeface="Arial" pitchFamily="34" charset="0"/>
              </a:endParaRPr>
            </a:p>
          </p:txBody>
        </p:sp>
        <p:sp>
          <p:nvSpPr>
            <p:cNvPr id="76860" name="Text Box 17"/>
            <p:cNvSpPr txBox="1">
              <a:spLocks noChangeArrowheads="1"/>
            </p:cNvSpPr>
            <p:nvPr/>
          </p:nvSpPr>
          <p:spPr bwMode="auto">
            <a:xfrm>
              <a:off x="4252" y="3253"/>
              <a:ext cx="1612" cy="259"/>
            </a:xfrm>
            <a:prstGeom prst="rect">
              <a:avLst/>
            </a:prstGeom>
            <a:noFill/>
            <a:ln w="9525">
              <a:noFill/>
              <a:miter lim="800000"/>
              <a:headEnd/>
              <a:tailEnd/>
            </a:ln>
          </p:spPr>
          <p:txBody>
            <a:bodyPr wrap="none">
              <a:spAutoFit/>
            </a:bodyPr>
            <a:lstStyle/>
            <a:p>
              <a:pPr defTabSz="673100" hangingPunct="1"/>
              <a:r>
                <a:rPr lang="fr-FR" sz="1400" b="1">
                  <a:solidFill>
                    <a:schemeClr val="accent2"/>
                  </a:solidFill>
                  <a:sym typeface="Arial" pitchFamily="34" charset="0"/>
                </a:rPr>
                <a:t>Serveur Web google port 80</a:t>
              </a:r>
              <a:endParaRPr lang="fr-FR" sz="1500">
                <a:solidFill>
                  <a:srgbClr val="000000"/>
                </a:solidFill>
                <a:sym typeface="Arial" pitchFamily="34" charset="0"/>
              </a:endParaRPr>
            </a:p>
          </p:txBody>
        </p:sp>
      </p:grpSp>
      <p:cxnSp>
        <p:nvCxnSpPr>
          <p:cNvPr id="51" name="Connecteur droit 50"/>
          <p:cNvCxnSpPr/>
          <p:nvPr/>
        </p:nvCxnSpPr>
        <p:spPr bwMode="auto">
          <a:xfrm>
            <a:off x="3132138" y="2625725"/>
            <a:ext cx="0" cy="26987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76819" name="Picture 2"/>
          <p:cNvPicPr>
            <a:picLocks noChangeAspect="1" noChangeArrowheads="1"/>
          </p:cNvPicPr>
          <p:nvPr/>
        </p:nvPicPr>
        <p:blipFill>
          <a:blip r:embed="rId6" cstate="print">
            <a:lum bright="-10000"/>
          </a:blip>
          <a:srcRect r="67628" b="92499"/>
          <a:stretch>
            <a:fillRect/>
          </a:stretch>
        </p:blipFill>
        <p:spPr bwMode="auto">
          <a:xfrm>
            <a:off x="2987675" y="1004888"/>
            <a:ext cx="5400675" cy="487362"/>
          </a:xfrm>
          <a:prstGeom prst="rect">
            <a:avLst/>
          </a:prstGeom>
          <a:noFill/>
          <a:ln w="9525">
            <a:noFill/>
            <a:miter lim="800000"/>
            <a:headEnd/>
            <a:tailEnd/>
          </a:ln>
        </p:spPr>
      </p:pic>
      <p:pic>
        <p:nvPicPr>
          <p:cNvPr id="1027" name="Picture 3"/>
          <p:cNvPicPr>
            <a:picLocks noChangeAspect="1" noChangeArrowheads="1"/>
          </p:cNvPicPr>
          <p:nvPr/>
        </p:nvPicPr>
        <p:blipFill>
          <a:blip r:embed="rId7" cstate="print"/>
          <a:srcRect l="41780" t="25220" r="29723" b="20641"/>
          <a:stretch>
            <a:fillRect/>
          </a:stretch>
        </p:blipFill>
        <p:spPr bwMode="auto">
          <a:xfrm>
            <a:off x="5926138" y="195263"/>
            <a:ext cx="2967037" cy="2376487"/>
          </a:xfrm>
          <a:prstGeom prst="rect">
            <a:avLst/>
          </a:prstGeom>
          <a:noFill/>
          <a:ln w="9525">
            <a:noFill/>
            <a:miter lim="800000"/>
            <a:headEnd/>
            <a:tailEnd/>
          </a:ln>
        </p:spPr>
      </p:pic>
      <p:sp>
        <p:nvSpPr>
          <p:cNvPr id="66" name="ZoneTexte 65"/>
          <p:cNvSpPr txBox="1">
            <a:spLocks noChangeArrowheads="1"/>
          </p:cNvSpPr>
          <p:nvPr/>
        </p:nvSpPr>
        <p:spPr bwMode="auto">
          <a:xfrm>
            <a:off x="5148263" y="4192588"/>
            <a:ext cx="1584325" cy="768350"/>
          </a:xfrm>
          <a:prstGeom prst="rect">
            <a:avLst/>
          </a:prstGeom>
          <a:noFill/>
          <a:ln w="9525">
            <a:noFill/>
            <a:miter lim="800000"/>
            <a:headEnd/>
            <a:tailEnd/>
          </a:ln>
        </p:spPr>
        <p:txBody>
          <a:bodyPr>
            <a:spAutoFit/>
          </a:bodyPr>
          <a:lstStyle/>
          <a:p>
            <a:pPr algn="ctr"/>
            <a:r>
              <a:rPr lang="fr-FR" sz="1100">
                <a:solidFill>
                  <a:srgbClr val="002060"/>
                </a:solidFill>
              </a:rPr>
              <a:t>Donnez moi  la page www.google.fr</a:t>
            </a:r>
          </a:p>
          <a:p>
            <a:pPr algn="ctr"/>
            <a:r>
              <a:rPr lang="fr-FR" sz="1100">
                <a:solidFill>
                  <a:srgbClr val="002060"/>
                </a:solidFill>
              </a:rPr>
              <a:t>Sur le serveur 173.194.66.94</a:t>
            </a:r>
          </a:p>
        </p:txBody>
      </p:sp>
      <p:grpSp>
        <p:nvGrpSpPr>
          <p:cNvPr id="76822" name="Groupe 71"/>
          <p:cNvGrpSpPr>
            <a:grpSpLocks/>
          </p:cNvGrpSpPr>
          <p:nvPr/>
        </p:nvGrpSpPr>
        <p:grpSpPr bwMode="auto">
          <a:xfrm>
            <a:off x="395288" y="3165475"/>
            <a:ext cx="2427287" cy="1458913"/>
            <a:chOff x="395536" y="4221088"/>
            <a:chExt cx="2427007" cy="1944216"/>
          </a:xfrm>
        </p:grpSpPr>
        <p:pic>
          <p:nvPicPr>
            <p:cNvPr id="76856" name="Picture 11" descr="http://www.chabert.com/firewall/images/nuage-internet.gif"/>
            <p:cNvPicPr>
              <a:picLocks noChangeAspect="1" noChangeArrowheads="1"/>
            </p:cNvPicPr>
            <p:nvPr/>
          </p:nvPicPr>
          <p:blipFill>
            <a:blip r:embed="rId8" cstate="print">
              <a:lum contrast="-10000"/>
              <a:grayscl/>
            </a:blip>
            <a:srcRect/>
            <a:stretch>
              <a:fillRect/>
            </a:stretch>
          </p:blipFill>
          <p:spPr bwMode="auto">
            <a:xfrm>
              <a:off x="395536" y="4221088"/>
              <a:ext cx="2427007" cy="1944216"/>
            </a:xfrm>
            <a:prstGeom prst="rect">
              <a:avLst/>
            </a:prstGeom>
            <a:noFill/>
            <a:ln w="9525">
              <a:noFill/>
              <a:miter lim="800000"/>
              <a:headEnd/>
              <a:tailEnd/>
            </a:ln>
          </p:spPr>
        </p:pic>
        <p:pic>
          <p:nvPicPr>
            <p:cNvPr id="76857" name="Picture 13" descr="INTERNET. Globe avec association différents termes. Collage avec le nuage de mot.  Banque d'images - 7995145"/>
            <p:cNvPicPr>
              <a:picLocks noChangeAspect="1" noChangeArrowheads="1"/>
            </p:cNvPicPr>
            <p:nvPr/>
          </p:nvPicPr>
          <p:blipFill>
            <a:blip r:embed="rId9" cstate="print">
              <a:clrChange>
                <a:clrFrom>
                  <a:srgbClr val="FFFFFF"/>
                </a:clrFrom>
                <a:clrTo>
                  <a:srgbClr val="FFFFFF">
                    <a:alpha val="0"/>
                  </a:srgbClr>
                </a:clrTo>
              </a:clrChange>
            </a:blip>
            <a:srcRect b="18732"/>
            <a:stretch>
              <a:fillRect/>
            </a:stretch>
          </p:blipFill>
          <p:spPr bwMode="auto">
            <a:xfrm>
              <a:off x="755576" y="4509120"/>
              <a:ext cx="1800200" cy="1463002"/>
            </a:xfrm>
            <a:prstGeom prst="rect">
              <a:avLst/>
            </a:prstGeom>
            <a:noFill/>
            <a:ln w="9525">
              <a:noFill/>
              <a:miter lim="800000"/>
              <a:headEnd/>
              <a:tailEnd/>
            </a:ln>
          </p:spPr>
        </p:pic>
      </p:grpSp>
      <p:cxnSp>
        <p:nvCxnSpPr>
          <p:cNvPr id="76823" name="Connecteur droit 73"/>
          <p:cNvCxnSpPr>
            <a:cxnSpLocks noChangeShapeType="1"/>
          </p:cNvCxnSpPr>
          <p:nvPr/>
        </p:nvCxnSpPr>
        <p:spPr bwMode="auto">
          <a:xfrm>
            <a:off x="5076825" y="2571750"/>
            <a:ext cx="0" cy="269875"/>
          </a:xfrm>
          <a:prstGeom prst="line">
            <a:avLst/>
          </a:prstGeom>
          <a:noFill/>
          <a:ln w="25400" algn="ctr">
            <a:solidFill>
              <a:srgbClr val="7030A0"/>
            </a:solidFill>
            <a:round/>
            <a:headEnd/>
            <a:tailEnd/>
          </a:ln>
        </p:spPr>
      </p:cxnSp>
      <p:grpSp>
        <p:nvGrpSpPr>
          <p:cNvPr id="76824" name="Groupe 8"/>
          <p:cNvGrpSpPr>
            <a:grpSpLocks/>
          </p:cNvGrpSpPr>
          <p:nvPr/>
        </p:nvGrpSpPr>
        <p:grpSpPr bwMode="auto">
          <a:xfrm>
            <a:off x="3563938" y="2070100"/>
            <a:ext cx="2174875" cy="554038"/>
            <a:chOff x="3588484" y="2612977"/>
            <a:chExt cx="2174965" cy="739036"/>
          </a:xfrm>
        </p:grpSpPr>
        <p:sp>
          <p:nvSpPr>
            <p:cNvPr id="76853" name="Rectangle 30"/>
            <p:cNvSpPr>
              <a:spLocks/>
            </p:cNvSpPr>
            <p:nvPr/>
          </p:nvSpPr>
          <p:spPr bwMode="auto">
            <a:xfrm>
              <a:off x="3588484"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FF0000"/>
                  </a:solidFill>
                  <a:latin typeface="Calibri" pitchFamily="34" charset="0"/>
                </a:rPr>
                <a:t>84.232.116.78</a:t>
              </a:r>
              <a:endParaRPr lang="fr-FR"/>
            </a:p>
          </p:txBody>
        </p:sp>
        <p:sp>
          <p:nvSpPr>
            <p:cNvPr id="76854" name="Rectangle 31"/>
            <p:cNvSpPr>
              <a:spLocks/>
            </p:cNvSpPr>
            <p:nvPr/>
          </p:nvSpPr>
          <p:spPr bwMode="auto">
            <a:xfrm>
              <a:off x="4715085"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192.168.1.254</a:t>
              </a:r>
              <a:endParaRPr lang="fr-FR"/>
            </a:p>
          </p:txBody>
        </p:sp>
        <p:sp>
          <p:nvSpPr>
            <p:cNvPr id="80970" name="AutoShape 15"/>
            <p:cNvSpPr>
              <a:spLocks/>
            </p:cNvSpPr>
            <p:nvPr/>
          </p:nvSpPr>
          <p:spPr bwMode="auto">
            <a:xfrm>
              <a:off x="4285425" y="3066139"/>
              <a:ext cx="893800" cy="285874"/>
            </a:xfrm>
            <a:prstGeom prst="roundRect">
              <a:avLst>
                <a:gd name="adj" fmla="val 27056"/>
              </a:avLst>
            </a:prstGeom>
            <a:gradFill rotWithShape="0">
              <a:gsLst>
                <a:gs pos="0">
                  <a:srgbClr val="FF0000"/>
                </a:gs>
                <a:gs pos="45078">
                  <a:srgbClr val="7F407F"/>
                </a:gs>
                <a:gs pos="100000">
                  <a:srgbClr val="0080FF"/>
                </a:gs>
              </a:gsLst>
              <a:lin ang="0" scaled="1"/>
            </a:gradFill>
            <a:ln w="25400">
              <a:noFill/>
              <a:miter lim="800000"/>
              <a:headEnd/>
              <a:tailEnd/>
            </a:ln>
          </p:spPr>
          <p:txBody>
            <a:bodyPr lIns="0" tIns="0" rIns="0" bIns="0" anchor="ctr"/>
            <a:lstStyle/>
            <a:p>
              <a:pPr defTabSz="673100">
                <a:buFont typeface="Times New Roman" pitchFamily="16" charset="0"/>
                <a:buNone/>
                <a:defRPr/>
              </a:pPr>
              <a:r>
                <a:rPr lang="en-US" sz="11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ROUTEUR</a:t>
              </a:r>
              <a:endParaRPr lang="fr-FR" dirty="0">
                <a:ea typeface="Microsoft YaHei" charset="-122"/>
                <a:sym typeface="Arial" pitchFamily="34" charset="0"/>
              </a:endParaRPr>
            </a:p>
          </p:txBody>
        </p:sp>
      </p:grpSp>
      <p:grpSp>
        <p:nvGrpSpPr>
          <p:cNvPr id="7" name="Groupe 75"/>
          <p:cNvGrpSpPr>
            <a:grpSpLocks/>
          </p:cNvGrpSpPr>
          <p:nvPr/>
        </p:nvGrpSpPr>
        <p:grpSpPr bwMode="auto">
          <a:xfrm>
            <a:off x="2700338" y="3435350"/>
            <a:ext cx="1871662" cy="284163"/>
            <a:chOff x="4854778" y="1682615"/>
            <a:chExt cx="1805387" cy="378233"/>
          </a:xfrm>
        </p:grpSpPr>
        <p:sp>
          <p:nvSpPr>
            <p:cNvPr id="76843"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6844"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84.232.116.78:135600</a:t>
              </a:r>
              <a:endParaRPr lang="fr-FR"/>
            </a:p>
          </p:txBody>
        </p:sp>
        <p:sp>
          <p:nvSpPr>
            <p:cNvPr id="76845"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6846"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173.194.66.94:80</a:t>
              </a:r>
              <a:endParaRPr lang="fr-FR"/>
            </a:p>
          </p:txBody>
        </p:sp>
        <p:sp>
          <p:nvSpPr>
            <p:cNvPr id="76847"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6848"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6849"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6850"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6851"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6852"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88" name="Flèche vers le bas 52"/>
          <p:cNvSpPr/>
          <p:nvPr/>
        </p:nvSpPr>
        <p:spPr bwMode="auto">
          <a:xfrm rot="2806717">
            <a:off x="2728913" y="3063875"/>
            <a:ext cx="196850" cy="495300"/>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graphicFrame>
        <p:nvGraphicFramePr>
          <p:cNvPr id="89" name="Tableau 88"/>
          <p:cNvGraphicFramePr>
            <a:graphicFrameLocks noGrp="1"/>
          </p:cNvGraphicFramePr>
          <p:nvPr/>
        </p:nvGraphicFramePr>
        <p:xfrm>
          <a:off x="3348038" y="1600200"/>
          <a:ext cx="2664296" cy="411480"/>
        </p:xfrm>
        <a:graphic>
          <a:graphicData uri="http://schemas.openxmlformats.org/drawingml/2006/table">
            <a:tbl>
              <a:tblPr firstRow="1" bandRow="1">
                <a:tableStyleId>{21E4AEA4-8DFA-4A89-87EB-49C32662AFE0}</a:tableStyleId>
              </a:tblPr>
              <a:tblGrid>
                <a:gridCol w="1332148">
                  <a:extLst>
                    <a:ext uri="{9D8B030D-6E8A-4147-A177-3AD203B41FA5}">
                      <a16:colId xmlns:a16="http://schemas.microsoft.com/office/drawing/2014/main" val="20000"/>
                    </a:ext>
                  </a:extLst>
                </a:gridCol>
                <a:gridCol w="1332148">
                  <a:extLst>
                    <a:ext uri="{9D8B030D-6E8A-4147-A177-3AD203B41FA5}">
                      <a16:colId xmlns:a16="http://schemas.microsoft.com/office/drawing/2014/main" val="20001"/>
                    </a:ext>
                  </a:extLst>
                </a:gridCol>
              </a:tblGrid>
              <a:tr h="205740">
                <a:tc>
                  <a:txBody>
                    <a:bodyPr/>
                    <a:lstStyle/>
                    <a:p>
                      <a:pPr algn="ctr"/>
                      <a:r>
                        <a:rPr lang="fr-FR" sz="900" dirty="0"/>
                        <a:t>N° Port</a:t>
                      </a:r>
                      <a:endParaRPr lang="fr-FR" sz="900" dirty="0">
                        <a:solidFill>
                          <a:schemeClr val="accent2">
                            <a:lumMod val="60000"/>
                            <a:lumOff val="40000"/>
                          </a:schemeClr>
                        </a:solidFill>
                      </a:endParaRPr>
                    </a:p>
                  </a:txBody>
                  <a:tcPr marT="34290" marB="34290"/>
                </a:tc>
                <a:tc>
                  <a:txBody>
                    <a:bodyPr/>
                    <a:lstStyle/>
                    <a:p>
                      <a:pPr marL="0" algn="ctr" defTabSz="914400" rtl="0" eaLnBrk="1" latinLnBrk="0" hangingPunct="1"/>
                      <a:r>
                        <a:rPr lang="fr-FR" sz="900" kern="1200" dirty="0"/>
                        <a:t>@ ip interne</a:t>
                      </a:r>
                      <a:endParaRPr lang="fr-FR" sz="900" b="1" kern="1200" dirty="0">
                        <a:solidFill>
                          <a:schemeClr val="accent2">
                            <a:lumMod val="60000"/>
                            <a:lumOff val="40000"/>
                          </a:schemeClr>
                        </a:solidFill>
                        <a:latin typeface="+mn-lt"/>
                        <a:ea typeface="+mn-ea"/>
                        <a:cs typeface="+mn-cs"/>
                      </a:endParaRPr>
                    </a:p>
                  </a:txBody>
                  <a:tcPr marT="34290" marB="34290"/>
                </a:tc>
                <a:extLst>
                  <a:ext uri="{0D108BD9-81ED-4DB2-BD59-A6C34878D82A}">
                    <a16:rowId xmlns:a16="http://schemas.microsoft.com/office/drawing/2014/main" val="10000"/>
                  </a:ext>
                </a:extLst>
              </a:tr>
              <a:tr h="205740">
                <a:tc>
                  <a:txBody>
                    <a:bodyPr/>
                    <a:lstStyle/>
                    <a:p>
                      <a:pPr algn="ctr"/>
                      <a:r>
                        <a:rPr lang="fr-FR" sz="900" dirty="0"/>
                        <a:t>135600</a:t>
                      </a:r>
                    </a:p>
                  </a:txBody>
                  <a:tcPr marT="34290" marB="34290"/>
                </a:tc>
                <a:tc>
                  <a:txBody>
                    <a:bodyPr/>
                    <a:lstStyle/>
                    <a:p>
                      <a:pPr algn="ctr"/>
                      <a:r>
                        <a:rPr lang="fr-FR" sz="900" dirty="0"/>
                        <a:t>192.168.1.1:14580</a:t>
                      </a:r>
                    </a:p>
                  </a:txBody>
                  <a:tcPr marT="34290" marB="34290"/>
                </a:tc>
                <a:extLst>
                  <a:ext uri="{0D108BD9-81ED-4DB2-BD59-A6C34878D82A}">
                    <a16:rowId xmlns:a16="http://schemas.microsoft.com/office/drawing/2014/main" val="10001"/>
                  </a:ext>
                </a:extLst>
              </a:tr>
            </a:tbl>
          </a:graphicData>
        </a:graphic>
      </p:graphicFrame>
      <p:sp>
        <p:nvSpPr>
          <p:cNvPr id="61" name="ZoneTexte 60"/>
          <p:cNvSpPr txBox="1">
            <a:spLocks noChangeArrowheads="1"/>
          </p:cNvSpPr>
          <p:nvPr/>
        </p:nvSpPr>
        <p:spPr bwMode="auto">
          <a:xfrm>
            <a:off x="6623050" y="2571750"/>
            <a:ext cx="2520950" cy="461963"/>
          </a:xfrm>
          <a:prstGeom prst="rect">
            <a:avLst/>
          </a:prstGeom>
          <a:noFill/>
          <a:ln w="9525">
            <a:noFill/>
            <a:miter lim="800000"/>
            <a:headEnd/>
            <a:tailEnd/>
          </a:ln>
        </p:spPr>
        <p:txBody>
          <a:bodyPr>
            <a:spAutoFit/>
          </a:bodyPr>
          <a:lstStyle/>
          <a:p>
            <a:r>
              <a:rPr lang="fr-FR" sz="1200"/>
              <a:t>Est-ce que @ IP 173.194.66.94 fait partie de mon réseau?</a:t>
            </a:r>
          </a:p>
        </p:txBody>
      </p:sp>
      <p:sp>
        <p:nvSpPr>
          <p:cNvPr id="62" name="Rectangle à coins arrondis 61"/>
          <p:cNvSpPr>
            <a:spLocks noChangeArrowheads="1"/>
          </p:cNvSpPr>
          <p:nvPr/>
        </p:nvSpPr>
        <p:spPr bwMode="auto">
          <a:xfrm>
            <a:off x="7380288" y="2949575"/>
            <a:ext cx="1008062" cy="269875"/>
          </a:xfrm>
          <a:prstGeom prst="roundRect">
            <a:avLst>
              <a:gd name="adj" fmla="val 16667"/>
            </a:avLst>
          </a:prstGeom>
          <a:solidFill>
            <a:srgbClr val="D7E2EE"/>
          </a:solidFill>
          <a:ln w="25400" algn="ctr">
            <a:solidFill>
              <a:srgbClr val="000000"/>
            </a:solidFill>
            <a:round/>
            <a:headEnd/>
            <a:tailEnd/>
          </a:ln>
        </p:spPr>
        <p:txBody>
          <a:bodyPr/>
          <a:lstStyle/>
          <a:p>
            <a:pPr algn="ctr" defTabSz="673100" hangingPunct="1">
              <a:lnSpc>
                <a:spcPct val="100000"/>
              </a:lnSpc>
              <a:buClrTx/>
              <a:buSzTx/>
              <a:buFontTx/>
              <a:buNone/>
            </a:pPr>
            <a:r>
              <a:rPr lang="fr-FR" sz="1500">
                <a:solidFill>
                  <a:srgbClr val="FF0000"/>
                </a:solidFill>
                <a:sym typeface="Arial" pitchFamily="34" charset="0"/>
              </a:rPr>
              <a:t>NON</a:t>
            </a:r>
          </a:p>
        </p:txBody>
      </p:sp>
      <p:sp>
        <p:nvSpPr>
          <p:cNvPr id="63" name="Ellipse 62"/>
          <p:cNvSpPr>
            <a:spLocks noChangeArrowheads="1"/>
          </p:cNvSpPr>
          <p:nvPr/>
        </p:nvSpPr>
        <p:spPr bwMode="auto">
          <a:xfrm>
            <a:off x="7308850" y="1222375"/>
            <a:ext cx="1295400" cy="269875"/>
          </a:xfrm>
          <a:prstGeom prst="ellipse">
            <a:avLst/>
          </a:prstGeom>
          <a:noFill/>
          <a:ln w="25400" algn="ctr">
            <a:solidFill>
              <a:srgbClr val="FF0000"/>
            </a:solidFill>
            <a:round/>
            <a:headEnd/>
            <a:tailEnd/>
          </a:ln>
        </p:spPr>
        <p:txBody>
          <a:bodyPr/>
          <a:lstStyle/>
          <a:p>
            <a:pPr algn="ctr" defTabSz="673100" hangingPunct="1">
              <a:lnSpc>
                <a:spcPct val="100000"/>
              </a:lnSpc>
              <a:buClrTx/>
              <a:buSzTx/>
              <a:buFontTx/>
              <a:buNone/>
            </a:pPr>
            <a:endParaRPr lang="fr-FR" sz="1500">
              <a:solidFill>
                <a:srgbClr val="000000"/>
              </a:solidFill>
              <a:sym typeface="Arial" pitchFamily="34" charset="0"/>
            </a:endParaRPr>
          </a:p>
        </p:txBody>
      </p:sp>
      <p:sp>
        <p:nvSpPr>
          <p:cNvPr id="68" name="ZoneTexte 67"/>
          <p:cNvSpPr txBox="1">
            <a:spLocks noChangeArrowheads="1"/>
          </p:cNvSpPr>
          <p:nvPr/>
        </p:nvSpPr>
        <p:spPr bwMode="auto">
          <a:xfrm>
            <a:off x="2916238" y="3759200"/>
            <a:ext cx="1584325" cy="600075"/>
          </a:xfrm>
          <a:prstGeom prst="rect">
            <a:avLst/>
          </a:prstGeom>
          <a:noFill/>
          <a:ln w="9525">
            <a:noFill/>
            <a:miter lim="800000"/>
            <a:headEnd/>
            <a:tailEnd/>
          </a:ln>
        </p:spPr>
        <p:txBody>
          <a:bodyPr>
            <a:spAutoFit/>
          </a:bodyPr>
          <a:lstStyle/>
          <a:p>
            <a:pPr algn="ctr"/>
            <a:r>
              <a:rPr lang="fr-FR" sz="1100">
                <a:solidFill>
                  <a:srgbClr val="002060"/>
                </a:solidFill>
              </a:rPr>
              <a:t>Donnez moi  la page www.google.fr</a:t>
            </a:r>
          </a:p>
          <a:p>
            <a:pPr algn="ctr"/>
            <a:endParaRPr lang="fr-FR" sz="1100">
              <a:solidFill>
                <a:srgbClr val="002060"/>
              </a:solidFill>
            </a:endParaRPr>
          </a:p>
        </p:txBody>
      </p:sp>
      <p:sp>
        <p:nvSpPr>
          <p:cNvPr id="76842" name="Rectangle 1"/>
          <p:cNvSpPr>
            <a:spLocks/>
          </p:cNvSpPr>
          <p:nvPr/>
        </p:nvSpPr>
        <p:spPr bwMode="auto">
          <a:xfrm>
            <a:off x="1322388" y="33338"/>
            <a:ext cx="6850062" cy="569912"/>
          </a:xfrm>
          <a:prstGeom prst="rect">
            <a:avLst/>
          </a:prstGeom>
          <a:noFill/>
          <a:ln w="9525">
            <a:noFill/>
            <a:miter lim="800000"/>
            <a:headEnd/>
            <a:tailEnd/>
          </a:ln>
        </p:spPr>
        <p:txBody>
          <a:bodyPr lIns="0" tIns="0" rIns="0" bIns="0" anchor="ctr"/>
          <a:lstStyle/>
          <a:p>
            <a:pPr defTabSz="673100"/>
            <a:r>
              <a:rPr lang="fr-FR" sz="2800" b="1">
                <a:solidFill>
                  <a:srgbClr val="4D4D4D"/>
                </a:solidFill>
                <a:cs typeface="Arial" pitchFamily="34" charset="0"/>
              </a:rPr>
              <a:t>Requête http sur serveur google allez</a:t>
            </a:r>
            <a:endParaRPr lang="en-US" sz="2800" b="1">
              <a:solidFill>
                <a:srgbClr val="4D4D4D"/>
              </a:solidFill>
              <a:cs typeface="Arial"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strVal val="#ppt_w*0.70"/>
                                          </p:val>
                                        </p:tav>
                                        <p:tav tm="100000">
                                          <p:val>
                                            <p:strVal val="#ppt_w"/>
                                          </p:val>
                                        </p:tav>
                                      </p:tavLst>
                                    </p:anim>
                                    <p:anim calcmode="lin" valueType="num">
                                      <p:cBhvr>
                                        <p:cTn id="8" dur="1000" fill="hold"/>
                                        <p:tgtEl>
                                          <p:spTgt spid="61"/>
                                        </p:tgtEl>
                                        <p:attrNameLst>
                                          <p:attrName>ppt_h</p:attrName>
                                        </p:attrNameLst>
                                      </p:cBhvr>
                                      <p:tavLst>
                                        <p:tav tm="0">
                                          <p:val>
                                            <p:strVal val="#ppt_h"/>
                                          </p:val>
                                        </p:tav>
                                        <p:tav tm="100000">
                                          <p:val>
                                            <p:strVal val="#ppt_h"/>
                                          </p:val>
                                        </p:tav>
                                      </p:tavLst>
                                    </p:anim>
                                    <p:animEffect transition="in" filter="fade">
                                      <p:cBhvr>
                                        <p:cTn id="9" dur="10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 calcmode="lin" valueType="num">
                                      <p:cBhvr>
                                        <p:cTn id="14" dur="1000" fill="hold"/>
                                        <p:tgtEl>
                                          <p:spTgt spid="1027"/>
                                        </p:tgtEl>
                                        <p:attrNameLst>
                                          <p:attrName>ppt_w</p:attrName>
                                        </p:attrNameLst>
                                      </p:cBhvr>
                                      <p:tavLst>
                                        <p:tav tm="0">
                                          <p:val>
                                            <p:strVal val="#ppt_w*0.70"/>
                                          </p:val>
                                        </p:tav>
                                        <p:tav tm="100000">
                                          <p:val>
                                            <p:strVal val="#ppt_w"/>
                                          </p:val>
                                        </p:tav>
                                      </p:tavLst>
                                    </p:anim>
                                    <p:anim calcmode="lin" valueType="num">
                                      <p:cBhvr>
                                        <p:cTn id="15" dur="1000" fill="hold"/>
                                        <p:tgtEl>
                                          <p:spTgt spid="1027"/>
                                        </p:tgtEl>
                                        <p:attrNameLst>
                                          <p:attrName>ppt_h</p:attrName>
                                        </p:attrNameLst>
                                      </p:cBhvr>
                                      <p:tavLst>
                                        <p:tav tm="0">
                                          <p:val>
                                            <p:strVal val="#ppt_h"/>
                                          </p:val>
                                        </p:tav>
                                        <p:tav tm="100000">
                                          <p:val>
                                            <p:strVal val="#ppt_h"/>
                                          </p:val>
                                        </p:tav>
                                      </p:tavLst>
                                    </p:anim>
                                    <p:animEffect transition="in" filter="fade">
                                      <p:cBhvr>
                                        <p:cTn id="16" dur="10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strVal val="#ppt_w*0.70"/>
                                          </p:val>
                                        </p:tav>
                                        <p:tav tm="100000">
                                          <p:val>
                                            <p:strVal val="#ppt_w"/>
                                          </p:val>
                                        </p:tav>
                                      </p:tavLst>
                                    </p:anim>
                                    <p:anim calcmode="lin" valueType="num">
                                      <p:cBhvr>
                                        <p:cTn id="22" dur="1000" fill="hold"/>
                                        <p:tgtEl>
                                          <p:spTgt spid="62"/>
                                        </p:tgtEl>
                                        <p:attrNameLst>
                                          <p:attrName>ppt_h</p:attrName>
                                        </p:attrNameLst>
                                      </p:cBhvr>
                                      <p:tavLst>
                                        <p:tav tm="0">
                                          <p:val>
                                            <p:strVal val="#ppt_h"/>
                                          </p:val>
                                        </p:tav>
                                        <p:tav tm="100000">
                                          <p:val>
                                            <p:strVal val="#ppt_h"/>
                                          </p:val>
                                        </p:tav>
                                      </p:tavLst>
                                    </p:anim>
                                    <p:animEffect transition="in" filter="fade">
                                      <p:cBhvr>
                                        <p:cTn id="23" dur="10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checkerboard(across)">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right)">
                                      <p:cBhvr>
                                        <p:cTn id="33" dur="500"/>
                                        <p:tgtEl>
                                          <p:spTgt spid="28"/>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p:cTn id="36" dur="1000" fill="hold"/>
                                        <p:tgtEl>
                                          <p:spTgt spid="66"/>
                                        </p:tgtEl>
                                        <p:attrNameLst>
                                          <p:attrName>ppt_w</p:attrName>
                                        </p:attrNameLst>
                                      </p:cBhvr>
                                      <p:tavLst>
                                        <p:tav tm="0">
                                          <p:val>
                                            <p:strVal val="#ppt_w*0.70"/>
                                          </p:val>
                                        </p:tav>
                                        <p:tav tm="100000">
                                          <p:val>
                                            <p:strVal val="#ppt_w"/>
                                          </p:val>
                                        </p:tav>
                                      </p:tavLst>
                                    </p:anim>
                                    <p:anim calcmode="lin" valueType="num">
                                      <p:cBhvr>
                                        <p:cTn id="37" dur="1000" fill="hold"/>
                                        <p:tgtEl>
                                          <p:spTgt spid="66"/>
                                        </p:tgtEl>
                                        <p:attrNameLst>
                                          <p:attrName>ppt_h</p:attrName>
                                        </p:attrNameLst>
                                      </p:cBhvr>
                                      <p:tavLst>
                                        <p:tav tm="0">
                                          <p:val>
                                            <p:strVal val="#ppt_h"/>
                                          </p:val>
                                        </p:tav>
                                        <p:tav tm="100000">
                                          <p:val>
                                            <p:strVal val="#ppt_h"/>
                                          </p:val>
                                        </p:tav>
                                      </p:tavLst>
                                    </p:anim>
                                    <p:animEffect transition="in" filter="fade">
                                      <p:cBhvr>
                                        <p:cTn id="38" dur="1000"/>
                                        <p:tgtEl>
                                          <p:spTgt spid="66"/>
                                        </p:tgtEl>
                                      </p:cBhvr>
                                    </p:animEffect>
                                  </p:childTnLst>
                                </p:cTn>
                              </p:par>
                              <p:par>
                                <p:cTn id="39" presetID="55"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1000" fill="hold"/>
                                        <p:tgtEl>
                                          <p:spTgt spid="2"/>
                                        </p:tgtEl>
                                        <p:attrNameLst>
                                          <p:attrName>ppt_w</p:attrName>
                                        </p:attrNameLst>
                                      </p:cBhvr>
                                      <p:tavLst>
                                        <p:tav tm="0">
                                          <p:val>
                                            <p:strVal val="#ppt_w*0.70"/>
                                          </p:val>
                                        </p:tav>
                                        <p:tav tm="100000">
                                          <p:val>
                                            <p:strVal val="#ppt_w"/>
                                          </p:val>
                                        </p:tav>
                                      </p:tavLst>
                                    </p:anim>
                                    <p:anim calcmode="lin" valueType="num">
                                      <p:cBhvr>
                                        <p:cTn id="42" dur="1000" fill="hold"/>
                                        <p:tgtEl>
                                          <p:spTgt spid="2"/>
                                        </p:tgtEl>
                                        <p:attrNameLst>
                                          <p:attrName>ppt_h</p:attrName>
                                        </p:attrNameLst>
                                      </p:cBhvr>
                                      <p:tavLst>
                                        <p:tav tm="0">
                                          <p:val>
                                            <p:strVal val="#ppt_h"/>
                                          </p:val>
                                        </p:tav>
                                        <p:tav tm="100000">
                                          <p:val>
                                            <p:strVal val="#ppt_h"/>
                                          </p:val>
                                        </p:tav>
                                      </p:tavLst>
                                    </p:anim>
                                    <p:animEffect transition="in" filter="fade">
                                      <p:cBhvr>
                                        <p:cTn id="43" dur="1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20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up)">
                                      <p:cBhvr>
                                        <p:cTn id="53" dur="500"/>
                                        <p:tgtEl>
                                          <p:spTgt spid="88"/>
                                        </p:tgtEl>
                                      </p:cBhvr>
                                    </p:animEffect>
                                  </p:childTnLst>
                                </p:cTn>
                              </p:par>
                              <p:par>
                                <p:cTn id="54" presetID="55"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1000" fill="hold"/>
                                        <p:tgtEl>
                                          <p:spTgt spid="7"/>
                                        </p:tgtEl>
                                        <p:attrNameLst>
                                          <p:attrName>ppt_w</p:attrName>
                                        </p:attrNameLst>
                                      </p:cBhvr>
                                      <p:tavLst>
                                        <p:tav tm="0">
                                          <p:val>
                                            <p:strVal val="#ppt_w*0.70"/>
                                          </p:val>
                                        </p:tav>
                                        <p:tav tm="100000">
                                          <p:val>
                                            <p:strVal val="#ppt_w"/>
                                          </p:val>
                                        </p:tav>
                                      </p:tavLst>
                                    </p:anim>
                                    <p:anim calcmode="lin" valueType="num">
                                      <p:cBhvr>
                                        <p:cTn id="57" dur="1000" fill="hold"/>
                                        <p:tgtEl>
                                          <p:spTgt spid="7"/>
                                        </p:tgtEl>
                                        <p:attrNameLst>
                                          <p:attrName>ppt_h</p:attrName>
                                        </p:attrNameLst>
                                      </p:cBhvr>
                                      <p:tavLst>
                                        <p:tav tm="0">
                                          <p:val>
                                            <p:strVal val="#ppt_h"/>
                                          </p:val>
                                        </p:tav>
                                        <p:tav tm="100000">
                                          <p:val>
                                            <p:strVal val="#ppt_h"/>
                                          </p:val>
                                        </p:tav>
                                      </p:tavLst>
                                    </p:anim>
                                    <p:animEffect transition="in" filter="fade">
                                      <p:cBhvr>
                                        <p:cTn id="58" dur="1000"/>
                                        <p:tgtEl>
                                          <p:spTgt spid="7"/>
                                        </p:tgtEl>
                                      </p:cBhvr>
                                    </p:animEffect>
                                  </p:childTnLst>
                                </p:cTn>
                              </p:par>
                              <p:par>
                                <p:cTn id="59" presetID="55"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1000" fill="hold"/>
                                        <p:tgtEl>
                                          <p:spTgt spid="68"/>
                                        </p:tgtEl>
                                        <p:attrNameLst>
                                          <p:attrName>ppt_w</p:attrName>
                                        </p:attrNameLst>
                                      </p:cBhvr>
                                      <p:tavLst>
                                        <p:tav tm="0">
                                          <p:val>
                                            <p:strVal val="#ppt_w*0.70"/>
                                          </p:val>
                                        </p:tav>
                                        <p:tav tm="100000">
                                          <p:val>
                                            <p:strVal val="#ppt_w"/>
                                          </p:val>
                                        </p:tav>
                                      </p:tavLst>
                                    </p:anim>
                                    <p:anim calcmode="lin" valueType="num">
                                      <p:cBhvr>
                                        <p:cTn id="62" dur="1000" fill="hold"/>
                                        <p:tgtEl>
                                          <p:spTgt spid="68"/>
                                        </p:tgtEl>
                                        <p:attrNameLst>
                                          <p:attrName>ppt_h</p:attrName>
                                        </p:attrNameLst>
                                      </p:cBhvr>
                                      <p:tavLst>
                                        <p:tav tm="0">
                                          <p:val>
                                            <p:strVal val="#ppt_h"/>
                                          </p:val>
                                        </p:tav>
                                        <p:tav tm="100000">
                                          <p:val>
                                            <p:strVal val="#ppt_h"/>
                                          </p:val>
                                        </p:tav>
                                      </p:tavLst>
                                    </p:anim>
                                    <p:animEffect transition="in" filter="fade">
                                      <p:cBhvr>
                                        <p:cTn id="63" dur="10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81935"/>
                                        </p:tgtEl>
                                        <p:attrNameLst>
                                          <p:attrName>style.visibility</p:attrName>
                                        </p:attrNameLst>
                                      </p:cBhvr>
                                      <p:to>
                                        <p:strVal val="visible"/>
                                      </p:to>
                                    </p:set>
                                    <p:animEffect transition="in" filter="wipe(down)">
                                      <p:cBhvr>
                                        <p:cTn id="68" dur="500"/>
                                        <p:tgtEl>
                                          <p:spTgt spid="81935"/>
                                        </p:tgtEl>
                                      </p:cBhvr>
                                    </p:animEffec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5" grpId="0" animBg="1"/>
      <p:bldP spid="28" grpId="0" animBg="1"/>
      <p:bldP spid="66" grpId="0"/>
      <p:bldP spid="88" grpId="0" animBg="1"/>
      <p:bldP spid="61" grpId="0"/>
      <p:bldP spid="62" grpId="0" animBg="1"/>
      <p:bldP spid="63" grpId="0" animBg="1"/>
      <p:bldP spid="6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5" descr="http://www.bourse2.com/presse/images/freeboxHD/boitier-A/face-arriere.jpg"/>
          <p:cNvPicPr>
            <a:picLocks noChangeAspect="1" noChangeArrowheads="1"/>
          </p:cNvPicPr>
          <p:nvPr/>
        </p:nvPicPr>
        <p:blipFill>
          <a:blip r:embed="rId3" cstate="print">
            <a:clrChange>
              <a:clrFrom>
                <a:srgbClr val="FFFFFF"/>
              </a:clrFrom>
              <a:clrTo>
                <a:srgbClr val="FFFFFF">
                  <a:alpha val="0"/>
                </a:srgbClr>
              </a:clrTo>
            </a:clrChange>
          </a:blip>
          <a:srcRect t="28571" r="1210" b="33334"/>
          <a:stretch>
            <a:fillRect/>
          </a:stretch>
        </p:blipFill>
        <p:spPr bwMode="auto">
          <a:xfrm>
            <a:off x="2339975" y="2247900"/>
            <a:ext cx="4392613" cy="1065213"/>
          </a:xfrm>
          <a:prstGeom prst="rect">
            <a:avLst/>
          </a:prstGeom>
          <a:noFill/>
          <a:ln w="9525">
            <a:noFill/>
            <a:miter lim="800000"/>
            <a:headEnd/>
            <a:tailEnd/>
          </a:ln>
        </p:spPr>
      </p:pic>
      <p:sp>
        <p:nvSpPr>
          <p:cNvPr id="77827" name="Line 3"/>
          <p:cNvSpPr>
            <a:spLocks noChangeShapeType="1"/>
          </p:cNvSpPr>
          <p:nvPr/>
        </p:nvSpPr>
        <p:spPr bwMode="auto">
          <a:xfrm flipV="1">
            <a:off x="2339975" y="3057525"/>
            <a:ext cx="792163" cy="647700"/>
          </a:xfrm>
          <a:prstGeom prst="line">
            <a:avLst/>
          </a:prstGeom>
          <a:noFill/>
          <a:ln w="25400" cap="rnd">
            <a:solidFill>
              <a:srgbClr val="FF0000"/>
            </a:solidFill>
            <a:prstDash val="sysDot"/>
            <a:miter lim="800000"/>
            <a:headEnd/>
            <a:tailEnd/>
          </a:ln>
        </p:spPr>
        <p:txBody>
          <a:bodyPr lIns="0" tIns="0" rIns="0" bIns="0"/>
          <a:lstStyle/>
          <a:p>
            <a:endParaRPr lang="fr-FR"/>
          </a:p>
        </p:txBody>
      </p:sp>
      <p:cxnSp>
        <p:nvCxnSpPr>
          <p:cNvPr id="77828" name="Connecteur en angle 44"/>
          <p:cNvCxnSpPr>
            <a:cxnSpLocks noChangeShapeType="1"/>
          </p:cNvCxnSpPr>
          <p:nvPr/>
        </p:nvCxnSpPr>
        <p:spPr bwMode="auto">
          <a:xfrm rot="16200000" flipH="1">
            <a:off x="5449094" y="2658269"/>
            <a:ext cx="1135063" cy="1717675"/>
          </a:xfrm>
          <a:prstGeom prst="bentConnector4">
            <a:avLst>
              <a:gd name="adj1" fmla="val 15116"/>
              <a:gd name="adj2" fmla="val -111"/>
            </a:avLst>
          </a:prstGeom>
          <a:noFill/>
          <a:ln w="25400" algn="ctr">
            <a:solidFill>
              <a:srgbClr val="000000"/>
            </a:solidFill>
            <a:round/>
            <a:headEnd/>
            <a:tailEnd/>
          </a:ln>
        </p:spPr>
      </p:cxnSp>
      <p:sp>
        <p:nvSpPr>
          <p:cNvPr id="77829" name="Rectangle 13"/>
          <p:cNvSpPr>
            <a:spLocks/>
          </p:cNvSpPr>
          <p:nvPr/>
        </p:nvSpPr>
        <p:spPr bwMode="auto">
          <a:xfrm>
            <a:off x="2359025" y="2378075"/>
            <a:ext cx="211138" cy="123825"/>
          </a:xfrm>
          <a:prstGeom prst="rect">
            <a:avLst/>
          </a:prstGeom>
          <a:noFill/>
          <a:ln w="9525">
            <a:noFill/>
            <a:miter lim="800000"/>
            <a:headEnd/>
            <a:tailEnd/>
          </a:ln>
        </p:spPr>
        <p:txBody>
          <a:bodyPr wrap="none" lIns="0" tIns="0" rIns="0" bIns="0" anchor="ctr">
            <a:spAutoFit/>
          </a:bodyPr>
          <a:lstStyle/>
          <a:p>
            <a:pPr defTabSz="673100"/>
            <a:r>
              <a:rPr lang="en-US" sz="800">
                <a:latin typeface="Calibri" pitchFamily="34" charset="0"/>
              </a:rPr>
              <a:t>ADSL</a:t>
            </a:r>
            <a:endParaRPr lang="fr-FR"/>
          </a:p>
        </p:txBody>
      </p:sp>
      <p:sp>
        <p:nvSpPr>
          <p:cNvPr id="77830" name="Line 22"/>
          <p:cNvSpPr>
            <a:spLocks noChangeShapeType="1"/>
          </p:cNvSpPr>
          <p:nvPr/>
        </p:nvSpPr>
        <p:spPr bwMode="auto">
          <a:xfrm flipH="1">
            <a:off x="4687888" y="765175"/>
            <a:ext cx="11112" cy="3321050"/>
          </a:xfrm>
          <a:prstGeom prst="line">
            <a:avLst/>
          </a:prstGeom>
          <a:noFill/>
          <a:ln w="25400" cap="rnd">
            <a:solidFill>
              <a:srgbClr val="4C4C4C"/>
            </a:solidFill>
            <a:prstDash val="sysDot"/>
            <a:miter lim="800000"/>
            <a:headEnd/>
            <a:tailEnd/>
          </a:ln>
        </p:spPr>
        <p:txBody>
          <a:bodyPr lIns="0" tIns="0" rIns="0" bIns="0"/>
          <a:lstStyle/>
          <a:p>
            <a:endParaRPr lang="fr-FR"/>
          </a:p>
        </p:txBody>
      </p:sp>
      <p:sp>
        <p:nvSpPr>
          <p:cNvPr id="77831" name="Rectangle 23"/>
          <p:cNvSpPr>
            <a:spLocks/>
          </p:cNvSpPr>
          <p:nvPr/>
        </p:nvSpPr>
        <p:spPr bwMode="auto">
          <a:xfrm>
            <a:off x="3990975" y="700088"/>
            <a:ext cx="490538"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WAN</a:t>
            </a:r>
            <a:endParaRPr lang="fr-FR"/>
          </a:p>
        </p:txBody>
      </p:sp>
      <p:sp>
        <p:nvSpPr>
          <p:cNvPr id="77832" name="Rectangle 24"/>
          <p:cNvSpPr>
            <a:spLocks/>
          </p:cNvSpPr>
          <p:nvPr/>
        </p:nvSpPr>
        <p:spPr bwMode="auto">
          <a:xfrm>
            <a:off x="4860925" y="700088"/>
            <a:ext cx="390525" cy="277812"/>
          </a:xfrm>
          <a:prstGeom prst="rect">
            <a:avLst/>
          </a:prstGeom>
          <a:noFill/>
          <a:ln w="9525">
            <a:noFill/>
            <a:miter lim="800000"/>
            <a:headEnd/>
            <a:tailEnd/>
          </a:ln>
        </p:spPr>
        <p:txBody>
          <a:bodyPr wrap="none" lIns="0" tIns="0" rIns="0" bIns="0" anchor="ctr">
            <a:spAutoFit/>
          </a:bodyPr>
          <a:lstStyle/>
          <a:p>
            <a:pPr defTabSz="673100"/>
            <a:r>
              <a:rPr lang="en-US" b="1">
                <a:latin typeface="Calibri" pitchFamily="34" charset="0"/>
              </a:rPr>
              <a:t>LAN</a:t>
            </a:r>
            <a:endParaRPr lang="fr-FR"/>
          </a:p>
        </p:txBody>
      </p:sp>
      <p:sp>
        <p:nvSpPr>
          <p:cNvPr id="77833" name="Rectangle 40"/>
          <p:cNvSpPr>
            <a:spLocks/>
          </p:cNvSpPr>
          <p:nvPr/>
        </p:nvSpPr>
        <p:spPr bwMode="auto">
          <a:xfrm>
            <a:off x="5926138" y="766763"/>
            <a:ext cx="1809750" cy="214312"/>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Réseau local 192.168.1.0</a:t>
            </a:r>
            <a:endParaRPr lang="fr-FR"/>
          </a:p>
        </p:txBody>
      </p:sp>
      <p:grpSp>
        <p:nvGrpSpPr>
          <p:cNvPr id="2" name="Groupe 42"/>
          <p:cNvGrpSpPr>
            <a:grpSpLocks/>
          </p:cNvGrpSpPr>
          <p:nvPr/>
        </p:nvGrpSpPr>
        <p:grpSpPr bwMode="auto">
          <a:xfrm>
            <a:off x="5219700" y="3543300"/>
            <a:ext cx="1873250" cy="284163"/>
            <a:chOff x="4854778" y="1682615"/>
            <a:chExt cx="1805387" cy="378233"/>
          </a:xfrm>
        </p:grpSpPr>
        <p:sp>
          <p:nvSpPr>
            <p:cNvPr id="77885"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7886"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192.168.1.254:80</a:t>
              </a:r>
              <a:endParaRPr lang="fr-FR"/>
            </a:p>
          </p:txBody>
        </p:sp>
        <p:sp>
          <p:nvSpPr>
            <p:cNvPr id="77887"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7888"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192.168.1.1:14580</a:t>
              </a:r>
              <a:endParaRPr lang="fr-FR"/>
            </a:p>
          </p:txBody>
        </p:sp>
        <p:sp>
          <p:nvSpPr>
            <p:cNvPr id="77889"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7890"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7891"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7892"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7893"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7894"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28" name="Flèche vers le bas 52"/>
          <p:cNvSpPr/>
          <p:nvPr/>
        </p:nvSpPr>
        <p:spPr bwMode="auto">
          <a:xfrm rot="5400000" flipV="1">
            <a:off x="6299994" y="3833019"/>
            <a:ext cx="215900" cy="503238"/>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sp>
        <p:nvSpPr>
          <p:cNvPr id="77836" name="Line 17"/>
          <p:cNvSpPr>
            <a:spLocks noChangeShapeType="1"/>
          </p:cNvSpPr>
          <p:nvPr/>
        </p:nvSpPr>
        <p:spPr bwMode="auto">
          <a:xfrm rot="10800000">
            <a:off x="3721100" y="2525713"/>
            <a:ext cx="558800" cy="0"/>
          </a:xfrm>
          <a:prstGeom prst="line">
            <a:avLst/>
          </a:prstGeom>
          <a:noFill/>
          <a:ln w="25400">
            <a:solidFill>
              <a:srgbClr val="FF8000"/>
            </a:solidFill>
            <a:miter lim="800000"/>
            <a:headEnd/>
            <a:tailEnd/>
          </a:ln>
        </p:spPr>
        <p:txBody>
          <a:bodyPr lIns="0" tIns="0" rIns="0" bIns="0"/>
          <a:lstStyle/>
          <a:p>
            <a:endParaRPr lang="fr-FR"/>
          </a:p>
        </p:txBody>
      </p:sp>
      <p:sp>
        <p:nvSpPr>
          <p:cNvPr id="27" name="AutoShape 14"/>
          <p:cNvSpPr>
            <a:spLocks/>
          </p:cNvSpPr>
          <p:nvPr/>
        </p:nvSpPr>
        <p:spPr bwMode="auto">
          <a:xfrm>
            <a:off x="2916238" y="2409825"/>
            <a:ext cx="893762" cy="214313"/>
          </a:xfrm>
          <a:prstGeom prst="roundRect">
            <a:avLst>
              <a:gd name="adj" fmla="val 27056"/>
            </a:avLst>
          </a:prstGeom>
          <a:gradFill rotWithShape="0">
            <a:gsLst>
              <a:gs pos="0">
                <a:srgbClr val="FF6666"/>
              </a:gs>
              <a:gs pos="100000">
                <a:srgbClr val="FF0000"/>
              </a:gs>
            </a:gsLst>
            <a:lin ang="18900000" scaled="1"/>
          </a:gradFill>
          <a:ln w="25400">
            <a:noFill/>
            <a:miter lim="800000"/>
            <a:headEnd/>
            <a:tailEnd/>
          </a:ln>
        </p:spPr>
        <p:txBody>
          <a:bodyPr lIns="0" tIns="0" rIns="0" bIns="0" anchor="ctr"/>
          <a:lstStyle/>
          <a:p>
            <a:pPr defTabSz="673100">
              <a:buFont typeface="Times New Roman" pitchFamily="16" charset="0"/>
              <a:buNone/>
              <a:defRPr/>
            </a:pPr>
            <a:r>
              <a:rPr lang="en-US" sz="12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MODEM</a:t>
            </a:r>
            <a:endParaRPr lang="fr-FR" sz="2000" dirty="0">
              <a:ea typeface="Microsoft YaHei" charset="-122"/>
              <a:sym typeface="Arial" pitchFamily="34" charset="0"/>
            </a:endParaRPr>
          </a:p>
        </p:txBody>
      </p:sp>
      <p:sp>
        <p:nvSpPr>
          <p:cNvPr id="8" name="AutoShape 16"/>
          <p:cNvSpPr>
            <a:spLocks/>
          </p:cNvSpPr>
          <p:nvPr/>
        </p:nvSpPr>
        <p:spPr bwMode="auto">
          <a:xfrm>
            <a:off x="4710113" y="2684463"/>
            <a:ext cx="1152525" cy="588962"/>
          </a:xfrm>
          <a:prstGeom prst="roundRect">
            <a:avLst>
              <a:gd name="adj" fmla="val 27056"/>
            </a:avLst>
          </a:prstGeom>
          <a:noFill/>
          <a:ln>
            <a:headEnd/>
            <a:tailEnd/>
          </a:ln>
        </p:spPr>
        <p:style>
          <a:lnRef idx="2">
            <a:schemeClr val="accent2"/>
          </a:lnRef>
          <a:fillRef idx="1">
            <a:schemeClr val="lt1"/>
          </a:fillRef>
          <a:effectRef idx="0">
            <a:schemeClr val="accent2"/>
          </a:effectRef>
          <a:fontRef idx="minor">
            <a:schemeClr val="dk1"/>
          </a:fontRef>
        </p:style>
        <p:txBody>
          <a:bodyPr lIns="0" tIns="0" rIns="0" bIns="0"/>
          <a:lstStyle/>
          <a:p>
            <a:pPr algn="r" defTabSz="673100">
              <a:buFont typeface="Times New Roman" pitchFamily="16" charset="0"/>
              <a:buNone/>
              <a:defRPr/>
            </a:pPr>
            <a:r>
              <a:rPr lang="en-US" sz="1100" b="1" dirty="0">
                <a:solidFill>
                  <a:schemeClr val="bg2"/>
                </a:solidFill>
                <a:latin typeface="Calibri" pitchFamily="34" charset="0"/>
                <a:sym typeface="Arial" pitchFamily="34" charset="0"/>
              </a:rPr>
              <a:t>SWITCH</a:t>
            </a:r>
            <a:endParaRPr lang="fr-FR" b="1" dirty="0">
              <a:solidFill>
                <a:schemeClr val="bg2"/>
              </a:solidFill>
              <a:sym typeface="Arial" pitchFamily="34" charset="0"/>
            </a:endParaRPr>
          </a:p>
        </p:txBody>
      </p:sp>
      <p:grpSp>
        <p:nvGrpSpPr>
          <p:cNvPr id="77839" name="Groupe 2"/>
          <p:cNvGrpSpPr>
            <a:grpSpLocks/>
          </p:cNvGrpSpPr>
          <p:nvPr/>
        </p:nvGrpSpPr>
        <p:grpSpPr bwMode="auto">
          <a:xfrm>
            <a:off x="7019925" y="3784600"/>
            <a:ext cx="1374775" cy="631825"/>
            <a:chOff x="6512043" y="2187343"/>
            <a:chExt cx="1373943" cy="843335"/>
          </a:xfrm>
        </p:grpSpPr>
        <p:pic>
          <p:nvPicPr>
            <p:cNvPr id="77883" name="Picture 34"/>
            <p:cNvPicPr>
              <a:picLocks noChangeArrowheads="1"/>
            </p:cNvPicPr>
            <p:nvPr/>
          </p:nvPicPr>
          <p:blipFill>
            <a:blip r:embed="rId4" cstate="print"/>
            <a:srcRect/>
            <a:stretch>
              <a:fillRect/>
            </a:stretch>
          </p:blipFill>
          <p:spPr bwMode="auto">
            <a:xfrm>
              <a:off x="6512043" y="2187343"/>
              <a:ext cx="634968" cy="598372"/>
            </a:xfrm>
            <a:prstGeom prst="rect">
              <a:avLst/>
            </a:prstGeom>
            <a:noFill/>
            <a:ln w="9525">
              <a:noFill/>
              <a:miter lim="800000"/>
              <a:headEnd/>
              <a:tailEnd/>
            </a:ln>
          </p:spPr>
        </p:pic>
        <p:sp>
          <p:nvSpPr>
            <p:cNvPr id="77884" name="Rectangle 31"/>
            <p:cNvSpPr>
              <a:spLocks/>
            </p:cNvSpPr>
            <p:nvPr/>
          </p:nvSpPr>
          <p:spPr bwMode="auto">
            <a:xfrm>
              <a:off x="7020364" y="2743419"/>
              <a:ext cx="865622"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192.168.1.1</a:t>
              </a:r>
              <a:endParaRPr lang="fr-FR"/>
            </a:p>
          </p:txBody>
        </p:sp>
      </p:grpSp>
      <p:cxnSp>
        <p:nvCxnSpPr>
          <p:cNvPr id="51" name="Connecteur droit 50"/>
          <p:cNvCxnSpPr/>
          <p:nvPr/>
        </p:nvCxnSpPr>
        <p:spPr bwMode="auto">
          <a:xfrm>
            <a:off x="3132138" y="2625725"/>
            <a:ext cx="0" cy="269875"/>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77841" name="Picture 2"/>
          <p:cNvPicPr>
            <a:picLocks noChangeAspect="1" noChangeArrowheads="1"/>
          </p:cNvPicPr>
          <p:nvPr/>
        </p:nvPicPr>
        <p:blipFill>
          <a:blip r:embed="rId5" cstate="print">
            <a:lum bright="-10000"/>
          </a:blip>
          <a:srcRect r="67628" b="92499"/>
          <a:stretch>
            <a:fillRect/>
          </a:stretch>
        </p:blipFill>
        <p:spPr bwMode="auto">
          <a:xfrm>
            <a:off x="2987675" y="1004888"/>
            <a:ext cx="5400675" cy="487362"/>
          </a:xfrm>
          <a:prstGeom prst="rect">
            <a:avLst/>
          </a:prstGeom>
          <a:noFill/>
          <a:ln w="9525">
            <a:noFill/>
            <a:miter lim="800000"/>
            <a:headEnd/>
            <a:tailEnd/>
          </a:ln>
        </p:spPr>
      </p:pic>
      <p:grpSp>
        <p:nvGrpSpPr>
          <p:cNvPr id="77842" name="Groupe 71"/>
          <p:cNvGrpSpPr>
            <a:grpSpLocks/>
          </p:cNvGrpSpPr>
          <p:nvPr/>
        </p:nvGrpSpPr>
        <p:grpSpPr bwMode="auto">
          <a:xfrm>
            <a:off x="395288" y="3165475"/>
            <a:ext cx="2427287" cy="1458913"/>
            <a:chOff x="395536" y="4221088"/>
            <a:chExt cx="2427007" cy="1944216"/>
          </a:xfrm>
        </p:grpSpPr>
        <p:pic>
          <p:nvPicPr>
            <p:cNvPr id="77881" name="Picture 11" descr="http://www.chabert.com/firewall/images/nuage-internet.gif"/>
            <p:cNvPicPr>
              <a:picLocks noChangeAspect="1" noChangeArrowheads="1"/>
            </p:cNvPicPr>
            <p:nvPr/>
          </p:nvPicPr>
          <p:blipFill>
            <a:blip r:embed="rId6" cstate="print">
              <a:lum contrast="-10000"/>
              <a:grayscl/>
            </a:blip>
            <a:srcRect/>
            <a:stretch>
              <a:fillRect/>
            </a:stretch>
          </p:blipFill>
          <p:spPr bwMode="auto">
            <a:xfrm>
              <a:off x="395536" y="4221088"/>
              <a:ext cx="2427007" cy="1944216"/>
            </a:xfrm>
            <a:prstGeom prst="rect">
              <a:avLst/>
            </a:prstGeom>
            <a:noFill/>
            <a:ln w="9525">
              <a:noFill/>
              <a:miter lim="800000"/>
              <a:headEnd/>
              <a:tailEnd/>
            </a:ln>
          </p:spPr>
        </p:pic>
        <p:pic>
          <p:nvPicPr>
            <p:cNvPr id="77882" name="Picture 13" descr="INTERNET. Globe avec association différents termes. Collage avec le nuage de mot.  Banque d'images - 7995145"/>
            <p:cNvPicPr>
              <a:picLocks noChangeAspect="1" noChangeArrowheads="1"/>
            </p:cNvPicPr>
            <p:nvPr/>
          </p:nvPicPr>
          <p:blipFill>
            <a:blip r:embed="rId7" cstate="print">
              <a:clrChange>
                <a:clrFrom>
                  <a:srgbClr val="FFFFFF"/>
                </a:clrFrom>
                <a:clrTo>
                  <a:srgbClr val="FFFFFF">
                    <a:alpha val="0"/>
                  </a:srgbClr>
                </a:clrTo>
              </a:clrChange>
            </a:blip>
            <a:srcRect b="18732"/>
            <a:stretch>
              <a:fillRect/>
            </a:stretch>
          </p:blipFill>
          <p:spPr bwMode="auto">
            <a:xfrm>
              <a:off x="755576" y="4509120"/>
              <a:ext cx="1800200" cy="1463002"/>
            </a:xfrm>
            <a:prstGeom prst="rect">
              <a:avLst/>
            </a:prstGeom>
            <a:noFill/>
            <a:ln w="9525">
              <a:noFill/>
              <a:miter lim="800000"/>
              <a:headEnd/>
              <a:tailEnd/>
            </a:ln>
          </p:spPr>
        </p:pic>
      </p:grpSp>
      <p:cxnSp>
        <p:nvCxnSpPr>
          <p:cNvPr id="77843" name="Connecteur droit 73"/>
          <p:cNvCxnSpPr>
            <a:cxnSpLocks noChangeShapeType="1"/>
          </p:cNvCxnSpPr>
          <p:nvPr/>
        </p:nvCxnSpPr>
        <p:spPr bwMode="auto">
          <a:xfrm>
            <a:off x="5076825" y="2571750"/>
            <a:ext cx="0" cy="269875"/>
          </a:xfrm>
          <a:prstGeom prst="line">
            <a:avLst/>
          </a:prstGeom>
          <a:noFill/>
          <a:ln w="25400" algn="ctr">
            <a:solidFill>
              <a:srgbClr val="7030A0"/>
            </a:solidFill>
            <a:round/>
            <a:headEnd/>
            <a:tailEnd/>
          </a:ln>
        </p:spPr>
      </p:cxnSp>
      <p:grpSp>
        <p:nvGrpSpPr>
          <p:cNvPr id="77844" name="Groupe 8"/>
          <p:cNvGrpSpPr>
            <a:grpSpLocks/>
          </p:cNvGrpSpPr>
          <p:nvPr/>
        </p:nvGrpSpPr>
        <p:grpSpPr bwMode="auto">
          <a:xfrm>
            <a:off x="3563938" y="2070100"/>
            <a:ext cx="2174875" cy="554038"/>
            <a:chOff x="3588484" y="2612977"/>
            <a:chExt cx="2174965" cy="739036"/>
          </a:xfrm>
        </p:grpSpPr>
        <p:sp>
          <p:nvSpPr>
            <p:cNvPr id="77878" name="Rectangle 30"/>
            <p:cNvSpPr>
              <a:spLocks/>
            </p:cNvSpPr>
            <p:nvPr/>
          </p:nvSpPr>
          <p:spPr bwMode="auto">
            <a:xfrm>
              <a:off x="3588484"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FF0000"/>
                  </a:solidFill>
                  <a:latin typeface="Calibri" pitchFamily="34" charset="0"/>
                </a:rPr>
                <a:t>84.232.116.78</a:t>
              </a:r>
              <a:endParaRPr lang="fr-FR"/>
            </a:p>
          </p:txBody>
        </p:sp>
        <p:sp>
          <p:nvSpPr>
            <p:cNvPr id="77879" name="Rectangle 31"/>
            <p:cNvSpPr>
              <a:spLocks/>
            </p:cNvSpPr>
            <p:nvPr/>
          </p:nvSpPr>
          <p:spPr bwMode="auto">
            <a:xfrm>
              <a:off x="4715085" y="2612977"/>
              <a:ext cx="1048364" cy="287259"/>
            </a:xfrm>
            <a:prstGeom prst="rect">
              <a:avLst/>
            </a:prstGeom>
            <a:noFill/>
            <a:ln w="9525">
              <a:noFill/>
              <a:miter lim="800000"/>
              <a:headEnd/>
              <a:tailEnd/>
            </a:ln>
          </p:spPr>
          <p:txBody>
            <a:bodyPr wrap="none" lIns="0" tIns="0" rIns="0" bIns="0" anchor="ctr">
              <a:spAutoFit/>
            </a:bodyPr>
            <a:lstStyle/>
            <a:p>
              <a:pPr defTabSz="673100"/>
              <a:r>
                <a:rPr lang="en-US" sz="1400">
                  <a:solidFill>
                    <a:srgbClr val="0000FF"/>
                  </a:solidFill>
                  <a:latin typeface="Calibri" pitchFamily="34" charset="0"/>
                </a:rPr>
                <a:t>192.168.1.254</a:t>
              </a:r>
              <a:endParaRPr lang="fr-FR"/>
            </a:p>
          </p:txBody>
        </p:sp>
        <p:sp>
          <p:nvSpPr>
            <p:cNvPr id="80970" name="AutoShape 15"/>
            <p:cNvSpPr>
              <a:spLocks/>
            </p:cNvSpPr>
            <p:nvPr/>
          </p:nvSpPr>
          <p:spPr bwMode="auto">
            <a:xfrm>
              <a:off x="4285425" y="3066139"/>
              <a:ext cx="893800" cy="285874"/>
            </a:xfrm>
            <a:prstGeom prst="roundRect">
              <a:avLst>
                <a:gd name="adj" fmla="val 27056"/>
              </a:avLst>
            </a:prstGeom>
            <a:gradFill rotWithShape="0">
              <a:gsLst>
                <a:gs pos="0">
                  <a:srgbClr val="FF0000"/>
                </a:gs>
                <a:gs pos="45078">
                  <a:srgbClr val="7F407F"/>
                </a:gs>
                <a:gs pos="100000">
                  <a:srgbClr val="0080FF"/>
                </a:gs>
              </a:gsLst>
              <a:lin ang="0" scaled="1"/>
            </a:gradFill>
            <a:ln w="25400">
              <a:noFill/>
              <a:miter lim="800000"/>
              <a:headEnd/>
              <a:tailEnd/>
            </a:ln>
          </p:spPr>
          <p:txBody>
            <a:bodyPr lIns="0" tIns="0" rIns="0" bIns="0" anchor="ctr"/>
            <a:lstStyle/>
            <a:p>
              <a:pPr defTabSz="673100">
                <a:buFont typeface="Times New Roman" pitchFamily="16" charset="0"/>
                <a:buNone/>
                <a:defRPr/>
              </a:pPr>
              <a:r>
                <a:rPr lang="en-US" sz="1100" b="1" dirty="0">
                  <a:solidFill>
                    <a:srgbClr val="FFFFFF"/>
                  </a:solidFill>
                  <a:effectLst>
                    <a:outerShdw blurRad="38100" dist="38100" dir="2700000" algn="tl">
                      <a:srgbClr val="000000"/>
                    </a:outerShdw>
                  </a:effectLst>
                  <a:latin typeface="Calibri" pitchFamily="34" charset="0"/>
                  <a:ea typeface="Microsoft YaHei" charset="-122"/>
                  <a:sym typeface="Arial" pitchFamily="34" charset="0"/>
                </a:rPr>
                <a:t>ROUTEUR</a:t>
              </a:r>
              <a:endParaRPr lang="fr-FR" dirty="0">
                <a:ea typeface="Microsoft YaHei" charset="-122"/>
                <a:sym typeface="Arial" pitchFamily="34" charset="0"/>
              </a:endParaRPr>
            </a:p>
          </p:txBody>
        </p:sp>
      </p:grpSp>
      <p:sp>
        <p:nvSpPr>
          <p:cNvPr id="87" name="ZoneTexte 86"/>
          <p:cNvSpPr txBox="1">
            <a:spLocks noChangeArrowheads="1"/>
          </p:cNvSpPr>
          <p:nvPr/>
        </p:nvSpPr>
        <p:spPr bwMode="auto">
          <a:xfrm>
            <a:off x="1116013" y="2679700"/>
            <a:ext cx="1655762" cy="600075"/>
          </a:xfrm>
          <a:prstGeom prst="rect">
            <a:avLst/>
          </a:prstGeom>
          <a:noFill/>
          <a:ln w="9525">
            <a:noFill/>
            <a:miter lim="800000"/>
            <a:headEnd/>
            <a:tailEnd/>
          </a:ln>
        </p:spPr>
        <p:txBody>
          <a:bodyPr>
            <a:spAutoFit/>
          </a:bodyPr>
          <a:lstStyle/>
          <a:p>
            <a:r>
              <a:rPr lang="fr-FR" sz="1100">
                <a:solidFill>
                  <a:srgbClr val="002060"/>
                </a:solidFill>
              </a:rPr>
              <a:t>  voici </a:t>
            </a:r>
          </a:p>
          <a:p>
            <a:r>
              <a:rPr lang="fr-FR" sz="1100">
                <a:solidFill>
                  <a:srgbClr val="002060"/>
                </a:solidFill>
              </a:rPr>
              <a:t>www.google.fr  sur  </a:t>
            </a:r>
          </a:p>
          <a:p>
            <a:endParaRPr lang="fr-FR" sz="1100">
              <a:solidFill>
                <a:srgbClr val="002060"/>
              </a:solidFill>
            </a:endParaRPr>
          </a:p>
        </p:txBody>
      </p:sp>
      <p:sp>
        <p:nvSpPr>
          <p:cNvPr id="88" name="Flèche vers le bas 52"/>
          <p:cNvSpPr/>
          <p:nvPr/>
        </p:nvSpPr>
        <p:spPr bwMode="auto">
          <a:xfrm rot="20580032">
            <a:off x="763588" y="2281238"/>
            <a:ext cx="406400" cy="50482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73100">
              <a:buFont typeface="Times New Roman" pitchFamily="16" charset="0"/>
              <a:buNone/>
              <a:defRPr/>
            </a:pPr>
            <a:endParaRPr lang="fr-FR" dirty="0">
              <a:solidFill>
                <a:srgbClr val="000000"/>
              </a:solidFill>
              <a:sym typeface="Arial" pitchFamily="34" charset="0"/>
            </a:endParaRPr>
          </a:p>
        </p:txBody>
      </p:sp>
      <p:graphicFrame>
        <p:nvGraphicFramePr>
          <p:cNvPr id="89" name="Tableau 88"/>
          <p:cNvGraphicFramePr>
            <a:graphicFrameLocks noGrp="1"/>
          </p:cNvGraphicFramePr>
          <p:nvPr/>
        </p:nvGraphicFramePr>
        <p:xfrm>
          <a:off x="3348038" y="1600200"/>
          <a:ext cx="2664296" cy="411480"/>
        </p:xfrm>
        <a:graphic>
          <a:graphicData uri="http://schemas.openxmlformats.org/drawingml/2006/table">
            <a:tbl>
              <a:tblPr firstRow="1" bandRow="1">
                <a:tableStyleId>{21E4AEA4-8DFA-4A89-87EB-49C32662AFE0}</a:tableStyleId>
              </a:tblPr>
              <a:tblGrid>
                <a:gridCol w="1332148">
                  <a:extLst>
                    <a:ext uri="{9D8B030D-6E8A-4147-A177-3AD203B41FA5}">
                      <a16:colId xmlns:a16="http://schemas.microsoft.com/office/drawing/2014/main" val="20000"/>
                    </a:ext>
                  </a:extLst>
                </a:gridCol>
                <a:gridCol w="1332148">
                  <a:extLst>
                    <a:ext uri="{9D8B030D-6E8A-4147-A177-3AD203B41FA5}">
                      <a16:colId xmlns:a16="http://schemas.microsoft.com/office/drawing/2014/main" val="20001"/>
                    </a:ext>
                  </a:extLst>
                </a:gridCol>
              </a:tblGrid>
              <a:tr h="205740">
                <a:tc>
                  <a:txBody>
                    <a:bodyPr/>
                    <a:lstStyle/>
                    <a:p>
                      <a:pPr algn="ctr"/>
                      <a:r>
                        <a:rPr lang="fr-FR" sz="900" dirty="0"/>
                        <a:t>N° Port</a:t>
                      </a:r>
                      <a:endParaRPr lang="fr-FR" sz="900" dirty="0">
                        <a:solidFill>
                          <a:schemeClr val="accent2">
                            <a:lumMod val="60000"/>
                            <a:lumOff val="40000"/>
                          </a:schemeClr>
                        </a:solidFill>
                      </a:endParaRPr>
                    </a:p>
                  </a:txBody>
                  <a:tcPr marT="34290" marB="34290"/>
                </a:tc>
                <a:tc>
                  <a:txBody>
                    <a:bodyPr/>
                    <a:lstStyle/>
                    <a:p>
                      <a:pPr marL="0" algn="ctr" defTabSz="914400" rtl="0" eaLnBrk="1" latinLnBrk="0" hangingPunct="1"/>
                      <a:r>
                        <a:rPr lang="fr-FR" sz="900" kern="1200" dirty="0"/>
                        <a:t>@ IP interne</a:t>
                      </a:r>
                      <a:endParaRPr lang="fr-FR" sz="900" b="1" kern="1200" dirty="0">
                        <a:solidFill>
                          <a:schemeClr val="accent2">
                            <a:lumMod val="60000"/>
                            <a:lumOff val="40000"/>
                          </a:schemeClr>
                        </a:solidFill>
                        <a:latin typeface="+mn-lt"/>
                        <a:ea typeface="+mn-ea"/>
                        <a:cs typeface="+mn-cs"/>
                      </a:endParaRPr>
                    </a:p>
                  </a:txBody>
                  <a:tcPr marT="34290" marB="34290"/>
                </a:tc>
                <a:extLst>
                  <a:ext uri="{0D108BD9-81ED-4DB2-BD59-A6C34878D82A}">
                    <a16:rowId xmlns:a16="http://schemas.microsoft.com/office/drawing/2014/main" val="10000"/>
                  </a:ext>
                </a:extLst>
              </a:tr>
              <a:tr h="205740">
                <a:tc>
                  <a:txBody>
                    <a:bodyPr/>
                    <a:lstStyle/>
                    <a:p>
                      <a:pPr algn="ctr"/>
                      <a:r>
                        <a:rPr lang="fr-FR" sz="900" dirty="0"/>
                        <a:t>15007</a:t>
                      </a:r>
                    </a:p>
                  </a:txBody>
                  <a:tcPr marT="34290" marB="34290"/>
                </a:tc>
                <a:tc>
                  <a:txBody>
                    <a:bodyPr/>
                    <a:lstStyle/>
                    <a:p>
                      <a:pPr algn="ctr"/>
                      <a:r>
                        <a:rPr lang="fr-FR" sz="900" dirty="0"/>
                        <a:t>192.168.1.1:14580</a:t>
                      </a:r>
                    </a:p>
                  </a:txBody>
                  <a:tcPr marT="34290" marB="34290"/>
                </a:tc>
                <a:extLst>
                  <a:ext uri="{0D108BD9-81ED-4DB2-BD59-A6C34878D82A}">
                    <a16:rowId xmlns:a16="http://schemas.microsoft.com/office/drawing/2014/main" val="10001"/>
                  </a:ext>
                </a:extLst>
              </a:tr>
            </a:tbl>
          </a:graphicData>
        </a:graphic>
      </p:graphicFrame>
      <p:grpSp>
        <p:nvGrpSpPr>
          <p:cNvPr id="7" name="Groupe 72"/>
          <p:cNvGrpSpPr>
            <a:grpSpLocks/>
          </p:cNvGrpSpPr>
          <p:nvPr/>
        </p:nvGrpSpPr>
        <p:grpSpPr bwMode="auto">
          <a:xfrm>
            <a:off x="1028700" y="1674813"/>
            <a:ext cx="1871663" cy="284162"/>
            <a:chOff x="4854778" y="1682615"/>
            <a:chExt cx="1805387" cy="378233"/>
          </a:xfrm>
        </p:grpSpPr>
        <p:sp>
          <p:nvSpPr>
            <p:cNvPr id="77868" name="Rectangle 315"/>
            <p:cNvSpPr>
              <a:spLocks noChangeArrowheads="1"/>
            </p:cNvSpPr>
            <p:nvPr/>
          </p:nvSpPr>
          <p:spPr bwMode="auto">
            <a:xfrm>
              <a:off x="4854778" y="1682615"/>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Source</a:t>
              </a:r>
              <a:endParaRPr lang="fr-FR"/>
            </a:p>
          </p:txBody>
        </p:sp>
        <p:sp>
          <p:nvSpPr>
            <p:cNvPr id="77869" name="Rectangle 316"/>
            <p:cNvSpPr>
              <a:spLocks noChangeArrowheads="1"/>
            </p:cNvSpPr>
            <p:nvPr/>
          </p:nvSpPr>
          <p:spPr bwMode="auto">
            <a:xfrm>
              <a:off x="5454823" y="1682615"/>
              <a:ext cx="1200089" cy="188876"/>
            </a:xfrm>
            <a:prstGeom prst="rect">
              <a:avLst/>
            </a:prstGeom>
            <a:noFill/>
            <a:ln w="9525">
              <a:noFill/>
              <a:miter lim="800000"/>
              <a:headEnd/>
              <a:tailEnd/>
            </a:ln>
          </p:spPr>
          <p:txBody>
            <a:bodyPr lIns="18000" tIns="18000" rIns="18000" bIns="18000"/>
            <a:lstStyle/>
            <a:p>
              <a:pPr defTabSz="673100"/>
              <a:r>
                <a:rPr lang="en-US" sz="1000">
                  <a:solidFill>
                    <a:srgbClr val="0000FF"/>
                  </a:solidFill>
                  <a:latin typeface="Calibri" pitchFamily="34" charset="0"/>
                </a:rPr>
                <a:t>80.10.246.2:80</a:t>
              </a:r>
              <a:endParaRPr lang="fr-FR"/>
            </a:p>
          </p:txBody>
        </p:sp>
        <p:sp>
          <p:nvSpPr>
            <p:cNvPr id="77870" name="Rectangle 317"/>
            <p:cNvSpPr>
              <a:spLocks noChangeArrowheads="1"/>
            </p:cNvSpPr>
            <p:nvPr/>
          </p:nvSpPr>
          <p:spPr bwMode="auto">
            <a:xfrm>
              <a:off x="4854778" y="1871491"/>
              <a:ext cx="600044" cy="188876"/>
            </a:xfrm>
            <a:prstGeom prst="rect">
              <a:avLst/>
            </a:prstGeom>
            <a:noFill/>
            <a:ln w="9525">
              <a:noFill/>
              <a:miter lim="800000"/>
              <a:headEnd/>
              <a:tailEnd/>
            </a:ln>
          </p:spPr>
          <p:txBody>
            <a:bodyPr lIns="18000" tIns="18000" rIns="18000" bIns="18000"/>
            <a:lstStyle/>
            <a:p>
              <a:pPr defTabSz="673100"/>
              <a:r>
                <a:rPr lang="fr-FR" sz="1000">
                  <a:solidFill>
                    <a:srgbClr val="0000FF"/>
                  </a:solidFill>
                  <a:latin typeface="Calibri" pitchFamily="34" charset="0"/>
                </a:rPr>
                <a:t>Dest.</a:t>
              </a:r>
              <a:endParaRPr lang="fr-FR"/>
            </a:p>
          </p:txBody>
        </p:sp>
        <p:sp>
          <p:nvSpPr>
            <p:cNvPr id="77871" name="Rectangle 318"/>
            <p:cNvSpPr>
              <a:spLocks noChangeArrowheads="1"/>
            </p:cNvSpPr>
            <p:nvPr/>
          </p:nvSpPr>
          <p:spPr bwMode="auto">
            <a:xfrm>
              <a:off x="5454823" y="1871491"/>
              <a:ext cx="1200089" cy="188876"/>
            </a:xfrm>
            <a:prstGeom prst="rect">
              <a:avLst/>
            </a:prstGeom>
            <a:noFill/>
            <a:ln w="9525">
              <a:noFill/>
              <a:miter lim="800000"/>
              <a:headEnd/>
              <a:tailEnd/>
            </a:ln>
          </p:spPr>
          <p:txBody>
            <a:bodyPr lIns="18000" tIns="18000" rIns="18000" bIns="18000"/>
            <a:lstStyle/>
            <a:p>
              <a:pPr defTabSz="673100"/>
              <a:r>
                <a:rPr lang="fr-FR" sz="1000">
                  <a:solidFill>
                    <a:srgbClr val="FF0000"/>
                  </a:solidFill>
                  <a:latin typeface="Calibri" pitchFamily="34" charset="0"/>
                </a:rPr>
                <a:t>84.232.116.78:15007</a:t>
              </a:r>
              <a:endParaRPr lang="fr-FR"/>
            </a:p>
          </p:txBody>
        </p:sp>
        <p:sp>
          <p:nvSpPr>
            <p:cNvPr id="77872" name="Line 319"/>
            <p:cNvSpPr>
              <a:spLocks noChangeShapeType="1"/>
            </p:cNvSpPr>
            <p:nvPr/>
          </p:nvSpPr>
          <p:spPr bwMode="auto">
            <a:xfrm>
              <a:off x="5454823" y="1682615"/>
              <a:ext cx="0" cy="377752"/>
            </a:xfrm>
            <a:prstGeom prst="line">
              <a:avLst/>
            </a:prstGeom>
            <a:noFill/>
            <a:ln w="12700" algn="ctr">
              <a:solidFill>
                <a:schemeClr val="tx1"/>
              </a:solidFill>
              <a:round/>
              <a:headEnd/>
              <a:tailEnd/>
            </a:ln>
          </p:spPr>
          <p:txBody>
            <a:bodyPr/>
            <a:lstStyle/>
            <a:p>
              <a:endParaRPr lang="fr-FR"/>
            </a:p>
          </p:txBody>
        </p:sp>
        <p:sp>
          <p:nvSpPr>
            <p:cNvPr id="77873" name="Line 320"/>
            <p:cNvSpPr>
              <a:spLocks noChangeShapeType="1"/>
            </p:cNvSpPr>
            <p:nvPr/>
          </p:nvSpPr>
          <p:spPr bwMode="auto">
            <a:xfrm>
              <a:off x="4854778" y="1871491"/>
              <a:ext cx="1800133" cy="0"/>
            </a:xfrm>
            <a:prstGeom prst="line">
              <a:avLst/>
            </a:prstGeom>
            <a:noFill/>
            <a:ln w="12700" algn="ctr">
              <a:solidFill>
                <a:schemeClr val="tx1"/>
              </a:solidFill>
              <a:round/>
              <a:headEnd/>
              <a:tailEnd/>
            </a:ln>
          </p:spPr>
          <p:txBody>
            <a:bodyPr/>
            <a:lstStyle/>
            <a:p>
              <a:endParaRPr lang="fr-FR"/>
            </a:p>
          </p:txBody>
        </p:sp>
        <p:sp>
          <p:nvSpPr>
            <p:cNvPr id="77874" name="Line 321"/>
            <p:cNvSpPr>
              <a:spLocks noChangeShapeType="1"/>
            </p:cNvSpPr>
            <p:nvPr/>
          </p:nvSpPr>
          <p:spPr bwMode="auto">
            <a:xfrm>
              <a:off x="4854778" y="1682615"/>
              <a:ext cx="0" cy="377752"/>
            </a:xfrm>
            <a:prstGeom prst="line">
              <a:avLst/>
            </a:prstGeom>
            <a:noFill/>
            <a:ln w="12700" algn="ctr">
              <a:solidFill>
                <a:schemeClr val="tx1"/>
              </a:solidFill>
              <a:round/>
              <a:headEnd/>
              <a:tailEnd/>
            </a:ln>
          </p:spPr>
          <p:txBody>
            <a:bodyPr/>
            <a:lstStyle/>
            <a:p>
              <a:endParaRPr lang="fr-FR"/>
            </a:p>
          </p:txBody>
        </p:sp>
        <p:sp>
          <p:nvSpPr>
            <p:cNvPr id="77875" name="Line 322"/>
            <p:cNvSpPr>
              <a:spLocks noChangeShapeType="1"/>
            </p:cNvSpPr>
            <p:nvPr/>
          </p:nvSpPr>
          <p:spPr bwMode="auto">
            <a:xfrm>
              <a:off x="6654911" y="1682615"/>
              <a:ext cx="0" cy="377752"/>
            </a:xfrm>
            <a:prstGeom prst="line">
              <a:avLst/>
            </a:prstGeom>
            <a:noFill/>
            <a:ln w="12700" algn="ctr">
              <a:solidFill>
                <a:schemeClr val="tx1"/>
              </a:solidFill>
              <a:round/>
              <a:headEnd/>
              <a:tailEnd/>
            </a:ln>
          </p:spPr>
          <p:txBody>
            <a:bodyPr/>
            <a:lstStyle/>
            <a:p>
              <a:endParaRPr lang="fr-FR"/>
            </a:p>
          </p:txBody>
        </p:sp>
        <p:sp>
          <p:nvSpPr>
            <p:cNvPr id="77876" name="Line 323"/>
            <p:cNvSpPr>
              <a:spLocks noChangeShapeType="1"/>
            </p:cNvSpPr>
            <p:nvPr/>
          </p:nvSpPr>
          <p:spPr bwMode="auto">
            <a:xfrm>
              <a:off x="4854778" y="1682615"/>
              <a:ext cx="1800133" cy="0"/>
            </a:xfrm>
            <a:prstGeom prst="line">
              <a:avLst/>
            </a:prstGeom>
            <a:noFill/>
            <a:ln w="12700" algn="ctr">
              <a:solidFill>
                <a:schemeClr val="tx1"/>
              </a:solidFill>
              <a:round/>
              <a:headEnd/>
              <a:tailEnd/>
            </a:ln>
          </p:spPr>
          <p:txBody>
            <a:bodyPr/>
            <a:lstStyle/>
            <a:p>
              <a:endParaRPr lang="fr-FR"/>
            </a:p>
          </p:txBody>
        </p:sp>
        <p:sp>
          <p:nvSpPr>
            <p:cNvPr id="77877" name="Line 324"/>
            <p:cNvSpPr>
              <a:spLocks noChangeShapeType="1"/>
            </p:cNvSpPr>
            <p:nvPr/>
          </p:nvSpPr>
          <p:spPr bwMode="auto">
            <a:xfrm>
              <a:off x="4860032" y="2060848"/>
              <a:ext cx="1800133" cy="0"/>
            </a:xfrm>
            <a:prstGeom prst="line">
              <a:avLst/>
            </a:prstGeom>
            <a:noFill/>
            <a:ln w="12700" algn="ctr">
              <a:solidFill>
                <a:schemeClr val="tx1"/>
              </a:solidFill>
              <a:round/>
              <a:headEnd/>
              <a:tailEnd/>
            </a:ln>
          </p:spPr>
          <p:txBody>
            <a:bodyPr/>
            <a:lstStyle/>
            <a:p>
              <a:endParaRPr lang="fr-FR"/>
            </a:p>
          </p:txBody>
        </p:sp>
      </p:grpSp>
      <p:sp>
        <p:nvSpPr>
          <p:cNvPr id="98" name="ZoneTexte 97"/>
          <p:cNvSpPr txBox="1">
            <a:spLocks noChangeArrowheads="1"/>
          </p:cNvSpPr>
          <p:nvPr/>
        </p:nvSpPr>
        <p:spPr bwMode="auto">
          <a:xfrm>
            <a:off x="5435600" y="4173538"/>
            <a:ext cx="1657350" cy="431800"/>
          </a:xfrm>
          <a:prstGeom prst="rect">
            <a:avLst/>
          </a:prstGeom>
          <a:noFill/>
          <a:ln w="9525">
            <a:noFill/>
            <a:miter lim="800000"/>
            <a:headEnd/>
            <a:tailEnd/>
          </a:ln>
        </p:spPr>
        <p:txBody>
          <a:bodyPr>
            <a:spAutoFit/>
          </a:bodyPr>
          <a:lstStyle/>
          <a:p>
            <a:r>
              <a:rPr lang="fr-FR" sz="1100">
                <a:solidFill>
                  <a:srgbClr val="002060"/>
                </a:solidFill>
              </a:rPr>
              <a:t> voici </a:t>
            </a:r>
          </a:p>
          <a:p>
            <a:r>
              <a:rPr lang="fr-FR" sz="1100">
                <a:solidFill>
                  <a:srgbClr val="002060"/>
                </a:solidFill>
              </a:rPr>
              <a:t>www.google.fr  </a:t>
            </a:r>
          </a:p>
        </p:txBody>
      </p:sp>
      <p:sp>
        <p:nvSpPr>
          <p:cNvPr id="77860" name="Rectangle 1"/>
          <p:cNvSpPr>
            <a:spLocks/>
          </p:cNvSpPr>
          <p:nvPr/>
        </p:nvSpPr>
        <p:spPr bwMode="auto">
          <a:xfrm>
            <a:off x="1322388" y="33338"/>
            <a:ext cx="6850062" cy="569912"/>
          </a:xfrm>
          <a:prstGeom prst="rect">
            <a:avLst/>
          </a:prstGeom>
          <a:noFill/>
          <a:ln w="9525">
            <a:noFill/>
            <a:miter lim="800000"/>
            <a:headEnd/>
            <a:tailEnd/>
          </a:ln>
        </p:spPr>
        <p:txBody>
          <a:bodyPr lIns="0" tIns="0" rIns="0" bIns="0" anchor="ctr"/>
          <a:lstStyle/>
          <a:p>
            <a:pPr defTabSz="673100"/>
            <a:r>
              <a:rPr lang="fr-FR" sz="2800" b="1">
                <a:solidFill>
                  <a:srgbClr val="4D4D4D"/>
                </a:solidFill>
                <a:cs typeface="Arial" pitchFamily="34" charset="0"/>
              </a:rPr>
              <a:t>Requête http sur serveur google retour</a:t>
            </a:r>
            <a:endParaRPr lang="en-US" sz="2800" b="1">
              <a:solidFill>
                <a:srgbClr val="4D4D4D"/>
              </a:solidFill>
              <a:cs typeface="Arial" pitchFamily="34" charset="0"/>
            </a:endParaRPr>
          </a:p>
        </p:txBody>
      </p:sp>
      <p:grpSp>
        <p:nvGrpSpPr>
          <p:cNvPr id="77861" name="Group 14"/>
          <p:cNvGrpSpPr>
            <a:grpSpLocks/>
          </p:cNvGrpSpPr>
          <p:nvPr/>
        </p:nvGrpSpPr>
        <p:grpSpPr bwMode="auto">
          <a:xfrm>
            <a:off x="0" y="788988"/>
            <a:ext cx="2559050" cy="955675"/>
            <a:chOff x="4252" y="3253"/>
            <a:chExt cx="1612" cy="802"/>
          </a:xfrm>
        </p:grpSpPr>
        <p:pic>
          <p:nvPicPr>
            <p:cNvPr id="77865" name="Picture 15"/>
            <p:cNvPicPr>
              <a:picLocks noChangeAspect="1" noChangeArrowheads="1"/>
            </p:cNvPicPr>
            <p:nvPr/>
          </p:nvPicPr>
          <p:blipFill>
            <a:blip r:embed="rId8" cstate="print"/>
            <a:srcRect/>
            <a:stretch>
              <a:fillRect/>
            </a:stretch>
          </p:blipFill>
          <p:spPr bwMode="auto">
            <a:xfrm>
              <a:off x="4410" y="3571"/>
              <a:ext cx="353" cy="484"/>
            </a:xfrm>
            <a:prstGeom prst="rect">
              <a:avLst/>
            </a:prstGeom>
            <a:noFill/>
            <a:ln w="9525">
              <a:noFill/>
              <a:miter lim="800000"/>
              <a:headEnd/>
              <a:tailEnd/>
            </a:ln>
          </p:spPr>
        </p:pic>
        <p:sp>
          <p:nvSpPr>
            <p:cNvPr id="77866" name="Text Box 16"/>
            <p:cNvSpPr txBox="1">
              <a:spLocks noChangeArrowheads="1"/>
            </p:cNvSpPr>
            <p:nvPr/>
          </p:nvSpPr>
          <p:spPr bwMode="auto">
            <a:xfrm>
              <a:off x="4752" y="3616"/>
              <a:ext cx="836" cy="259"/>
            </a:xfrm>
            <a:prstGeom prst="rect">
              <a:avLst/>
            </a:prstGeom>
            <a:noFill/>
            <a:ln w="9525">
              <a:noFill/>
              <a:miter lim="800000"/>
              <a:headEnd/>
              <a:tailEnd/>
            </a:ln>
          </p:spPr>
          <p:txBody>
            <a:bodyPr wrap="none">
              <a:spAutoFit/>
            </a:bodyPr>
            <a:lstStyle/>
            <a:p>
              <a:pPr algn="ctr" defTabSz="673100" hangingPunct="1"/>
              <a:r>
                <a:rPr lang="fr-FR" sz="1400" b="1">
                  <a:solidFill>
                    <a:schemeClr val="accent2"/>
                  </a:solidFill>
                  <a:sym typeface="Arial" pitchFamily="34" charset="0"/>
                </a:rPr>
                <a:t>173.194.66.94</a:t>
              </a:r>
              <a:endParaRPr lang="fr-FR" sz="1500">
                <a:solidFill>
                  <a:srgbClr val="000000"/>
                </a:solidFill>
                <a:sym typeface="Arial" pitchFamily="34" charset="0"/>
              </a:endParaRPr>
            </a:p>
          </p:txBody>
        </p:sp>
        <p:sp>
          <p:nvSpPr>
            <p:cNvPr id="77867" name="Text Box 17"/>
            <p:cNvSpPr txBox="1">
              <a:spLocks noChangeArrowheads="1"/>
            </p:cNvSpPr>
            <p:nvPr/>
          </p:nvSpPr>
          <p:spPr bwMode="auto">
            <a:xfrm>
              <a:off x="4252" y="3253"/>
              <a:ext cx="1612" cy="259"/>
            </a:xfrm>
            <a:prstGeom prst="rect">
              <a:avLst/>
            </a:prstGeom>
            <a:noFill/>
            <a:ln w="9525">
              <a:noFill/>
              <a:miter lim="800000"/>
              <a:headEnd/>
              <a:tailEnd/>
            </a:ln>
          </p:spPr>
          <p:txBody>
            <a:bodyPr wrap="none">
              <a:spAutoFit/>
            </a:bodyPr>
            <a:lstStyle/>
            <a:p>
              <a:pPr defTabSz="673100" hangingPunct="1"/>
              <a:r>
                <a:rPr lang="fr-FR" sz="1400" b="1">
                  <a:solidFill>
                    <a:schemeClr val="accent2"/>
                  </a:solidFill>
                  <a:sym typeface="Arial" pitchFamily="34" charset="0"/>
                </a:rPr>
                <a:t>Serveur Web google port 80</a:t>
              </a:r>
              <a:endParaRPr lang="fr-FR" sz="1500">
                <a:solidFill>
                  <a:srgbClr val="000000"/>
                </a:solidFill>
                <a:sym typeface="Arial" pitchFamily="34" charset="0"/>
              </a:endParaRPr>
            </a:p>
          </p:txBody>
        </p:sp>
      </p:grpSp>
      <p:sp>
        <p:nvSpPr>
          <p:cNvPr id="77862" name="Line 3"/>
          <p:cNvSpPr>
            <a:spLocks noChangeShapeType="1"/>
          </p:cNvSpPr>
          <p:nvPr/>
        </p:nvSpPr>
        <p:spPr bwMode="auto">
          <a:xfrm flipH="1" flipV="1">
            <a:off x="684213" y="1762125"/>
            <a:ext cx="647700" cy="1673225"/>
          </a:xfrm>
          <a:prstGeom prst="line">
            <a:avLst/>
          </a:prstGeom>
          <a:noFill/>
          <a:ln w="25400" cap="rnd">
            <a:solidFill>
              <a:srgbClr val="FF0000"/>
            </a:solidFill>
            <a:prstDash val="sysDot"/>
            <a:miter lim="800000"/>
            <a:headEnd/>
            <a:tailEnd/>
          </a:ln>
        </p:spPr>
        <p:txBody>
          <a:bodyPr lIns="0" tIns="0" rIns="0" bIns="0"/>
          <a:lstStyle/>
          <a:p>
            <a:endParaRPr lang="fr-FR"/>
          </a:p>
        </p:txBody>
      </p:sp>
      <p:sp>
        <p:nvSpPr>
          <p:cNvPr id="10" name="Espace réservé du contenu 9"/>
          <p:cNvSpPr>
            <a:spLocks noGrp="1"/>
          </p:cNvSpPr>
          <p:nvPr>
            <p:ph sz="half" idx="2"/>
          </p:nvPr>
        </p:nvSpPr>
        <p:spPr/>
        <p:txBody>
          <a:bodyPr/>
          <a:lstStyle/>
          <a:p>
            <a:pPr>
              <a:defRPr/>
            </a:pPr>
            <a:endParaRPr lang="fr-FR"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par>
                                <p:cTn id="8" presetID="55"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strVal val="#ppt_w*0.70"/>
                                          </p:val>
                                        </p:tav>
                                        <p:tav tm="100000">
                                          <p:val>
                                            <p:strVal val="#ppt_w"/>
                                          </p:val>
                                        </p:tav>
                                      </p:tavLst>
                                    </p:anim>
                                    <p:anim calcmode="lin" valueType="num">
                                      <p:cBhvr>
                                        <p:cTn id="11" dur="1000" fill="hold"/>
                                        <p:tgtEl>
                                          <p:spTgt spid="7"/>
                                        </p:tgtEl>
                                        <p:attrNameLst>
                                          <p:attrName>ppt_h</p:attrName>
                                        </p:attrNameLst>
                                      </p:cBhvr>
                                      <p:tavLst>
                                        <p:tav tm="0">
                                          <p:val>
                                            <p:strVal val="#ppt_h"/>
                                          </p:val>
                                        </p:tav>
                                        <p:tav tm="100000">
                                          <p:val>
                                            <p:strVal val="#ppt_h"/>
                                          </p:val>
                                        </p:tav>
                                      </p:tavLst>
                                    </p:anim>
                                    <p:animEffect transition="in" filter="fade">
                                      <p:cBhvr>
                                        <p:cTn id="12" dur="1000"/>
                                        <p:tgtEl>
                                          <p:spTgt spid="7"/>
                                        </p:tgtEl>
                                      </p:cBhvr>
                                    </p:animEffect>
                                  </p:childTnLst>
                                </p:cTn>
                              </p:par>
                              <p:par>
                                <p:cTn id="13" presetID="55"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1000" fill="hold"/>
                                        <p:tgtEl>
                                          <p:spTgt spid="87"/>
                                        </p:tgtEl>
                                        <p:attrNameLst>
                                          <p:attrName>ppt_w</p:attrName>
                                        </p:attrNameLst>
                                      </p:cBhvr>
                                      <p:tavLst>
                                        <p:tav tm="0">
                                          <p:val>
                                            <p:strVal val="#ppt_w*0.70"/>
                                          </p:val>
                                        </p:tav>
                                        <p:tav tm="100000">
                                          <p:val>
                                            <p:strVal val="#ppt_w"/>
                                          </p:val>
                                        </p:tav>
                                      </p:tavLst>
                                    </p:anim>
                                    <p:anim calcmode="lin" valueType="num">
                                      <p:cBhvr>
                                        <p:cTn id="16" dur="1000" fill="hold"/>
                                        <p:tgtEl>
                                          <p:spTgt spid="87"/>
                                        </p:tgtEl>
                                        <p:attrNameLst>
                                          <p:attrName>ppt_h</p:attrName>
                                        </p:attrNameLst>
                                      </p:cBhvr>
                                      <p:tavLst>
                                        <p:tav tm="0">
                                          <p:val>
                                            <p:strVal val="#ppt_h"/>
                                          </p:val>
                                        </p:tav>
                                        <p:tav tm="100000">
                                          <p:val>
                                            <p:strVal val="#ppt_h"/>
                                          </p:val>
                                        </p:tav>
                                      </p:tavLst>
                                    </p:anim>
                                    <p:animEffect transition="in" filter="fade">
                                      <p:cBhvr>
                                        <p:cTn id="17" dur="10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55"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strVal val="#ppt_w*0.70"/>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Effect transition="in" filter="fade">
                                      <p:cBhvr>
                                        <p:cTn id="27" dur="1000"/>
                                        <p:tgtEl>
                                          <p:spTgt spid="2"/>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 calcmode="lin" valueType="num">
                                      <p:cBhvr>
                                        <p:cTn id="30" dur="1000" fill="hold"/>
                                        <p:tgtEl>
                                          <p:spTgt spid="98"/>
                                        </p:tgtEl>
                                        <p:attrNameLst>
                                          <p:attrName>ppt_w</p:attrName>
                                        </p:attrNameLst>
                                      </p:cBhvr>
                                      <p:tavLst>
                                        <p:tav tm="0">
                                          <p:val>
                                            <p:strVal val="#ppt_w*0.70"/>
                                          </p:val>
                                        </p:tav>
                                        <p:tav tm="100000">
                                          <p:val>
                                            <p:strVal val="#ppt_w"/>
                                          </p:val>
                                        </p:tav>
                                      </p:tavLst>
                                    </p:anim>
                                    <p:anim calcmode="lin" valueType="num">
                                      <p:cBhvr>
                                        <p:cTn id="31" dur="1000" fill="hold"/>
                                        <p:tgtEl>
                                          <p:spTgt spid="98"/>
                                        </p:tgtEl>
                                        <p:attrNameLst>
                                          <p:attrName>ppt_h</p:attrName>
                                        </p:attrNameLst>
                                      </p:cBhvr>
                                      <p:tavLst>
                                        <p:tav tm="0">
                                          <p:val>
                                            <p:strVal val="#ppt_h"/>
                                          </p:val>
                                        </p:tav>
                                        <p:tav tm="100000">
                                          <p:val>
                                            <p:strVal val="#ppt_h"/>
                                          </p:val>
                                        </p:tav>
                                      </p:tavLst>
                                    </p:anim>
                                    <p:animEffect transition="in" filter="fade">
                                      <p:cBhvr>
                                        <p:cTn id="32"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7" grpId="0"/>
      <p:bldP spid="88" grpId="0" animBg="1"/>
      <p:bldP spid="9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p:cNvSpPr>
            <a:spLocks noChangeArrowheads="1"/>
          </p:cNvSpPr>
          <p:nvPr/>
        </p:nvSpPr>
        <p:spPr bwMode="auto">
          <a:xfrm>
            <a:off x="2482850" y="1492250"/>
            <a:ext cx="5975350" cy="2962275"/>
          </a:xfrm>
          <a:prstGeom prst="rect">
            <a:avLst/>
          </a:prstGeom>
          <a:noFill/>
          <a:ln w="9525">
            <a:noFill/>
            <a:round/>
            <a:headEnd/>
            <a:tailEnd/>
          </a:ln>
        </p:spPr>
        <p:txBody>
          <a:bodyPr lIns="90000" tIns="45000" rIns="90000" bIns="45000"/>
          <a:lstStyle/>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Ports</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Net BIOS (WORKGROUP)</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SMB Partage</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http 80</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SMTP IMAP POP</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FTP 21</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RDP 3349</a:t>
            </a:r>
          </a:p>
          <a:p>
            <a:pPr marL="215900" indent="-215900">
              <a:lnSpc>
                <a:spcPct val="100000"/>
              </a:lnSpc>
              <a:buClr>
                <a:srgbClr val="404040"/>
              </a:buClr>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r>
              <a:rPr lang="fr-FR" sz="2000">
                <a:solidFill>
                  <a:srgbClr val="404040"/>
                </a:solidFill>
                <a:latin typeface="Andalus" pitchFamily="18" charset="-78"/>
              </a:rPr>
              <a:t>DLNA</a:t>
            </a:r>
          </a:p>
          <a:p>
            <a:pPr marL="215900" indent="-215900">
              <a:lnSpc>
                <a:spcPct val="100000"/>
              </a:lnSpc>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fr-FR" sz="2000">
              <a:solidFill>
                <a:srgbClr val="404040"/>
              </a:solidFill>
              <a:latin typeface="Andalus" pitchFamily="18" charset="-78"/>
            </a:endParaRPr>
          </a:p>
        </p:txBody>
      </p:sp>
      <p:sp>
        <p:nvSpPr>
          <p:cNvPr id="78851" name="Rectangle 2"/>
          <p:cNvSpPr>
            <a:spLocks noChangeArrowheads="1"/>
          </p:cNvSpPr>
          <p:nvPr/>
        </p:nvSpPr>
        <p:spPr bwMode="auto">
          <a:xfrm>
            <a:off x="1692275" y="0"/>
            <a:ext cx="7451725" cy="855663"/>
          </a:xfrm>
          <a:prstGeom prst="rect">
            <a:avLst/>
          </a:prstGeom>
          <a:noFill/>
          <a:ln w="9525">
            <a:noFill/>
            <a:round/>
            <a:headEnd/>
            <a:tailEnd/>
          </a:ln>
        </p:spPr>
        <p:txBody>
          <a:bodyPr lIns="90000" tIns="45000" rIns="90000" bIns="45000"/>
          <a:lstStyle/>
          <a:p>
            <a:pPr>
              <a:lnSpc>
                <a:spcPct val="100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fr-FR" sz="3200">
                <a:solidFill>
                  <a:srgbClr val="595959"/>
                </a:solidFill>
                <a:latin typeface="Andalus" pitchFamily="18" charset="-78"/>
              </a:rPr>
              <a:t>Couche V du model OSI (Application)</a:t>
            </a:r>
          </a:p>
        </p:txBody>
      </p:sp>
      <p:sp>
        <p:nvSpPr>
          <p:cNvPr id="79875" name="Rectangle 3"/>
          <p:cNvSpPr>
            <a:spLocks noChangeArrowheads="1"/>
          </p:cNvSpPr>
          <p:nvPr/>
        </p:nvSpPr>
        <p:spPr bwMode="auto">
          <a:xfrm>
            <a:off x="107950" y="1238250"/>
            <a:ext cx="1366838" cy="180975"/>
          </a:xfrm>
          <a:prstGeom prst="rect">
            <a:avLst/>
          </a:prstGeom>
          <a:solidFill>
            <a:srgbClr val="4F81BD">
              <a:alpha val="84999"/>
            </a:srgbClr>
          </a:solidFill>
          <a:ln w="25560" cap="flat">
            <a:noFill/>
            <a:round/>
            <a:headEnd/>
            <a:tailEnd/>
          </a:ln>
          <a:effectLst>
            <a:outerShdw dist="63130" dir="2700000" algn="ctr" rotWithShape="0">
              <a:srgbClr val="EEECE1">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Physique</a:t>
            </a:r>
          </a:p>
        </p:txBody>
      </p:sp>
      <p:sp>
        <p:nvSpPr>
          <p:cNvPr id="79876" name="Rectangle 4"/>
          <p:cNvSpPr>
            <a:spLocks noChangeArrowheads="1"/>
          </p:cNvSpPr>
          <p:nvPr/>
        </p:nvSpPr>
        <p:spPr bwMode="auto">
          <a:xfrm>
            <a:off x="107950" y="974725"/>
            <a:ext cx="1366838" cy="180975"/>
          </a:xfrm>
          <a:prstGeom prst="rect">
            <a:avLst/>
          </a:prstGeom>
          <a:solidFill>
            <a:srgbClr val="FF6FCF">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Liaison</a:t>
            </a:r>
          </a:p>
        </p:txBody>
      </p:sp>
      <p:sp>
        <p:nvSpPr>
          <p:cNvPr id="79877" name="Rectangle 5"/>
          <p:cNvSpPr>
            <a:spLocks noChangeArrowheads="1"/>
          </p:cNvSpPr>
          <p:nvPr/>
        </p:nvSpPr>
        <p:spPr bwMode="auto">
          <a:xfrm>
            <a:off x="107950" y="728663"/>
            <a:ext cx="1366838" cy="180975"/>
          </a:xfrm>
          <a:prstGeom prst="rect">
            <a:avLst/>
          </a:prstGeom>
          <a:solidFill>
            <a:srgbClr val="00FF8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Réseau</a:t>
            </a:r>
          </a:p>
        </p:txBody>
      </p:sp>
      <p:sp>
        <p:nvSpPr>
          <p:cNvPr id="79878" name="Rectangle 6"/>
          <p:cNvSpPr>
            <a:spLocks noChangeArrowheads="1"/>
          </p:cNvSpPr>
          <p:nvPr/>
        </p:nvSpPr>
        <p:spPr bwMode="auto">
          <a:xfrm>
            <a:off x="107950" y="457200"/>
            <a:ext cx="1366838" cy="180975"/>
          </a:xfrm>
          <a:prstGeom prst="rect">
            <a:avLst/>
          </a:prstGeom>
          <a:solidFill>
            <a:srgbClr val="EBEC03">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Transport</a:t>
            </a:r>
          </a:p>
        </p:txBody>
      </p:sp>
      <p:sp>
        <p:nvSpPr>
          <p:cNvPr id="79879" name="Rectangle 7"/>
          <p:cNvSpPr>
            <a:spLocks noChangeArrowheads="1"/>
          </p:cNvSpPr>
          <p:nvPr/>
        </p:nvSpPr>
        <p:spPr bwMode="auto">
          <a:xfrm>
            <a:off x="107950" y="223838"/>
            <a:ext cx="1366838" cy="180975"/>
          </a:xfrm>
          <a:prstGeom prst="rect">
            <a:avLst/>
          </a:prstGeom>
          <a:solidFill>
            <a:srgbClr val="FF8000">
              <a:alpha val="84999"/>
            </a:srgbClr>
          </a:solidFill>
          <a:ln w="25560" cap="flat">
            <a:noFill/>
            <a:round/>
            <a:headEnd/>
            <a:tailEnd/>
          </a:ln>
          <a:effectLst>
            <a:outerShdw dist="63130" dir="2700000" algn="ctr" rotWithShape="0">
              <a:srgbClr val="000000">
                <a:alpha val="75014"/>
              </a:srgbClr>
            </a:outerShdw>
          </a:effectLst>
        </p:spPr>
        <p:txBody>
          <a:bodyPr lIns="76320" tIns="76320" rIns="133920" bIns="76320" anchor="ctr"/>
          <a:lstStyle/>
          <a:p>
            <a:pPr algn="ctr">
              <a:lnSpc>
                <a:spcPct val="100000"/>
              </a:lnSpc>
              <a:buFont typeface="Times New Roman" pitchFamily="16" charset="0"/>
              <a:buNone/>
              <a:tabLst>
                <a:tab pos="449263" algn="l"/>
                <a:tab pos="898525" algn="l"/>
                <a:tab pos="1347788" algn="l"/>
              </a:tabLst>
              <a:defRPr/>
            </a:pPr>
            <a:r>
              <a:rPr lang="fr-FR" sz="1400" dirty="0">
                <a:solidFill>
                  <a:srgbClr val="000000"/>
                </a:solidFill>
                <a:latin typeface="Andalus" charset="0"/>
                <a:ea typeface="Microsoft YaHei" charset="-122"/>
                <a:cs typeface="DejaVu Sans" charset="0"/>
              </a:rPr>
              <a:t>Application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576263" y="287338"/>
            <a:ext cx="6480175" cy="712787"/>
          </a:xfrm>
          <a:prstGeom prst="rect">
            <a:avLst/>
          </a:prstGeom>
          <a:noFill/>
          <a:ln w="9525">
            <a:noFill/>
            <a:round/>
            <a:headEnd/>
            <a:tailEnd/>
          </a:ln>
        </p:spPr>
        <p:txBody>
          <a:bodyPr lIns="90000" tIns="45000" rIns="90000" bIns="45000"/>
          <a:lstStyle/>
          <a:p>
            <a:pPr marL="215900" indent="-215900">
              <a:lnSpc>
                <a:spcPct val="127000"/>
              </a:lnSpc>
              <a:buClr>
                <a:srgbClr val="595959"/>
              </a:buClr>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3200">
                <a:solidFill>
                  <a:srgbClr val="595959"/>
                </a:solidFill>
                <a:latin typeface="Andalus" pitchFamily="18" charset="-78"/>
              </a:rPr>
              <a:t>Topologie des réseaux</a:t>
            </a:r>
          </a:p>
        </p:txBody>
      </p:sp>
      <p:sp>
        <p:nvSpPr>
          <p:cNvPr id="15362" name="Rectangle 2"/>
          <p:cNvSpPr>
            <a:spLocks noChangeArrowheads="1"/>
          </p:cNvSpPr>
          <p:nvPr/>
        </p:nvSpPr>
        <p:spPr bwMode="auto">
          <a:xfrm>
            <a:off x="792163" y="1152525"/>
            <a:ext cx="1511300" cy="346075"/>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Lst>
            </a:pPr>
            <a:r>
              <a:rPr lang="fr-FR" b="1" dirty="0">
                <a:solidFill>
                  <a:srgbClr val="000000"/>
                </a:solidFill>
              </a:rPr>
              <a:t>En Bus</a:t>
            </a:r>
          </a:p>
        </p:txBody>
      </p:sp>
      <p:pic>
        <p:nvPicPr>
          <p:cNvPr id="15363" name="Picture 3"/>
          <p:cNvPicPr>
            <a:picLocks noChangeAspect="1" noChangeArrowheads="1"/>
          </p:cNvPicPr>
          <p:nvPr/>
        </p:nvPicPr>
        <p:blipFill>
          <a:blip r:embed="rId3" cstate="print"/>
          <a:srcRect/>
          <a:stretch>
            <a:fillRect/>
          </a:stretch>
        </p:blipFill>
        <p:spPr bwMode="auto">
          <a:xfrm>
            <a:off x="215900" y="1584325"/>
            <a:ext cx="2309813" cy="2638425"/>
          </a:xfrm>
          <a:prstGeom prst="rect">
            <a:avLst/>
          </a:prstGeom>
          <a:noFill/>
          <a:ln w="9525">
            <a:noFill/>
            <a:round/>
            <a:headEnd/>
            <a:tailEnd/>
          </a:ln>
        </p:spPr>
      </p:pic>
      <p:sp>
        <p:nvSpPr>
          <p:cNvPr id="15364" name="Rectangle 4"/>
          <p:cNvSpPr>
            <a:spLocks noChangeArrowheads="1"/>
          </p:cNvSpPr>
          <p:nvPr/>
        </p:nvSpPr>
        <p:spPr bwMode="auto">
          <a:xfrm>
            <a:off x="3707904" y="1131590"/>
            <a:ext cx="1800200" cy="346075"/>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Lst>
            </a:pPr>
            <a:r>
              <a:rPr lang="fr-FR" b="1" dirty="0">
                <a:solidFill>
                  <a:srgbClr val="000000"/>
                </a:solidFill>
              </a:rPr>
              <a:t>En Anneau</a:t>
            </a:r>
          </a:p>
        </p:txBody>
      </p:sp>
      <p:pic>
        <p:nvPicPr>
          <p:cNvPr id="15365" name="Picture 5"/>
          <p:cNvPicPr>
            <a:picLocks noChangeAspect="1" noChangeArrowheads="1"/>
          </p:cNvPicPr>
          <p:nvPr/>
        </p:nvPicPr>
        <p:blipFill>
          <a:blip r:embed="rId4" cstate="print"/>
          <a:srcRect/>
          <a:stretch>
            <a:fillRect/>
          </a:stretch>
        </p:blipFill>
        <p:spPr bwMode="auto">
          <a:xfrm>
            <a:off x="2781300" y="1655763"/>
            <a:ext cx="3195638" cy="2592387"/>
          </a:xfrm>
          <a:prstGeom prst="rect">
            <a:avLst/>
          </a:prstGeom>
          <a:noFill/>
          <a:ln w="9525">
            <a:noFill/>
            <a:round/>
            <a:headEnd/>
            <a:tailEnd/>
          </a:ln>
        </p:spPr>
      </p:pic>
      <p:sp>
        <p:nvSpPr>
          <p:cNvPr id="15366" name="Rectangle 6"/>
          <p:cNvSpPr>
            <a:spLocks noChangeArrowheads="1"/>
          </p:cNvSpPr>
          <p:nvPr/>
        </p:nvSpPr>
        <p:spPr bwMode="auto">
          <a:xfrm>
            <a:off x="6840538" y="1152525"/>
            <a:ext cx="1511300" cy="346075"/>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Lst>
            </a:pPr>
            <a:r>
              <a:rPr lang="fr-FR" b="1" dirty="0">
                <a:solidFill>
                  <a:srgbClr val="000000"/>
                </a:solidFill>
              </a:rPr>
              <a:t>En Étoile</a:t>
            </a:r>
          </a:p>
        </p:txBody>
      </p:sp>
      <p:pic>
        <p:nvPicPr>
          <p:cNvPr id="15367" name="Picture 7"/>
          <p:cNvPicPr>
            <a:picLocks noChangeAspect="1" noChangeArrowheads="1"/>
          </p:cNvPicPr>
          <p:nvPr/>
        </p:nvPicPr>
        <p:blipFill>
          <a:blip r:embed="rId5" cstate="print"/>
          <a:srcRect/>
          <a:stretch>
            <a:fillRect/>
          </a:stretch>
        </p:blipFill>
        <p:spPr bwMode="auto">
          <a:xfrm>
            <a:off x="6513513" y="1722438"/>
            <a:ext cx="2247900" cy="2667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5362">
                                            <p:txEl>
                                              <p:pRg st="0" end="0"/>
                                            </p:txEl>
                                          </p:spTgt>
                                        </p:tgtEl>
                                        <p:attrNameLst>
                                          <p:attrName>style.visibility</p:attrName>
                                        </p:attrNameLst>
                                      </p:cBhvr>
                                      <p:to>
                                        <p:strVal val="visible"/>
                                      </p:to>
                                    </p:set>
                                  </p:childTnLst>
                                </p:cTn>
                              </p:par>
                            </p:childTnLst>
                          </p:cTn>
                        </p:par>
                        <p:par>
                          <p:cTn id="7" fill="hold">
                            <p:stCondLst>
                              <p:cond delay="1"/>
                            </p:stCondLst>
                            <p:childTnLst>
                              <p:par>
                                <p:cTn id="8" presetID="5" presetClass="entr" presetSubtype="10" fill="hold" nodeType="afterEffect">
                                  <p:stCondLst>
                                    <p:cond delay="0"/>
                                  </p:stCondLst>
                                  <p:childTnLst>
                                    <p:set>
                                      <p:cBhvr additive="repl">
                                        <p:cTn id="9" dur="1" fill="hold">
                                          <p:stCondLst>
                                            <p:cond delay="0"/>
                                          </p:stCondLst>
                                        </p:cTn>
                                        <p:tgtEl>
                                          <p:spTgt spid="15363"/>
                                        </p:tgtEl>
                                        <p:attrNameLst>
                                          <p:attrName>style.visibility</p:attrName>
                                        </p:attrNameLst>
                                      </p:cBhvr>
                                      <p:to>
                                        <p:strVal val="visible"/>
                                      </p:to>
                                    </p:set>
                                    <p:animEffect transition="in" filter="checkerboard(across)">
                                      <p:cBhvr additive="repl">
                                        <p:cTn id="10" dur="500"/>
                                        <p:tgtEl>
                                          <p:spTgt spid="15363"/>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1" fill="hold" nodeType="clickEffect">
                                  <p:stCondLst>
                                    <p:cond delay="0"/>
                                  </p:stCondLst>
                                  <p:childTnLst>
                                    <p:set>
                                      <p:cBhvr>
                                        <p:cTn id="14" dur="1" fill="hold">
                                          <p:stCondLst>
                                            <p:cond delay="0"/>
                                          </p:stCondLst>
                                        </p:cTn>
                                        <p:tgtEl>
                                          <p:spTgt spid="15364">
                                            <p:txEl>
                                              <p:pRg st="0" end="0"/>
                                            </p:txEl>
                                          </p:spTgt>
                                        </p:tgtEl>
                                        <p:attrNameLst>
                                          <p:attrName>style.visibility</p:attrName>
                                        </p:attrNameLst>
                                      </p:cBhvr>
                                      <p:to>
                                        <p:strVal val="visible"/>
                                      </p:to>
                                    </p:set>
                                    <p:anim calcmode="lin" valueType="num">
                                      <p:cBhvr additive="base">
                                        <p:cTn id="15" dur="500" fill="hold"/>
                                        <p:tgtEl>
                                          <p:spTgt spid="1536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64">
                                            <p:txEl>
                                              <p:pRg st="0" end="0"/>
                                            </p:txEl>
                                          </p:spTgt>
                                        </p:tgtEl>
                                        <p:attrNameLst>
                                          <p:attrName>ppt_y</p:attrName>
                                        </p:attrNameLst>
                                      </p:cBhvr>
                                      <p:tavLst>
                                        <p:tav tm="0">
                                          <p:val>
                                            <p:strVal val="0-#ppt_h/2"/>
                                          </p:val>
                                        </p:tav>
                                        <p:tav tm="100000">
                                          <p:val>
                                            <p:strVal val="#ppt_y"/>
                                          </p:val>
                                        </p:tav>
                                      </p:tavLst>
                                    </p:anim>
                                  </p:childTnLst>
                                </p:cTn>
                              </p:par>
                              <p:par>
                                <p:cTn id="17" presetID="6" presetClass="entr" presetSubtype="16" fill="hold" nodeType="withEffect">
                                  <p:stCondLst>
                                    <p:cond delay="0"/>
                                  </p:stCondLst>
                                  <p:childTnLst>
                                    <p:set>
                                      <p:cBhvr additive="repl">
                                        <p:cTn id="18" dur="1" fill="hold">
                                          <p:stCondLst>
                                            <p:cond delay="0"/>
                                          </p:stCondLst>
                                        </p:cTn>
                                        <p:tgtEl>
                                          <p:spTgt spid="15365"/>
                                        </p:tgtEl>
                                        <p:attrNameLst>
                                          <p:attrName>style.visibility</p:attrName>
                                        </p:attrNameLst>
                                      </p:cBhvr>
                                      <p:to>
                                        <p:strVal val="visible"/>
                                      </p:to>
                                    </p:set>
                                    <p:animEffect transition="out" filter="circle(in)">
                                      <p:cBhvr additive="repl">
                                        <p:cTn id="19" dur="2000"/>
                                        <p:tgtEl>
                                          <p:spTgt spid="153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5366">
                                            <p:txEl>
                                              <p:pRg st="0" end="0"/>
                                            </p:txEl>
                                          </p:spTgt>
                                        </p:tgtEl>
                                        <p:attrNameLst>
                                          <p:attrName>style.visibility</p:attrName>
                                        </p:attrNameLst>
                                      </p:cBhvr>
                                      <p:to>
                                        <p:strVal val="visible"/>
                                      </p:to>
                                    </p:set>
                                    <p:animEffect transition="in" filter="wipe(right)">
                                      <p:cBhvr>
                                        <p:cTn id="24" dur="500"/>
                                        <p:tgtEl>
                                          <p:spTgt spid="15366">
                                            <p:txEl>
                                              <p:pRg st="0" end="0"/>
                                            </p:txEl>
                                          </p:spTgt>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additive="repl">
                                        <p:cTn id="27" dur="1" fill="hold">
                                          <p:stCondLst>
                                            <p:cond delay="0"/>
                                          </p:stCondLst>
                                        </p:cTn>
                                        <p:tgtEl>
                                          <p:spTgt spid="15367"/>
                                        </p:tgtEl>
                                        <p:attrNameLst>
                                          <p:attrName>style.visibility</p:attrName>
                                        </p:attrNameLst>
                                      </p:cBhvr>
                                      <p:to>
                                        <p:strVal val="visible"/>
                                      </p:to>
                                    </p:set>
                                    <p:animEffect transition="in" filter="randombar(horizontal)">
                                      <p:cBhvr additive="repl">
                                        <p:cTn id="28"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9"/>
          <p:cNvSpPr>
            <a:spLocks/>
          </p:cNvSpPr>
          <p:nvPr/>
        </p:nvSpPr>
        <p:spPr bwMode="auto">
          <a:xfrm>
            <a:off x="1477963" y="1957388"/>
            <a:ext cx="812800" cy="344487"/>
          </a:xfrm>
          <a:prstGeom prst="rect">
            <a:avLst/>
          </a:prstGeom>
          <a:noFill/>
          <a:ln w="9525">
            <a:noFill/>
            <a:miter lim="800000"/>
            <a:headEnd/>
            <a:tailEnd/>
          </a:ln>
        </p:spPr>
        <p:txBody>
          <a:bodyPr wrap="none" lIns="0" tIns="0" rIns="0" bIns="0" anchor="ctr">
            <a:spAutoFit/>
          </a:bodyPr>
          <a:lstStyle/>
          <a:p>
            <a:pPr hangingPunct="1"/>
            <a:r>
              <a:rPr lang="en-US" altLang="fr-FR" sz="1200" b="1">
                <a:latin typeface="Andalus" pitchFamily="18" charset="-78"/>
                <a:ea typeface="ヒラギノ角ゴ ProN W3"/>
                <a:cs typeface="Andalus" pitchFamily="18" charset="-78"/>
                <a:sym typeface="Arial" pitchFamily="34" charset="0"/>
              </a:rPr>
              <a:t>4 - </a:t>
            </a:r>
            <a:r>
              <a:rPr lang="fr-FR" altLang="fr-FR" sz="1200" b="1">
                <a:latin typeface="Andalus" pitchFamily="18" charset="-78"/>
                <a:ea typeface="ヒラギノ角ゴ ProN W3"/>
                <a:cs typeface="Andalus" pitchFamily="18" charset="-78"/>
                <a:sym typeface="Arial" pitchFamily="34" charset="0"/>
              </a:rPr>
              <a:t>Protocole</a:t>
            </a:r>
            <a:br>
              <a:rPr lang="en-US" altLang="fr-FR" sz="1200" b="1">
                <a:latin typeface="Andalus" pitchFamily="18" charset="-78"/>
                <a:ea typeface="ヒラギノ角ゴ ProN W3"/>
                <a:cs typeface="Andalus" pitchFamily="18" charset="-78"/>
                <a:sym typeface="Arial" pitchFamily="34" charset="0"/>
              </a:rPr>
            </a:br>
            <a:r>
              <a:rPr lang="en-US" altLang="fr-FR" sz="1200" b="1">
                <a:latin typeface="Andalus" pitchFamily="18" charset="-78"/>
                <a:ea typeface="ヒラギノ角ゴ ProN W3"/>
                <a:cs typeface="Andalus" pitchFamily="18" charset="-78"/>
                <a:sym typeface="Arial" pitchFamily="34" charset="0"/>
              </a:rPr>
              <a:t>transport</a:t>
            </a:r>
          </a:p>
        </p:txBody>
      </p:sp>
      <p:sp>
        <p:nvSpPr>
          <p:cNvPr id="79875" name="Rectangle 10"/>
          <p:cNvSpPr>
            <a:spLocks/>
          </p:cNvSpPr>
          <p:nvPr/>
        </p:nvSpPr>
        <p:spPr bwMode="auto">
          <a:xfrm>
            <a:off x="1476375" y="2574925"/>
            <a:ext cx="796925" cy="368300"/>
          </a:xfrm>
          <a:prstGeom prst="rect">
            <a:avLst/>
          </a:prstGeom>
          <a:noFill/>
          <a:ln w="9525">
            <a:noFill/>
            <a:miter lim="800000"/>
            <a:headEnd/>
            <a:tailEnd/>
          </a:ln>
        </p:spPr>
        <p:txBody>
          <a:bodyPr wrap="none" lIns="0" tIns="0" rIns="0" bIns="0" anchor="ctr">
            <a:spAutoFit/>
          </a:bodyPr>
          <a:lstStyle/>
          <a:p>
            <a:pPr hangingPunct="1"/>
            <a:r>
              <a:rPr lang="en-US" altLang="fr-FR" sz="1200" b="1">
                <a:latin typeface="Andalus" pitchFamily="18" charset="-78"/>
                <a:ea typeface="ヒラギノ角ゴ ProN W3"/>
                <a:cs typeface="Andalus" pitchFamily="18" charset="-78"/>
                <a:sym typeface="Arial" pitchFamily="34" charset="0"/>
              </a:rPr>
              <a:t>3 - Protocole</a:t>
            </a:r>
            <a:br>
              <a:rPr lang="en-US" altLang="fr-FR" sz="1200" b="1">
                <a:latin typeface="Andalus" pitchFamily="18" charset="-78"/>
                <a:ea typeface="ヒラギノ角ゴ ProN W3"/>
                <a:cs typeface="Andalus" pitchFamily="18" charset="-78"/>
                <a:sym typeface="Arial" pitchFamily="34" charset="0"/>
              </a:rPr>
            </a:br>
            <a:r>
              <a:rPr lang="en-US" altLang="fr-FR" sz="1200" b="1">
                <a:latin typeface="Andalus" pitchFamily="18" charset="-78"/>
                <a:ea typeface="ヒラギノ角ゴ ProN W3"/>
                <a:cs typeface="Andalus" pitchFamily="18" charset="-78"/>
                <a:sym typeface="Arial" pitchFamily="34" charset="0"/>
              </a:rPr>
              <a:t>réseau</a:t>
            </a:r>
          </a:p>
        </p:txBody>
      </p:sp>
      <p:sp>
        <p:nvSpPr>
          <p:cNvPr id="79876" name="Rectangle 11"/>
          <p:cNvSpPr>
            <a:spLocks/>
          </p:cNvSpPr>
          <p:nvPr/>
        </p:nvSpPr>
        <p:spPr bwMode="auto">
          <a:xfrm>
            <a:off x="1476375" y="3144838"/>
            <a:ext cx="796925" cy="368300"/>
          </a:xfrm>
          <a:prstGeom prst="rect">
            <a:avLst/>
          </a:prstGeom>
          <a:noFill/>
          <a:ln w="9525">
            <a:noFill/>
            <a:miter lim="800000"/>
            <a:headEnd/>
            <a:tailEnd/>
          </a:ln>
        </p:spPr>
        <p:txBody>
          <a:bodyPr wrap="none" lIns="0" tIns="0" rIns="0" bIns="0" anchor="ctr">
            <a:spAutoFit/>
          </a:bodyPr>
          <a:lstStyle/>
          <a:p>
            <a:pPr hangingPunct="1"/>
            <a:r>
              <a:rPr lang="en-US" altLang="fr-FR" sz="1200" b="1">
                <a:latin typeface="Andalus" pitchFamily="18" charset="-78"/>
                <a:ea typeface="ヒラギノ角ゴ ProN W3"/>
                <a:cs typeface="Andalus" pitchFamily="18" charset="-78"/>
                <a:sym typeface="Arial" pitchFamily="34" charset="0"/>
              </a:rPr>
              <a:t>2 - Protocole</a:t>
            </a:r>
            <a:br>
              <a:rPr lang="en-US" altLang="fr-FR" sz="1200" b="1">
                <a:latin typeface="Andalus" pitchFamily="18" charset="-78"/>
                <a:ea typeface="ヒラギノ角ゴ ProN W3"/>
                <a:cs typeface="Andalus" pitchFamily="18" charset="-78"/>
                <a:sym typeface="Arial" pitchFamily="34" charset="0"/>
              </a:rPr>
            </a:br>
            <a:r>
              <a:rPr lang="en-US" altLang="fr-FR" sz="1200" b="1">
                <a:latin typeface="Andalus" pitchFamily="18" charset="-78"/>
                <a:ea typeface="ヒラギノ角ゴ ProN W3"/>
                <a:cs typeface="Andalus" pitchFamily="18" charset="-78"/>
                <a:sym typeface="Arial" pitchFamily="34" charset="0"/>
              </a:rPr>
              <a:t>liaison</a:t>
            </a:r>
          </a:p>
        </p:txBody>
      </p:sp>
      <p:sp>
        <p:nvSpPr>
          <p:cNvPr id="79877" name="Rectangle 12"/>
          <p:cNvSpPr>
            <a:spLocks/>
          </p:cNvSpPr>
          <p:nvPr/>
        </p:nvSpPr>
        <p:spPr bwMode="auto">
          <a:xfrm>
            <a:off x="1487488" y="3773488"/>
            <a:ext cx="715962" cy="369887"/>
          </a:xfrm>
          <a:prstGeom prst="rect">
            <a:avLst/>
          </a:prstGeom>
          <a:noFill/>
          <a:ln w="9525">
            <a:noFill/>
            <a:miter lim="800000"/>
            <a:headEnd/>
            <a:tailEnd/>
          </a:ln>
        </p:spPr>
        <p:txBody>
          <a:bodyPr wrap="none" lIns="0" tIns="0" rIns="0" bIns="0" anchor="ctr">
            <a:spAutoFit/>
          </a:bodyPr>
          <a:lstStyle/>
          <a:p>
            <a:pPr hangingPunct="1"/>
            <a:r>
              <a:rPr lang="en-US" altLang="fr-FR" sz="1200" b="1">
                <a:latin typeface="Andalus" pitchFamily="18" charset="-78"/>
                <a:ea typeface="ヒラギノ角ゴ ProN W3"/>
                <a:cs typeface="Andalus" pitchFamily="18" charset="-78"/>
                <a:sym typeface="Arial" pitchFamily="34" charset="0"/>
              </a:rPr>
              <a:t>1 - Support</a:t>
            </a:r>
            <a:br>
              <a:rPr lang="en-US" altLang="fr-FR" sz="1200" b="1">
                <a:latin typeface="Andalus" pitchFamily="18" charset="-78"/>
                <a:ea typeface="ヒラギノ角ゴ ProN W3"/>
                <a:cs typeface="Andalus" pitchFamily="18" charset="-78"/>
                <a:sym typeface="Arial" pitchFamily="34" charset="0"/>
              </a:rPr>
            </a:br>
            <a:r>
              <a:rPr lang="en-US" altLang="fr-FR" sz="1200" b="1">
                <a:latin typeface="Andalus" pitchFamily="18" charset="-78"/>
                <a:ea typeface="ヒラギノ角ゴ ProN W3"/>
                <a:cs typeface="Andalus" pitchFamily="18" charset="-78"/>
                <a:sym typeface="Arial" pitchFamily="34" charset="0"/>
              </a:rPr>
              <a:t>physique</a:t>
            </a:r>
          </a:p>
        </p:txBody>
      </p:sp>
      <p:grpSp>
        <p:nvGrpSpPr>
          <p:cNvPr id="79878" name="Group 13"/>
          <p:cNvGrpSpPr>
            <a:grpSpLocks/>
          </p:cNvGrpSpPr>
          <p:nvPr/>
        </p:nvGrpSpPr>
        <p:grpSpPr bwMode="auto">
          <a:xfrm>
            <a:off x="2516188" y="3725863"/>
            <a:ext cx="1390650" cy="1295400"/>
            <a:chOff x="0" y="0"/>
            <a:chExt cx="1144" cy="1201"/>
          </a:xfrm>
        </p:grpSpPr>
        <p:sp>
          <p:nvSpPr>
            <p:cNvPr id="56370" name="Rectangle 14"/>
            <p:cNvSpPr>
              <a:spLocks/>
            </p:cNvSpPr>
            <p:nvPr/>
          </p:nvSpPr>
          <p:spPr bwMode="auto">
            <a:xfrm>
              <a:off x="0" y="0"/>
              <a:ext cx="1144" cy="392"/>
            </a:xfrm>
            <a:prstGeom prst="rect">
              <a:avLst/>
            </a:prstGeom>
            <a:solidFill>
              <a:schemeClr val="accent1">
                <a:alpha val="84705"/>
              </a:schemeClr>
            </a:solidFill>
            <a:ln>
              <a:noFill/>
            </a:ln>
            <a:effectLst>
              <a:outerShdw dist="63500" dir="2700000" algn="ctr" rotWithShape="0">
                <a:schemeClr val="bg2">
                  <a:alpha val="75000"/>
                </a:schemeClr>
              </a:outerShdw>
            </a:effectLst>
            <a:scene3d>
              <a:camera prst="orthographicFront"/>
              <a:lightRig rig="threePt" dir="t"/>
            </a:scene3d>
            <a:sp3d>
              <a:bevelT prst="angle"/>
            </a:sp3d>
          </p:spPr>
          <p:txBody>
            <a:bodyPr lIns="40184" tIns="40184" rIns="70664" bIns="40184" anchor="ct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055" b="1" dirty="0">
                  <a:solidFill>
                    <a:schemeClr val="tx1">
                      <a:lumMod val="65000"/>
                      <a:lumOff val="35000"/>
                    </a:schemeClr>
                  </a:solidFill>
                  <a:latin typeface="Andalus" panose="02020603050405020304" pitchFamily="18" charset="-78"/>
                  <a:cs typeface="Andalus" panose="02020603050405020304" pitchFamily="18" charset="-78"/>
                </a:rPr>
                <a:t>RJ45</a:t>
              </a:r>
              <a:br>
                <a:rPr lang="en-US" altLang="fr-FR" sz="685" b="1" dirty="0">
                  <a:solidFill>
                    <a:schemeClr val="tx1">
                      <a:lumMod val="65000"/>
                      <a:lumOff val="35000"/>
                    </a:schemeClr>
                  </a:solidFill>
                  <a:latin typeface="Andalus" panose="02020603050405020304" pitchFamily="18" charset="-78"/>
                  <a:ea typeface="ヒラギノ角ゴ ProN W6" charset="0"/>
                  <a:cs typeface="Andalus" panose="02020603050405020304" pitchFamily="18" charset="-78"/>
                </a:rPr>
              </a:br>
              <a:r>
                <a:rPr lang="en-US" altLang="fr-FR" sz="685" b="1" dirty="0">
                  <a:solidFill>
                    <a:schemeClr val="tx1">
                      <a:lumMod val="65000"/>
                      <a:lumOff val="35000"/>
                    </a:schemeClr>
                  </a:solidFill>
                  <a:latin typeface="Andalus" panose="02020603050405020304" pitchFamily="18" charset="-78"/>
                  <a:ea typeface="ヒラギノ角ゴ ProN W6" charset="0"/>
                  <a:cs typeface="Andalus" panose="02020603050405020304" pitchFamily="18" charset="-78"/>
                </a:rPr>
                <a:t>Adresse MAC</a:t>
              </a:r>
            </a:p>
          </p:txBody>
        </p:sp>
        <p:sp>
          <p:nvSpPr>
            <p:cNvPr id="56371" name="Rectangle 15"/>
            <p:cNvSpPr>
              <a:spLocks/>
            </p:cNvSpPr>
            <p:nvPr/>
          </p:nvSpPr>
          <p:spPr bwMode="auto">
            <a:xfrm>
              <a:off x="109" y="802"/>
              <a:ext cx="935" cy="399"/>
            </a:xfrm>
            <a:prstGeom prst="rect">
              <a:avLst/>
            </a:prstGeom>
            <a:noFill/>
            <a:ln>
              <a:noFill/>
            </a:ln>
            <a:scene3d>
              <a:camera prst="orthographicFront"/>
              <a:lightRig rig="threePt" dir="t"/>
            </a:scene3d>
            <a:sp3d>
              <a:bevelT prst="angle"/>
            </a:sp3d>
          </p:spPr>
          <p:txBody>
            <a:bodyPr wrap="none" lIns="0" tIns="0" rIns="0" bIns="0" anchor="ctr">
              <a:spAutoFit/>
            </a:bodyP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400" b="1" dirty="0">
                  <a:solidFill>
                    <a:schemeClr val="tx1"/>
                  </a:solidFill>
                  <a:latin typeface="Andalus" panose="02020603050405020304" pitchFamily="18" charset="-78"/>
                  <a:cs typeface="Andalus" panose="02020603050405020304" pitchFamily="18" charset="-78"/>
                </a:rPr>
                <a:t>Paires torsadées</a:t>
              </a:r>
            </a:p>
            <a:p>
              <a:pPr algn="ctr" eaLnBrk="1" hangingPunct="1">
                <a:buFont typeface="Times New Roman" pitchFamily="16" charset="0"/>
                <a:buNone/>
                <a:defRPr/>
              </a:pPr>
              <a:r>
                <a:rPr lang="en-US" altLang="fr-FR" sz="1400" b="1" dirty="0">
                  <a:solidFill>
                    <a:schemeClr val="tx1"/>
                  </a:solidFill>
                  <a:latin typeface="Andalus" panose="02020603050405020304" pitchFamily="18" charset="-78"/>
                  <a:cs typeface="Andalus" panose="02020603050405020304" pitchFamily="18" charset="-78"/>
                </a:rPr>
                <a:t>Sur câble RJ45</a:t>
              </a:r>
            </a:p>
          </p:txBody>
        </p:sp>
        <p:sp>
          <p:nvSpPr>
            <p:cNvPr id="56372" name="AutoShape 16"/>
            <p:cNvSpPr>
              <a:spLocks/>
            </p:cNvSpPr>
            <p:nvPr/>
          </p:nvSpPr>
          <p:spPr bwMode="auto">
            <a:xfrm rot="5461539">
              <a:off x="322" y="483"/>
              <a:ext cx="504" cy="344"/>
            </a:xfrm>
            <a:prstGeom prst="leftRightArrow">
              <a:avLst>
                <a:gd name="adj1" fmla="val 31630"/>
                <a:gd name="adj2" fmla="val 52364"/>
              </a:avLst>
            </a:prstGeom>
            <a:gradFill rotWithShape="0">
              <a:gsLst>
                <a:gs pos="0">
                  <a:srgbClr val="000000"/>
                </a:gs>
                <a:gs pos="100000">
                  <a:srgbClr val="4C4C4C"/>
                </a:gs>
              </a:gsLst>
              <a:lin ang="1686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79" name="Group 17"/>
          <p:cNvGrpSpPr>
            <a:grpSpLocks/>
          </p:cNvGrpSpPr>
          <p:nvPr/>
        </p:nvGrpSpPr>
        <p:grpSpPr bwMode="auto">
          <a:xfrm>
            <a:off x="4070350" y="3816350"/>
            <a:ext cx="1392238" cy="1282700"/>
            <a:chOff x="0" y="0"/>
            <a:chExt cx="1144" cy="1189"/>
          </a:xfrm>
        </p:grpSpPr>
        <p:sp>
          <p:nvSpPr>
            <p:cNvPr id="56367" name="Rectangle 18"/>
            <p:cNvSpPr>
              <a:spLocks/>
            </p:cNvSpPr>
            <p:nvPr/>
          </p:nvSpPr>
          <p:spPr bwMode="auto">
            <a:xfrm>
              <a:off x="0" y="0"/>
              <a:ext cx="1144" cy="392"/>
            </a:xfrm>
            <a:prstGeom prst="rect">
              <a:avLst/>
            </a:prstGeom>
            <a:solidFill>
              <a:schemeClr val="accent1">
                <a:alpha val="84705"/>
              </a:schemeClr>
            </a:solidFill>
            <a:ln>
              <a:noFill/>
            </a:ln>
            <a:effectLst>
              <a:outerShdw dist="63500" dir="2700000" algn="ctr" rotWithShape="0">
                <a:schemeClr val="bg2">
                  <a:alpha val="75000"/>
                </a:schemeClr>
              </a:outerShdw>
            </a:effectLst>
            <a:scene3d>
              <a:camera prst="orthographicFront"/>
              <a:lightRig rig="threePt" dir="t"/>
            </a:scene3d>
            <a:sp3d>
              <a:bevelT prst="angle"/>
            </a:sp3d>
          </p:spPr>
          <p:txBody>
            <a:bodyPr lIns="0" tIns="0" rIns="30480" bIns="0" anchor="ctr"/>
            <a:lstStyle>
              <a:lvl1pPr marL="571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2400" b="1" dirty="0">
                  <a:solidFill>
                    <a:srgbClr val="FFFFFF"/>
                  </a:solidFill>
                  <a:latin typeface="Andalus" panose="02020603050405020304" pitchFamily="18" charset="-78"/>
                  <a:cs typeface="Andalus" panose="02020603050405020304" pitchFamily="18" charset="-78"/>
                </a:rPr>
                <a:t>CPL</a:t>
              </a:r>
              <a:br>
                <a:rPr lang="en-US" altLang="fr-FR" sz="2400" b="1" dirty="0">
                  <a:solidFill>
                    <a:srgbClr val="FFFFFF"/>
                  </a:solidFill>
                  <a:latin typeface="Andalus" panose="02020603050405020304" pitchFamily="18" charset="-78"/>
                  <a:cs typeface="Andalus" panose="02020603050405020304" pitchFamily="18" charset="-78"/>
                </a:rPr>
              </a:br>
              <a:r>
                <a:rPr lang="en-US" altLang="fr-FR" sz="1400" b="1" dirty="0">
                  <a:solidFill>
                    <a:srgbClr val="FFFFFF"/>
                  </a:solidFill>
                  <a:latin typeface="Andalus" panose="02020603050405020304" pitchFamily="18" charset="-78"/>
                  <a:cs typeface="Andalus" panose="02020603050405020304" pitchFamily="18" charset="-78"/>
                </a:rPr>
                <a:t>Adresse MAC</a:t>
              </a:r>
            </a:p>
          </p:txBody>
        </p:sp>
        <p:sp>
          <p:nvSpPr>
            <p:cNvPr id="56368" name="Rectangle 19"/>
            <p:cNvSpPr>
              <a:spLocks/>
            </p:cNvSpPr>
            <p:nvPr/>
          </p:nvSpPr>
          <p:spPr bwMode="auto">
            <a:xfrm>
              <a:off x="117" y="847"/>
              <a:ext cx="910" cy="342"/>
            </a:xfrm>
            <a:prstGeom prst="rect">
              <a:avLst/>
            </a:prstGeom>
            <a:noFill/>
            <a:ln>
              <a:noFill/>
            </a:ln>
            <a:scene3d>
              <a:camera prst="orthographicFront"/>
              <a:lightRig rig="threePt" dir="t"/>
            </a:scene3d>
            <a:sp3d>
              <a:bevelT prst="angle"/>
            </a:sp3d>
          </p:spPr>
          <p:txBody>
            <a:bodyPr wrap="none" lIns="0" tIns="0" rIns="0" bIns="0" anchor="ctr">
              <a:spAutoFit/>
            </a:bodyP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200" b="1" dirty="0">
                  <a:solidFill>
                    <a:schemeClr val="tx1"/>
                  </a:solidFill>
                  <a:latin typeface="Andalus" panose="02020603050405020304" pitchFamily="18" charset="-78"/>
                  <a:cs typeface="Andalus" panose="02020603050405020304" pitchFamily="18" charset="-78"/>
                </a:rPr>
                <a:t>Câbles électriques</a:t>
              </a:r>
              <a:br>
                <a:rPr lang="en-US" altLang="fr-FR" sz="1200" b="1" dirty="0">
                  <a:solidFill>
                    <a:schemeClr val="tx1"/>
                  </a:solidFill>
                  <a:latin typeface="Andalus" panose="02020603050405020304" pitchFamily="18" charset="-78"/>
                  <a:cs typeface="Andalus" panose="02020603050405020304" pitchFamily="18" charset="-78"/>
                </a:rPr>
              </a:br>
              <a:r>
                <a:rPr lang="en-US" altLang="fr-FR" sz="1200" b="1" dirty="0">
                  <a:solidFill>
                    <a:schemeClr val="tx1"/>
                  </a:solidFill>
                  <a:latin typeface="Andalus" panose="02020603050405020304" pitchFamily="18" charset="-78"/>
                  <a:cs typeface="Andalus" panose="02020603050405020304" pitchFamily="18" charset="-78"/>
                </a:rPr>
                <a:t>230v</a:t>
              </a:r>
            </a:p>
          </p:txBody>
        </p:sp>
        <p:sp>
          <p:nvSpPr>
            <p:cNvPr id="56369" name="AutoShape 20"/>
            <p:cNvSpPr>
              <a:spLocks/>
            </p:cNvSpPr>
            <p:nvPr/>
          </p:nvSpPr>
          <p:spPr bwMode="auto">
            <a:xfrm rot="5461539">
              <a:off x="324" y="475"/>
              <a:ext cx="504" cy="344"/>
            </a:xfrm>
            <a:prstGeom prst="leftRightArrow">
              <a:avLst>
                <a:gd name="adj1" fmla="val 31630"/>
                <a:gd name="adj2" fmla="val 52364"/>
              </a:avLst>
            </a:prstGeom>
            <a:gradFill rotWithShape="0">
              <a:gsLst>
                <a:gs pos="0">
                  <a:srgbClr val="000000"/>
                </a:gs>
                <a:gs pos="100000">
                  <a:srgbClr val="4C4C4C"/>
                </a:gs>
              </a:gsLst>
              <a:lin ang="1686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2400" dirty="0">
                <a:latin typeface="Andalus" panose="02020603050405020304" pitchFamily="18" charset="-78"/>
                <a:cs typeface="Andalus" panose="02020603050405020304" pitchFamily="18" charset="-78"/>
              </a:endParaRPr>
            </a:p>
          </p:txBody>
        </p:sp>
      </p:grpSp>
      <p:grpSp>
        <p:nvGrpSpPr>
          <p:cNvPr id="79880" name="Group 21"/>
          <p:cNvGrpSpPr>
            <a:grpSpLocks/>
          </p:cNvGrpSpPr>
          <p:nvPr/>
        </p:nvGrpSpPr>
        <p:grpSpPr bwMode="auto">
          <a:xfrm>
            <a:off x="5653088" y="3808413"/>
            <a:ext cx="1390650" cy="1230312"/>
            <a:chOff x="0" y="0"/>
            <a:chExt cx="1144" cy="1141"/>
          </a:xfrm>
        </p:grpSpPr>
        <p:sp>
          <p:nvSpPr>
            <p:cNvPr id="56364" name="Rectangle 22"/>
            <p:cNvSpPr>
              <a:spLocks/>
            </p:cNvSpPr>
            <p:nvPr/>
          </p:nvSpPr>
          <p:spPr bwMode="auto">
            <a:xfrm>
              <a:off x="0" y="0"/>
              <a:ext cx="1144" cy="392"/>
            </a:xfrm>
            <a:prstGeom prst="rect">
              <a:avLst/>
            </a:prstGeom>
            <a:solidFill>
              <a:schemeClr val="accent1">
                <a:alpha val="84705"/>
              </a:schemeClr>
            </a:solidFill>
            <a:ln>
              <a:noFill/>
            </a:ln>
            <a:effectLst>
              <a:outerShdw dist="63500" dir="2700000" algn="ctr" rotWithShape="0">
                <a:schemeClr val="bg2">
                  <a:alpha val="75000"/>
                </a:schemeClr>
              </a:outerShdw>
            </a:effectLst>
            <a:scene3d>
              <a:camera prst="orthographicFront"/>
              <a:lightRig rig="threePt" dir="t"/>
            </a:scene3d>
            <a:sp3d>
              <a:bevelT prst="angle"/>
            </a:sp3d>
          </p:spPr>
          <p:txBody>
            <a:bodyPr lIns="0" tIns="0" rIns="30480" bIns="0" anchor="ctr"/>
            <a:lstStyle>
              <a:lvl1pPr marL="571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055" b="1" dirty="0">
                  <a:solidFill>
                    <a:srgbClr val="FFFFFF"/>
                  </a:solidFill>
                  <a:latin typeface="Andalus" panose="02020603050405020304" pitchFamily="18" charset="-78"/>
                  <a:cs typeface="Andalus" panose="02020603050405020304" pitchFamily="18" charset="-78"/>
                </a:rPr>
                <a:t>WIFI</a:t>
              </a:r>
              <a:br>
                <a:rPr lang="en-US" altLang="fr-FR" sz="1055" b="1" dirty="0">
                  <a:solidFill>
                    <a:srgbClr val="FFFFFF"/>
                  </a:solidFill>
                  <a:latin typeface="Andalus" panose="02020603050405020304" pitchFamily="18" charset="-78"/>
                  <a:cs typeface="Andalus" panose="02020603050405020304" pitchFamily="18" charset="-78"/>
                </a:rPr>
              </a:br>
              <a:r>
                <a:rPr lang="en-US" altLang="fr-FR" sz="685" b="1" dirty="0">
                  <a:solidFill>
                    <a:srgbClr val="FFFFFF"/>
                  </a:solidFill>
                  <a:latin typeface="Andalus" panose="02020603050405020304" pitchFamily="18" charset="-78"/>
                  <a:cs typeface="Andalus" panose="02020603050405020304" pitchFamily="18" charset="-78"/>
                </a:rPr>
                <a:t>Adresse MAC</a:t>
              </a:r>
            </a:p>
          </p:txBody>
        </p:sp>
        <p:sp>
          <p:nvSpPr>
            <p:cNvPr id="56365" name="Rectangle 23"/>
            <p:cNvSpPr>
              <a:spLocks/>
            </p:cNvSpPr>
            <p:nvPr/>
          </p:nvSpPr>
          <p:spPr bwMode="auto">
            <a:xfrm>
              <a:off x="252" y="941"/>
              <a:ext cx="647" cy="200"/>
            </a:xfrm>
            <a:prstGeom prst="rect">
              <a:avLst/>
            </a:prstGeom>
            <a:noFill/>
            <a:ln>
              <a:noFill/>
            </a:ln>
            <a:scene3d>
              <a:camera prst="orthographicFront"/>
              <a:lightRig rig="threePt" dir="t"/>
            </a:scene3d>
            <a:sp3d>
              <a:bevelT prst="angle"/>
            </a:sp3d>
          </p:spPr>
          <p:txBody>
            <a:bodyPr wrap="none" lIns="0" tIns="0" rIns="0" bIns="0" anchor="ctr">
              <a:spAutoFit/>
            </a:bodyP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400" b="1" dirty="0">
                  <a:solidFill>
                    <a:schemeClr val="tx1"/>
                  </a:solidFill>
                  <a:latin typeface="Andalus" panose="02020603050405020304" pitchFamily="18" charset="-78"/>
                  <a:cs typeface="Andalus" panose="02020603050405020304" pitchFamily="18" charset="-78"/>
                </a:rPr>
                <a:t>Ondes</a:t>
              </a:r>
              <a:r>
                <a:rPr lang="en-US" altLang="fr-FR" sz="1100" b="1" dirty="0">
                  <a:solidFill>
                    <a:schemeClr val="tx1"/>
                  </a:solidFill>
                  <a:latin typeface="Andalus" panose="02020603050405020304" pitchFamily="18" charset="-78"/>
                  <a:cs typeface="Andalus" panose="02020603050405020304" pitchFamily="18" charset="-78"/>
                </a:rPr>
                <a:t> radio</a:t>
              </a:r>
            </a:p>
          </p:txBody>
        </p:sp>
        <p:sp>
          <p:nvSpPr>
            <p:cNvPr id="56366" name="AutoShape 24"/>
            <p:cNvSpPr>
              <a:spLocks/>
            </p:cNvSpPr>
            <p:nvPr/>
          </p:nvSpPr>
          <p:spPr bwMode="auto">
            <a:xfrm rot="5461539">
              <a:off x="324" y="499"/>
              <a:ext cx="504" cy="344"/>
            </a:xfrm>
            <a:prstGeom prst="leftRightArrow">
              <a:avLst>
                <a:gd name="adj1" fmla="val 31630"/>
                <a:gd name="adj2" fmla="val 52364"/>
              </a:avLst>
            </a:prstGeom>
            <a:gradFill rotWithShape="0">
              <a:gsLst>
                <a:gs pos="0">
                  <a:srgbClr val="000000"/>
                </a:gs>
                <a:gs pos="100000">
                  <a:srgbClr val="4C4C4C"/>
                </a:gs>
              </a:gsLst>
              <a:lin ang="1686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sp>
        <p:nvSpPr>
          <p:cNvPr id="56354" name="Rectangle 42"/>
          <p:cNvSpPr>
            <a:spLocks/>
          </p:cNvSpPr>
          <p:nvPr/>
        </p:nvSpPr>
        <p:spPr bwMode="auto">
          <a:xfrm>
            <a:off x="1478088" y="1231519"/>
            <a:ext cx="798295" cy="553998"/>
          </a:xfrm>
          <a:prstGeom prst="rect">
            <a:avLst/>
          </a:prstGeom>
          <a:noFill/>
          <a:ln>
            <a:noFill/>
          </a:ln>
          <a:scene3d>
            <a:camera prst="orthographicFront"/>
            <a:lightRig rig="threePt" dir="t"/>
          </a:scene3d>
          <a:sp3d>
            <a:bevelT prst="angle"/>
          </a:sp3d>
        </p:spPr>
        <p:txBody>
          <a:bodyPr wrap="none" lIns="0" tIns="0" rIns="0" bIns="0" anchor="ctr">
            <a:spAutoFit/>
          </a:bodyP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r>
              <a:rPr lang="en-US" altLang="fr-FR" sz="1200" b="1" dirty="0">
                <a:solidFill>
                  <a:schemeClr val="tx1"/>
                </a:solidFill>
                <a:latin typeface="Andalus" panose="02020603050405020304" pitchFamily="18" charset="-78"/>
                <a:cs typeface="Andalus" panose="02020603050405020304" pitchFamily="18" charset="-78"/>
              </a:rPr>
              <a:t>5 - Protocole</a:t>
            </a:r>
            <a:br>
              <a:rPr lang="en-US" altLang="fr-FR" sz="1200" b="1" dirty="0">
                <a:solidFill>
                  <a:schemeClr val="tx1"/>
                </a:solidFill>
                <a:latin typeface="Andalus" panose="02020603050405020304" pitchFamily="18" charset="-78"/>
                <a:cs typeface="Andalus" panose="02020603050405020304" pitchFamily="18" charset="-78"/>
              </a:rPr>
            </a:br>
            <a:r>
              <a:rPr lang="en-US" altLang="fr-FR" sz="1200" b="1" dirty="0">
                <a:solidFill>
                  <a:schemeClr val="tx1"/>
                </a:solidFill>
                <a:latin typeface="Andalus" panose="02020603050405020304" pitchFamily="18" charset="-78"/>
                <a:cs typeface="Andalus" panose="02020603050405020304" pitchFamily="18" charset="-78"/>
              </a:rPr>
              <a:t>application</a:t>
            </a:r>
          </a:p>
          <a:p>
            <a:pPr eaLnBrk="1" hangingPunct="1">
              <a:buFont typeface="Times New Roman" pitchFamily="16" charset="0"/>
              <a:buNone/>
              <a:defRPr/>
            </a:pPr>
            <a:r>
              <a:rPr lang="en-US" altLang="fr-FR" sz="1200" b="1" dirty="0">
                <a:solidFill>
                  <a:schemeClr val="tx1"/>
                </a:solidFill>
                <a:latin typeface="Andalus" panose="02020603050405020304" pitchFamily="18" charset="-78"/>
                <a:cs typeface="Andalus" panose="02020603050405020304" pitchFamily="18" charset="-78"/>
              </a:rPr>
              <a:t>et port</a:t>
            </a:r>
          </a:p>
        </p:txBody>
      </p:sp>
      <p:grpSp>
        <p:nvGrpSpPr>
          <p:cNvPr id="79884" name="Groupe 51"/>
          <p:cNvGrpSpPr>
            <a:grpSpLocks/>
          </p:cNvGrpSpPr>
          <p:nvPr/>
        </p:nvGrpSpPr>
        <p:grpSpPr bwMode="auto">
          <a:xfrm>
            <a:off x="107950" y="214313"/>
            <a:ext cx="1368425" cy="1204912"/>
            <a:chOff x="107504" y="214591"/>
            <a:chExt cx="1368152" cy="1205030"/>
          </a:xfrm>
        </p:grpSpPr>
        <p:grpSp>
          <p:nvGrpSpPr>
            <p:cNvPr id="79926" name="Groupe 11"/>
            <p:cNvGrpSpPr>
              <a:grpSpLocks/>
            </p:cNvGrpSpPr>
            <p:nvPr/>
          </p:nvGrpSpPr>
          <p:grpSpPr bwMode="auto">
            <a:xfrm>
              <a:off x="107504" y="727903"/>
              <a:ext cx="1368152" cy="691718"/>
              <a:chOff x="1212850" y="2545992"/>
              <a:chExt cx="4851400" cy="2376250"/>
            </a:xfrm>
          </p:grpSpPr>
          <p:sp>
            <p:nvSpPr>
              <p:cNvPr id="56"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57"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58"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54" name="Rectangle 6"/>
            <p:cNvSpPr>
              <a:spLocks/>
            </p:cNvSpPr>
            <p:nvPr/>
          </p:nvSpPr>
          <p:spPr bwMode="auto">
            <a:xfrm>
              <a:off x="107504" y="449163"/>
              <a:ext cx="1368152" cy="181149"/>
            </a:xfrm>
            <a:prstGeom prst="rect">
              <a:avLst/>
            </a:prstGeom>
            <a:solidFill>
              <a:srgbClr val="E2E317">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55" name="Rectangle 7"/>
            <p:cNvSpPr>
              <a:spLocks/>
            </p:cNvSpPr>
            <p:nvPr/>
          </p:nvSpPr>
          <p:spPr bwMode="auto">
            <a:xfrm>
              <a:off x="107504" y="214591"/>
              <a:ext cx="1368152" cy="181149"/>
            </a:xfrm>
            <a:prstGeom prst="rect">
              <a:avLst/>
            </a:prstGeom>
            <a:solidFill>
              <a:srgbClr val="F48414">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grpSp>
        <p:nvGrpSpPr>
          <p:cNvPr id="9" name="Groupe 11"/>
          <p:cNvGrpSpPr/>
          <p:nvPr/>
        </p:nvGrpSpPr>
        <p:grpSpPr>
          <a:xfrm>
            <a:off x="2377948" y="1155302"/>
            <a:ext cx="6370932" cy="3072632"/>
            <a:chOff x="2377948" y="1275606"/>
            <a:chExt cx="6370932" cy="3072632"/>
          </a:xfrm>
          <a:effectLst>
            <a:outerShdw blurRad="50800" dist="38100" dir="13500000" algn="br" rotWithShape="0">
              <a:prstClr val="black">
                <a:alpha val="40000"/>
              </a:prstClr>
            </a:outerShdw>
          </a:effectLst>
        </p:grpSpPr>
        <p:sp>
          <p:nvSpPr>
            <p:cNvPr id="6" name="Rectangle 3"/>
            <p:cNvSpPr>
              <a:spLocks/>
            </p:cNvSpPr>
            <p:nvPr/>
          </p:nvSpPr>
          <p:spPr bwMode="auto">
            <a:xfrm>
              <a:off x="2516285" y="3130370"/>
              <a:ext cx="6088163" cy="422858"/>
            </a:xfrm>
            <a:prstGeom prst="rect">
              <a:avLst/>
            </a:prstGeom>
            <a:solidFill>
              <a:srgbClr val="FF6FCF">
                <a:alpha val="84705"/>
              </a:srgbClr>
            </a:solidFill>
            <a:ln>
              <a:noFill/>
            </a:ln>
            <a:effectLst>
              <a:outerShdw dist="63500" dir="2700000" algn="ctr" rotWithShape="0">
                <a:srgbClr val="000000">
                  <a:alpha val="75000"/>
                </a:srgbClr>
              </a:outerShdw>
            </a:effectLst>
            <a:scene3d>
              <a:camera prst="orthographicFront"/>
              <a:lightRig rig="threePt" dir="t"/>
            </a:scene3d>
            <a:sp3d>
              <a:bevelT/>
            </a:sp3d>
          </p:spPr>
          <p:txBody>
            <a:bodyPr lIns="40184" tIns="40184" rIns="70664" bIns="40184" anchor="ct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266" b="1" dirty="0">
                  <a:solidFill>
                    <a:srgbClr val="FFFFFF"/>
                  </a:solidFill>
                  <a:latin typeface="Andalus" panose="02020603050405020304" pitchFamily="18" charset="-78"/>
                  <a:cs typeface="Andalus" panose="02020603050405020304" pitchFamily="18" charset="-78"/>
                </a:rPr>
                <a:t>ETHERNET</a:t>
              </a:r>
            </a:p>
          </p:txBody>
        </p:sp>
        <p:sp>
          <p:nvSpPr>
            <p:cNvPr id="50180" name="Rectangle 4"/>
            <p:cNvSpPr>
              <a:spLocks/>
            </p:cNvSpPr>
            <p:nvPr/>
          </p:nvSpPr>
          <p:spPr bwMode="auto">
            <a:xfrm>
              <a:off x="2516285" y="2534918"/>
              <a:ext cx="6088163" cy="422858"/>
            </a:xfrm>
            <a:prstGeom prst="rect">
              <a:avLst/>
            </a:prstGeom>
            <a:solidFill>
              <a:srgbClr val="0EE67A"/>
            </a:solidFill>
            <a:ln>
              <a:noFill/>
            </a:ln>
            <a:effectLst>
              <a:outerShdw dist="63500" dir="2700000" algn="ctr" rotWithShape="0">
                <a:srgbClr val="000000">
                  <a:alpha val="75000"/>
                </a:srgbClr>
              </a:outerShdw>
            </a:effectLst>
            <a:scene3d>
              <a:camera prst="orthographicFront"/>
              <a:lightRig rig="threePt" dir="t"/>
            </a:scene3d>
            <a:sp3d>
              <a:bevelT/>
            </a:sp3d>
          </p:spPr>
          <p:txBody>
            <a:bodyPr lIns="40184" tIns="40184" rIns="70664" bIns="40184" anchor="ct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600" b="1" dirty="0">
                  <a:solidFill>
                    <a:schemeClr val="tx1">
                      <a:lumMod val="65000"/>
                      <a:lumOff val="35000"/>
                    </a:schemeClr>
                  </a:solidFill>
                  <a:latin typeface="Andalus" panose="02020603050405020304" pitchFamily="18" charset="-78"/>
                  <a:cs typeface="Andalus" panose="02020603050405020304" pitchFamily="18" charset="-78"/>
                </a:rPr>
                <a:t>IP  </a:t>
              </a:r>
              <a:r>
                <a:rPr lang="en-US" altLang="fr-FR" sz="1050" b="1" dirty="0">
                  <a:solidFill>
                    <a:schemeClr val="tx1">
                      <a:lumMod val="65000"/>
                      <a:lumOff val="35000"/>
                    </a:schemeClr>
                  </a:solidFill>
                  <a:latin typeface="Andalus" panose="02020603050405020304" pitchFamily="18" charset="-78"/>
                  <a:cs typeface="Andalus" panose="02020603050405020304" pitchFamily="18" charset="-78"/>
                </a:rPr>
                <a:t>Adresse IP</a:t>
              </a:r>
            </a:p>
          </p:txBody>
        </p:sp>
        <p:sp>
          <p:nvSpPr>
            <p:cNvPr id="50181" name="Rectangle 5"/>
            <p:cNvSpPr>
              <a:spLocks/>
            </p:cNvSpPr>
            <p:nvPr/>
          </p:nvSpPr>
          <p:spPr bwMode="auto">
            <a:xfrm>
              <a:off x="2506559" y="1913576"/>
              <a:ext cx="3034356" cy="422858"/>
            </a:xfrm>
            <a:prstGeom prst="rect">
              <a:avLst/>
            </a:prstGeom>
            <a:solidFill>
              <a:srgbClr val="D5D611"/>
            </a:solidFill>
            <a:ln>
              <a:noFill/>
            </a:ln>
            <a:effectLst>
              <a:outerShdw dist="63500" dir="2700000" algn="ctr" rotWithShape="0">
                <a:srgbClr val="000000">
                  <a:alpha val="75000"/>
                </a:srgbClr>
              </a:outerShdw>
            </a:effectLst>
            <a:scene3d>
              <a:camera prst="orthographicFront"/>
              <a:lightRig rig="threePt" dir="t"/>
            </a:scene3d>
            <a:sp3d>
              <a:bevelT/>
            </a:sp3d>
          </p:spPr>
          <p:txBody>
            <a:bodyPr lIns="40184" tIns="40184" rIns="70664" bIns="40184" anchor="ct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266" b="1" dirty="0">
                  <a:solidFill>
                    <a:srgbClr val="FFFFFF"/>
                  </a:solidFill>
                  <a:latin typeface="Andalus" panose="02020603050405020304" pitchFamily="18" charset="-78"/>
                  <a:cs typeface="Andalus" panose="02020603050405020304" pitchFamily="18" charset="-78"/>
                </a:rPr>
                <a:t>TCP</a:t>
              </a:r>
            </a:p>
          </p:txBody>
        </p:sp>
        <p:sp>
          <p:nvSpPr>
            <p:cNvPr id="50183" name="Rectangle 7"/>
            <p:cNvSpPr>
              <a:spLocks/>
            </p:cNvSpPr>
            <p:nvPr/>
          </p:nvSpPr>
          <p:spPr bwMode="auto">
            <a:xfrm>
              <a:off x="5725699" y="1913576"/>
              <a:ext cx="1488002" cy="422858"/>
            </a:xfrm>
            <a:prstGeom prst="rect">
              <a:avLst/>
            </a:prstGeom>
            <a:solidFill>
              <a:srgbClr val="EBEC03">
                <a:alpha val="84705"/>
              </a:srgbClr>
            </a:solidFill>
            <a:ln>
              <a:noFill/>
            </a:ln>
            <a:effectLst>
              <a:outerShdw dist="63500" dir="2700000" algn="ctr" rotWithShape="0">
                <a:srgbClr val="000000">
                  <a:alpha val="75000"/>
                </a:srgbClr>
              </a:outerShdw>
            </a:effectLst>
            <a:scene3d>
              <a:camera prst="orthographicFront"/>
              <a:lightRig rig="threePt" dir="t"/>
            </a:scene3d>
            <a:sp3d>
              <a:bevelT/>
            </a:sp3d>
          </p:spPr>
          <p:txBody>
            <a:bodyPr lIns="40184" tIns="40184" rIns="70664" bIns="40184" anchor="ct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266" b="1" dirty="0">
                  <a:solidFill>
                    <a:srgbClr val="FFFFFF"/>
                  </a:solidFill>
                  <a:latin typeface="Andalus" panose="02020603050405020304" pitchFamily="18" charset="-78"/>
                  <a:cs typeface="Andalus" panose="02020603050405020304" pitchFamily="18" charset="-78"/>
                </a:rPr>
                <a:t>UDP</a:t>
              </a:r>
            </a:p>
          </p:txBody>
        </p:sp>
        <p:sp>
          <p:nvSpPr>
            <p:cNvPr id="50184" name="Rectangle 8"/>
            <p:cNvSpPr>
              <a:spLocks/>
            </p:cNvSpPr>
            <p:nvPr/>
          </p:nvSpPr>
          <p:spPr bwMode="auto">
            <a:xfrm>
              <a:off x="7398486" y="1913576"/>
              <a:ext cx="1186510" cy="422858"/>
            </a:xfrm>
            <a:prstGeom prst="rect">
              <a:avLst/>
            </a:prstGeom>
            <a:solidFill>
              <a:srgbClr val="EBEC03">
                <a:alpha val="84705"/>
              </a:srgbClr>
            </a:solidFill>
            <a:ln>
              <a:noFill/>
            </a:ln>
            <a:effectLst>
              <a:outerShdw dist="63500" dir="2700000" algn="ctr" rotWithShape="0">
                <a:srgbClr val="000000">
                  <a:alpha val="75000"/>
                </a:srgbClr>
              </a:outerShdw>
            </a:effectLst>
            <a:scene3d>
              <a:camera prst="orthographicFront"/>
              <a:lightRig rig="threePt" dir="t"/>
            </a:scene3d>
            <a:sp3d>
              <a:bevelT/>
            </a:sp3d>
          </p:spPr>
          <p:txBody>
            <a:bodyPr lIns="40184" tIns="40184" rIns="70664" bIns="40184" anchor="ctr"/>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buFont typeface="Times New Roman" pitchFamily="16" charset="0"/>
                <a:buNone/>
                <a:defRPr/>
              </a:pPr>
              <a:r>
                <a:rPr lang="en-US" altLang="fr-FR" sz="1266" b="1" dirty="0">
                  <a:solidFill>
                    <a:srgbClr val="FFFFFF"/>
                  </a:solidFill>
                  <a:latin typeface="Andalus" panose="02020603050405020304" pitchFamily="18" charset="-78"/>
                  <a:cs typeface="Andalus" panose="02020603050405020304" pitchFamily="18" charset="-78"/>
                </a:rPr>
                <a:t>ICMP</a:t>
              </a:r>
            </a:p>
          </p:txBody>
        </p:sp>
        <p:grpSp>
          <p:nvGrpSpPr>
            <p:cNvPr id="10" name="Groupe 9"/>
            <p:cNvGrpSpPr/>
            <p:nvPr/>
          </p:nvGrpSpPr>
          <p:grpSpPr>
            <a:xfrm>
              <a:off x="2390387" y="1275606"/>
              <a:ext cx="6358077" cy="597340"/>
              <a:chOff x="2390387" y="1314786"/>
              <a:chExt cx="6358077" cy="597340"/>
            </a:xfrm>
          </p:grpSpPr>
          <p:sp>
            <p:nvSpPr>
              <p:cNvPr id="8" name="Cube 7"/>
              <p:cNvSpPr/>
              <p:nvPr/>
            </p:nvSpPr>
            <p:spPr bwMode="auto">
              <a:xfrm>
                <a:off x="3633895"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HTTP 80</a:t>
                </a:r>
              </a:p>
            </p:txBody>
          </p:sp>
          <p:sp>
            <p:nvSpPr>
              <p:cNvPr id="61" name="Cube 60"/>
              <p:cNvSpPr/>
              <p:nvPr/>
            </p:nvSpPr>
            <p:spPr bwMode="auto">
              <a:xfrm>
                <a:off x="2390387"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FTP 21</a:t>
                </a:r>
              </a:p>
            </p:txBody>
          </p:sp>
          <p:sp>
            <p:nvSpPr>
              <p:cNvPr id="62" name="Cube 61"/>
              <p:cNvSpPr/>
              <p:nvPr/>
            </p:nvSpPr>
            <p:spPr bwMode="auto">
              <a:xfrm>
                <a:off x="3012141"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SMTP 25</a:t>
                </a:r>
              </a:p>
            </p:txBody>
          </p:sp>
          <p:sp>
            <p:nvSpPr>
              <p:cNvPr id="63" name="Cube 62"/>
              <p:cNvSpPr/>
              <p:nvPr/>
            </p:nvSpPr>
            <p:spPr bwMode="auto">
              <a:xfrm>
                <a:off x="4255649"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POP 143</a:t>
                </a:r>
              </a:p>
            </p:txBody>
          </p:sp>
          <p:sp>
            <p:nvSpPr>
              <p:cNvPr id="64" name="Cube 63"/>
              <p:cNvSpPr/>
              <p:nvPr/>
            </p:nvSpPr>
            <p:spPr bwMode="auto">
              <a:xfrm>
                <a:off x="4877403"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 XX</a:t>
                </a:r>
              </a:p>
            </p:txBody>
          </p:sp>
          <p:sp>
            <p:nvSpPr>
              <p:cNvPr id="65" name="Cube 64"/>
              <p:cNvSpPr/>
              <p:nvPr/>
            </p:nvSpPr>
            <p:spPr bwMode="auto">
              <a:xfrm>
                <a:off x="5499157"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DNS 53</a:t>
                </a:r>
              </a:p>
            </p:txBody>
          </p:sp>
          <p:sp>
            <p:nvSpPr>
              <p:cNvPr id="66" name="Cube 65"/>
              <p:cNvSpPr/>
              <p:nvPr/>
            </p:nvSpPr>
            <p:spPr bwMode="auto">
              <a:xfrm>
                <a:off x="6120911"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SIP 5004</a:t>
                </a:r>
              </a:p>
            </p:txBody>
          </p:sp>
          <p:sp>
            <p:nvSpPr>
              <p:cNvPr id="67" name="Cube 66"/>
              <p:cNvSpPr/>
              <p:nvPr/>
            </p:nvSpPr>
            <p:spPr bwMode="auto">
              <a:xfrm>
                <a:off x="8145183"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a:t>
                </a:r>
              </a:p>
            </p:txBody>
          </p:sp>
          <p:sp>
            <p:nvSpPr>
              <p:cNvPr id="68" name="Cube 67"/>
              <p:cNvSpPr/>
              <p:nvPr/>
            </p:nvSpPr>
            <p:spPr bwMode="auto">
              <a:xfrm>
                <a:off x="6742665" y="1314786"/>
                <a:ext cx="603281"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SMB XX</a:t>
                </a:r>
              </a:p>
            </p:txBody>
          </p:sp>
          <p:sp>
            <p:nvSpPr>
              <p:cNvPr id="69" name="Cube 68"/>
              <p:cNvSpPr/>
              <p:nvPr/>
            </p:nvSpPr>
            <p:spPr bwMode="auto">
              <a:xfrm>
                <a:off x="7364419" y="1314786"/>
                <a:ext cx="762287" cy="597340"/>
              </a:xfrm>
              <a:prstGeom prst="cube">
                <a:avLst>
                  <a:gd name="adj" fmla="val 8311"/>
                </a:avLst>
              </a:prstGeom>
              <a:solidFill>
                <a:srgbClr val="FF66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DLNA  XX</a:t>
                </a:r>
              </a:p>
            </p:txBody>
          </p:sp>
        </p:grpSp>
        <p:grpSp>
          <p:nvGrpSpPr>
            <p:cNvPr id="11" name="Groupe 10"/>
            <p:cNvGrpSpPr/>
            <p:nvPr/>
          </p:nvGrpSpPr>
          <p:grpSpPr>
            <a:xfrm>
              <a:off x="2390387" y="1906392"/>
              <a:ext cx="6358493" cy="604524"/>
              <a:chOff x="2390387" y="1906392"/>
              <a:chExt cx="6358493" cy="604524"/>
            </a:xfrm>
            <a:solidFill>
              <a:srgbClr val="FFFF00"/>
            </a:solidFill>
          </p:grpSpPr>
          <p:sp>
            <p:nvSpPr>
              <p:cNvPr id="71" name="Cube 70"/>
              <p:cNvSpPr/>
              <p:nvPr/>
            </p:nvSpPr>
            <p:spPr bwMode="auto">
              <a:xfrm>
                <a:off x="2390387" y="1913576"/>
                <a:ext cx="3108769" cy="597340"/>
              </a:xfrm>
              <a:prstGeom prst="cube">
                <a:avLst>
                  <a:gd name="adj" fmla="val 8311"/>
                </a:avLst>
              </a:prstGeom>
              <a:grp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TCP</a:t>
                </a:r>
              </a:p>
            </p:txBody>
          </p:sp>
          <p:sp>
            <p:nvSpPr>
              <p:cNvPr id="72" name="Cube 71"/>
              <p:cNvSpPr/>
              <p:nvPr/>
            </p:nvSpPr>
            <p:spPr bwMode="auto">
              <a:xfrm>
                <a:off x="5472837" y="1906392"/>
                <a:ext cx="3276043" cy="597340"/>
              </a:xfrm>
              <a:prstGeom prst="cube">
                <a:avLst>
                  <a:gd name="adj" fmla="val 8311"/>
                </a:avLst>
              </a:prstGeom>
              <a:grp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UDP</a:t>
                </a:r>
              </a:p>
            </p:txBody>
          </p:sp>
        </p:grpSp>
        <p:sp>
          <p:nvSpPr>
            <p:cNvPr id="74" name="Cube 73"/>
            <p:cNvSpPr/>
            <p:nvPr/>
          </p:nvSpPr>
          <p:spPr bwMode="auto">
            <a:xfrm>
              <a:off x="2381150" y="2544095"/>
              <a:ext cx="6367314" cy="597340"/>
            </a:xfrm>
            <a:prstGeom prst="cube">
              <a:avLst>
                <a:gd name="adj" fmla="val 8311"/>
              </a:avLst>
            </a:prstGeom>
            <a:solidFill>
              <a:srgbClr val="14F484"/>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IP</a:t>
              </a:r>
            </a:p>
          </p:txBody>
        </p:sp>
        <p:sp>
          <p:nvSpPr>
            <p:cNvPr id="75" name="Cube 74"/>
            <p:cNvSpPr/>
            <p:nvPr/>
          </p:nvSpPr>
          <p:spPr bwMode="auto">
            <a:xfrm>
              <a:off x="2428547" y="2643758"/>
              <a:ext cx="885234" cy="300030"/>
            </a:xfrm>
            <a:prstGeom prst="cube">
              <a:avLst>
                <a:gd name="adj" fmla="val 8311"/>
              </a:avLst>
            </a:prstGeom>
            <a:solidFill>
              <a:srgbClr val="00B05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ICMP</a:t>
              </a:r>
            </a:p>
          </p:txBody>
        </p:sp>
        <p:sp>
          <p:nvSpPr>
            <p:cNvPr id="76" name="Cube 75"/>
            <p:cNvSpPr/>
            <p:nvPr/>
          </p:nvSpPr>
          <p:spPr bwMode="auto">
            <a:xfrm>
              <a:off x="7750086" y="2807761"/>
              <a:ext cx="885234" cy="300030"/>
            </a:xfrm>
            <a:prstGeom prst="cube">
              <a:avLst>
                <a:gd name="adj" fmla="val 8311"/>
              </a:avLst>
            </a:prstGeom>
            <a:solidFill>
              <a:srgbClr val="00B05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ARP</a:t>
              </a:r>
            </a:p>
          </p:txBody>
        </p:sp>
        <p:sp>
          <p:nvSpPr>
            <p:cNvPr id="77" name="Cube 76"/>
            <p:cNvSpPr/>
            <p:nvPr/>
          </p:nvSpPr>
          <p:spPr bwMode="auto">
            <a:xfrm>
              <a:off x="2381150" y="3147814"/>
              <a:ext cx="6367314" cy="597340"/>
            </a:xfrm>
            <a:prstGeom prst="cube">
              <a:avLst>
                <a:gd name="adj" fmla="val 8311"/>
              </a:avLst>
            </a:prstGeom>
            <a:solidFill>
              <a:srgbClr val="FF6FA4"/>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ETHERNET</a:t>
              </a:r>
            </a:p>
          </p:txBody>
        </p:sp>
        <p:sp>
          <p:nvSpPr>
            <p:cNvPr id="78" name="Cube 77"/>
            <p:cNvSpPr/>
            <p:nvPr/>
          </p:nvSpPr>
          <p:spPr bwMode="auto">
            <a:xfrm>
              <a:off x="2377948" y="3750898"/>
              <a:ext cx="1529084" cy="597340"/>
            </a:xfrm>
            <a:prstGeom prst="cube">
              <a:avLst>
                <a:gd name="adj" fmla="val 8311"/>
              </a:avLst>
            </a:prstGeom>
            <a:solidFill>
              <a:srgbClr val="1EB9F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RJ45</a:t>
              </a:r>
            </a:p>
          </p:txBody>
        </p:sp>
        <p:sp>
          <p:nvSpPr>
            <p:cNvPr id="79" name="Cube 78"/>
            <p:cNvSpPr/>
            <p:nvPr/>
          </p:nvSpPr>
          <p:spPr bwMode="auto">
            <a:xfrm>
              <a:off x="3991759" y="3750898"/>
              <a:ext cx="1529084" cy="597340"/>
            </a:xfrm>
            <a:prstGeom prst="cube">
              <a:avLst>
                <a:gd name="adj" fmla="val 8311"/>
              </a:avLst>
            </a:prstGeom>
            <a:solidFill>
              <a:srgbClr val="1EB9F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CPL</a:t>
              </a:r>
            </a:p>
          </p:txBody>
        </p:sp>
        <p:sp>
          <p:nvSpPr>
            <p:cNvPr id="80" name="Cube 79"/>
            <p:cNvSpPr/>
            <p:nvPr/>
          </p:nvSpPr>
          <p:spPr bwMode="auto">
            <a:xfrm>
              <a:off x="5605570" y="3750898"/>
              <a:ext cx="1529084" cy="597340"/>
            </a:xfrm>
            <a:prstGeom prst="cube">
              <a:avLst>
                <a:gd name="adj" fmla="val 8311"/>
              </a:avLst>
            </a:prstGeom>
            <a:solidFill>
              <a:srgbClr val="1EB9F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WIFI</a:t>
              </a:r>
            </a:p>
          </p:txBody>
        </p:sp>
        <p:sp>
          <p:nvSpPr>
            <p:cNvPr id="81" name="Cube 80"/>
            <p:cNvSpPr/>
            <p:nvPr/>
          </p:nvSpPr>
          <p:spPr bwMode="auto">
            <a:xfrm>
              <a:off x="7219380" y="3750898"/>
              <a:ext cx="1529084" cy="597340"/>
            </a:xfrm>
            <a:prstGeom prst="cube">
              <a:avLst>
                <a:gd name="adj" fmla="val 8311"/>
              </a:avLst>
            </a:prstGeom>
            <a:solidFill>
              <a:srgbClr val="1EB9F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spPr>
          <p:txBody>
            <a:bodyPr anchor="ctr"/>
            <a:lstStyle/>
            <a:p>
              <a:pPr algn="ctr" defTabSz="914400" eaLnBrk="0">
                <a:lnSpc>
                  <a:spcPct val="100000"/>
                </a:lnSpc>
                <a:buClrTx/>
                <a:buSzTx/>
                <a:buFontTx/>
                <a:buNone/>
                <a:defRPr/>
              </a:pPr>
              <a:r>
                <a:rPr lang="fr-FR" sz="1200" b="1" dirty="0">
                  <a:solidFill>
                    <a:schemeClr val="bg1"/>
                  </a:solidFill>
                  <a:latin typeface="Andalus" panose="02020603050405020304" pitchFamily="18" charset="-78"/>
                  <a:ea typeface="ＭＳ Ｐゴシック" pitchFamily="-128" charset="-128"/>
                  <a:cs typeface="Andalus" panose="02020603050405020304" pitchFamily="18" charset="-78"/>
                </a:rPr>
                <a:t>OPTIQUE</a:t>
              </a:r>
            </a:p>
          </p:txBody>
        </p:sp>
      </p:grpSp>
      <p:grpSp>
        <p:nvGrpSpPr>
          <p:cNvPr id="79886" name="Groupe 13"/>
          <p:cNvGrpSpPr>
            <a:grpSpLocks/>
          </p:cNvGrpSpPr>
          <p:nvPr/>
        </p:nvGrpSpPr>
        <p:grpSpPr bwMode="auto">
          <a:xfrm>
            <a:off x="3589338" y="147638"/>
            <a:ext cx="711200" cy="941387"/>
            <a:chOff x="3588806" y="272229"/>
            <a:chExt cx="711930" cy="940461"/>
          </a:xfrm>
        </p:grpSpPr>
        <p:sp>
          <p:nvSpPr>
            <p:cNvPr id="79922" name="ZoneTexte 12"/>
            <p:cNvSpPr txBox="1">
              <a:spLocks noChangeArrowheads="1"/>
            </p:cNvSpPr>
            <p:nvPr/>
          </p:nvSpPr>
          <p:spPr bwMode="auto">
            <a:xfrm>
              <a:off x="3588806" y="272229"/>
              <a:ext cx="711930" cy="430887"/>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WEB</a:t>
              </a:r>
            </a:p>
          </p:txBody>
        </p:sp>
        <p:sp>
          <p:nvSpPr>
            <p:cNvPr id="84"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87" name="Groupe 87"/>
          <p:cNvGrpSpPr>
            <a:grpSpLocks/>
          </p:cNvGrpSpPr>
          <p:nvPr/>
        </p:nvGrpSpPr>
        <p:grpSpPr bwMode="auto">
          <a:xfrm>
            <a:off x="2336800" y="147638"/>
            <a:ext cx="711200" cy="941387"/>
            <a:chOff x="3588806" y="272229"/>
            <a:chExt cx="711930" cy="940461"/>
          </a:xfrm>
        </p:grpSpPr>
        <p:sp>
          <p:nvSpPr>
            <p:cNvPr id="79918" name="ZoneTexte 88"/>
            <p:cNvSpPr txBox="1">
              <a:spLocks noChangeArrowheads="1"/>
            </p:cNvSpPr>
            <p:nvPr/>
          </p:nvSpPr>
          <p:spPr bwMode="auto">
            <a:xfrm>
              <a:off x="3588806" y="272229"/>
              <a:ext cx="711930" cy="430887"/>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FTP</a:t>
              </a:r>
            </a:p>
          </p:txBody>
        </p:sp>
        <p:sp>
          <p:nvSpPr>
            <p:cNvPr id="90"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88" name="Groupe 90"/>
          <p:cNvGrpSpPr>
            <a:grpSpLocks/>
          </p:cNvGrpSpPr>
          <p:nvPr/>
        </p:nvGrpSpPr>
        <p:grpSpPr bwMode="auto">
          <a:xfrm>
            <a:off x="2957513" y="50800"/>
            <a:ext cx="712787" cy="1025525"/>
            <a:chOff x="3588806" y="187591"/>
            <a:chExt cx="711930" cy="1025099"/>
          </a:xfrm>
        </p:grpSpPr>
        <p:sp>
          <p:nvSpPr>
            <p:cNvPr id="79914" name="ZoneTexte 91"/>
            <p:cNvSpPr txBox="1">
              <a:spLocks noChangeArrowheads="1"/>
            </p:cNvSpPr>
            <p:nvPr/>
          </p:nvSpPr>
          <p:spPr bwMode="auto">
            <a:xfrm>
              <a:off x="3588806" y="187591"/>
              <a:ext cx="711930" cy="600164"/>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MAIL</a:t>
              </a:r>
            </a:p>
            <a:p>
              <a:pPr algn="ctr"/>
              <a:r>
                <a:rPr lang="fr-FR" sz="1100">
                  <a:latin typeface="Andalus" pitchFamily="18" charset="-78"/>
                  <a:cs typeface="Andalus" pitchFamily="18" charset="-78"/>
                </a:rPr>
                <a:t>sortie</a:t>
              </a:r>
            </a:p>
          </p:txBody>
        </p:sp>
        <p:sp>
          <p:nvSpPr>
            <p:cNvPr id="93"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89" name="Groupe 93"/>
          <p:cNvGrpSpPr>
            <a:grpSpLocks/>
          </p:cNvGrpSpPr>
          <p:nvPr/>
        </p:nvGrpSpPr>
        <p:grpSpPr bwMode="auto">
          <a:xfrm>
            <a:off x="4173538" y="50800"/>
            <a:ext cx="711200" cy="1025525"/>
            <a:chOff x="3588806" y="187591"/>
            <a:chExt cx="711930" cy="1025099"/>
          </a:xfrm>
        </p:grpSpPr>
        <p:sp>
          <p:nvSpPr>
            <p:cNvPr id="79910" name="ZoneTexte 94"/>
            <p:cNvSpPr txBox="1">
              <a:spLocks noChangeArrowheads="1"/>
            </p:cNvSpPr>
            <p:nvPr/>
          </p:nvSpPr>
          <p:spPr bwMode="auto">
            <a:xfrm>
              <a:off x="3588806" y="187591"/>
              <a:ext cx="711930" cy="600164"/>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MAIL</a:t>
              </a:r>
            </a:p>
            <a:p>
              <a:pPr algn="ctr"/>
              <a:r>
                <a:rPr lang="fr-FR" sz="1100">
                  <a:latin typeface="Andalus" pitchFamily="18" charset="-78"/>
                  <a:cs typeface="Andalus" pitchFamily="18" charset="-78"/>
                </a:rPr>
                <a:t>entré</a:t>
              </a:r>
            </a:p>
          </p:txBody>
        </p:sp>
        <p:sp>
          <p:nvSpPr>
            <p:cNvPr id="96"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90" name="Groupe 96"/>
          <p:cNvGrpSpPr>
            <a:grpSpLocks/>
          </p:cNvGrpSpPr>
          <p:nvPr/>
        </p:nvGrpSpPr>
        <p:grpSpPr bwMode="auto">
          <a:xfrm>
            <a:off x="5445125" y="147638"/>
            <a:ext cx="711200" cy="941387"/>
            <a:chOff x="3588806" y="272229"/>
            <a:chExt cx="711930" cy="940461"/>
          </a:xfrm>
        </p:grpSpPr>
        <p:sp>
          <p:nvSpPr>
            <p:cNvPr id="79906" name="ZoneTexte 97"/>
            <p:cNvSpPr txBox="1">
              <a:spLocks noChangeArrowheads="1"/>
            </p:cNvSpPr>
            <p:nvPr/>
          </p:nvSpPr>
          <p:spPr bwMode="auto">
            <a:xfrm>
              <a:off x="3588806" y="272229"/>
              <a:ext cx="711930" cy="430887"/>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DNS</a:t>
              </a:r>
            </a:p>
          </p:txBody>
        </p:sp>
        <p:sp>
          <p:nvSpPr>
            <p:cNvPr id="99"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91" name="Groupe 99"/>
          <p:cNvGrpSpPr>
            <a:grpSpLocks/>
          </p:cNvGrpSpPr>
          <p:nvPr/>
        </p:nvGrpSpPr>
        <p:grpSpPr bwMode="auto">
          <a:xfrm>
            <a:off x="6065838" y="147638"/>
            <a:ext cx="712787" cy="941387"/>
            <a:chOff x="3588806" y="272229"/>
            <a:chExt cx="711930" cy="940461"/>
          </a:xfrm>
        </p:grpSpPr>
        <p:sp>
          <p:nvSpPr>
            <p:cNvPr id="79902" name="ZoneTexte 100"/>
            <p:cNvSpPr txBox="1">
              <a:spLocks noChangeArrowheads="1"/>
            </p:cNvSpPr>
            <p:nvPr/>
          </p:nvSpPr>
          <p:spPr bwMode="auto">
            <a:xfrm>
              <a:off x="3588806" y="272229"/>
              <a:ext cx="711930" cy="430887"/>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VOIP</a:t>
              </a:r>
            </a:p>
          </p:txBody>
        </p:sp>
        <p:sp>
          <p:nvSpPr>
            <p:cNvPr id="102"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92" name="Groupe 102"/>
          <p:cNvGrpSpPr>
            <a:grpSpLocks/>
          </p:cNvGrpSpPr>
          <p:nvPr/>
        </p:nvGrpSpPr>
        <p:grpSpPr bwMode="auto">
          <a:xfrm>
            <a:off x="6683375" y="147638"/>
            <a:ext cx="711200" cy="941387"/>
            <a:chOff x="3588806" y="272229"/>
            <a:chExt cx="711930" cy="940461"/>
          </a:xfrm>
        </p:grpSpPr>
        <p:sp>
          <p:nvSpPr>
            <p:cNvPr id="79898" name="ZoneTexte 103"/>
            <p:cNvSpPr txBox="1">
              <a:spLocks noChangeArrowheads="1"/>
            </p:cNvSpPr>
            <p:nvPr/>
          </p:nvSpPr>
          <p:spPr bwMode="auto">
            <a:xfrm>
              <a:off x="3588806" y="272229"/>
              <a:ext cx="711930" cy="430887"/>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partage</a:t>
              </a:r>
            </a:p>
          </p:txBody>
        </p:sp>
        <p:sp>
          <p:nvSpPr>
            <p:cNvPr id="105"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grpSp>
        <p:nvGrpSpPr>
          <p:cNvPr id="79893" name="Groupe 105"/>
          <p:cNvGrpSpPr>
            <a:grpSpLocks/>
          </p:cNvGrpSpPr>
          <p:nvPr/>
        </p:nvGrpSpPr>
        <p:grpSpPr bwMode="auto">
          <a:xfrm>
            <a:off x="7367588" y="50800"/>
            <a:ext cx="712787" cy="1025525"/>
            <a:chOff x="3588806" y="187591"/>
            <a:chExt cx="711930" cy="1025099"/>
          </a:xfrm>
        </p:grpSpPr>
        <p:sp>
          <p:nvSpPr>
            <p:cNvPr id="79894" name="ZoneTexte 106"/>
            <p:cNvSpPr txBox="1">
              <a:spLocks noChangeArrowheads="1"/>
            </p:cNvSpPr>
            <p:nvPr/>
          </p:nvSpPr>
          <p:spPr bwMode="auto">
            <a:xfrm>
              <a:off x="3588806" y="187591"/>
              <a:ext cx="711930" cy="600164"/>
            </a:xfrm>
            <a:prstGeom prst="rect">
              <a:avLst/>
            </a:prstGeom>
            <a:noFill/>
            <a:ln w="9525">
              <a:noFill/>
              <a:miter lim="800000"/>
              <a:headEnd/>
              <a:tailEnd/>
            </a:ln>
          </p:spPr>
          <p:txBody>
            <a:bodyPr anchor="ctr">
              <a:spAutoFit/>
            </a:bodyPr>
            <a:lstStyle/>
            <a:p>
              <a:pPr algn="ctr"/>
              <a:r>
                <a:rPr lang="fr-FR" sz="1100">
                  <a:latin typeface="Andalus" pitchFamily="18" charset="-78"/>
                  <a:cs typeface="Andalus" pitchFamily="18" charset="-78"/>
                </a:rPr>
                <a:t>Serveur</a:t>
              </a:r>
            </a:p>
            <a:p>
              <a:pPr algn="ctr"/>
              <a:r>
                <a:rPr lang="fr-FR" sz="1100">
                  <a:latin typeface="Andalus" pitchFamily="18" charset="-78"/>
                  <a:cs typeface="Andalus" pitchFamily="18" charset="-78"/>
                </a:rPr>
                <a:t>Multi média</a:t>
              </a:r>
            </a:p>
          </p:txBody>
        </p:sp>
        <p:sp>
          <p:nvSpPr>
            <p:cNvPr id="108" name="AutoShape 44"/>
            <p:cNvSpPr>
              <a:spLocks/>
            </p:cNvSpPr>
            <p:nvPr/>
          </p:nvSpPr>
          <p:spPr bwMode="auto">
            <a:xfrm rot="5446451">
              <a:off x="3683853" y="813329"/>
              <a:ext cx="526361" cy="272361"/>
            </a:xfrm>
            <a:prstGeom prst="leftRightArrow">
              <a:avLst>
                <a:gd name="adj1" fmla="val 79322"/>
                <a:gd name="adj2" fmla="val 112857"/>
              </a:avLst>
            </a:prstGeom>
            <a:gradFill rotWithShape="0">
              <a:gsLst>
                <a:gs pos="0">
                  <a:srgbClr val="FFCC66"/>
                </a:gs>
                <a:gs pos="49223">
                  <a:srgbClr val="FF6633"/>
                </a:gs>
                <a:gs pos="100000">
                  <a:srgbClr val="FF0000"/>
                </a:gs>
              </a:gsLst>
              <a:lin ang="5400000" scaled="1"/>
            </a:gradFill>
            <a:ln>
              <a:noFill/>
            </a:ln>
            <a:scene3d>
              <a:camera prst="orthographicFront"/>
              <a:lightRig rig="threePt" dir="t"/>
            </a:scene3d>
            <a:sp3d>
              <a:bevelT prst="angle"/>
            </a:sp3d>
          </p:spPr>
          <p:txBody>
            <a:bodyPr lIns="0" tIns="0" rIns="0" bIns="0"/>
            <a:lstStyle>
              <a:lvl1pPr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eaLnBrk="0" hangingPunct="0">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000">
                  <a:solidFill>
                    <a:srgbClr val="000000"/>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eaLnBrk="1" hangingPunct="1">
                <a:buFont typeface="Times New Roman" pitchFamily="16" charset="0"/>
                <a:buNone/>
                <a:defRPr/>
              </a:pPr>
              <a:endParaRPr lang="fr-FR" altLang="fr-FR" sz="1055" dirty="0">
                <a:latin typeface="Andalus" panose="02020603050405020304" pitchFamily="18" charset="-78"/>
                <a:cs typeface="Andalus" panose="02020603050405020304" pitchFamily="18" charset="-78"/>
              </a:endParaRPr>
            </a:p>
          </p:txBody>
        </p:sp>
      </p:gr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buFont typeface="Times New Roman" pitchFamily="16" charset="0"/>
              <a:buNone/>
              <a:defRPr/>
            </a:pPr>
            <a:r>
              <a:rPr lang="fr-FR" dirty="0"/>
              <a:t>Synoptique d’une box</a:t>
            </a:r>
          </a:p>
        </p:txBody>
      </p:sp>
      <p:grpSp>
        <p:nvGrpSpPr>
          <p:cNvPr id="80899" name="Groupe 5"/>
          <p:cNvGrpSpPr>
            <a:grpSpLocks/>
          </p:cNvGrpSpPr>
          <p:nvPr/>
        </p:nvGrpSpPr>
        <p:grpSpPr bwMode="auto">
          <a:xfrm>
            <a:off x="1258888" y="846138"/>
            <a:ext cx="7345362" cy="4173537"/>
            <a:chOff x="887164" y="339502"/>
            <a:chExt cx="7573268" cy="5186363"/>
          </a:xfrm>
        </p:grpSpPr>
        <p:sp>
          <p:nvSpPr>
            <p:cNvPr id="16" name="AutoShape 2"/>
            <p:cNvSpPr>
              <a:spLocks/>
            </p:cNvSpPr>
            <p:nvPr/>
          </p:nvSpPr>
          <p:spPr bwMode="auto">
            <a:xfrm>
              <a:off x="3772764" y="1185812"/>
              <a:ext cx="1178464" cy="465569"/>
            </a:xfrm>
            <a:prstGeom prst="roundRect">
              <a:avLst>
                <a:gd name="adj" fmla="val 23949"/>
              </a:avLst>
            </a:prstGeom>
            <a:gradFill rotWithShape="0">
              <a:gsLst>
                <a:gs pos="0">
                  <a:srgbClr val="FF0000"/>
                </a:gs>
                <a:gs pos="100000">
                  <a:srgbClr val="FF8000"/>
                </a:gs>
              </a:gsLst>
              <a:lin ang="17280000" scaled="1"/>
            </a:gradFill>
            <a:ln w="25400">
              <a:noFill/>
              <a:miter lim="800000"/>
              <a:headEnd/>
              <a:tailEnd/>
            </a:ln>
          </p:spPr>
          <p:txBody>
            <a:bodyPr lIns="0" tIns="0" rIns="0" bIns="0" anchor="ctr"/>
            <a:lstStyle/>
            <a:p>
              <a:pPr algn="ctr" defTabSz="673100">
                <a:buFont typeface="Times New Roman" pitchFamily="16" charset="0"/>
                <a:buNone/>
                <a:defRPr/>
              </a:pPr>
              <a:r>
                <a:rPr lang="en-US" sz="1400" b="1" dirty="0">
                  <a:solidFill>
                    <a:srgbClr val="FFFFFF"/>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Modem</a:t>
              </a:r>
            </a:p>
          </p:txBody>
        </p:sp>
        <p:sp>
          <p:nvSpPr>
            <p:cNvPr id="17" name="AutoShape 3"/>
            <p:cNvSpPr>
              <a:spLocks/>
            </p:cNvSpPr>
            <p:nvPr/>
          </p:nvSpPr>
          <p:spPr bwMode="auto">
            <a:xfrm>
              <a:off x="3772764" y="2274771"/>
              <a:ext cx="1178464" cy="465569"/>
            </a:xfrm>
            <a:prstGeom prst="roundRect">
              <a:avLst>
                <a:gd name="adj" fmla="val 23949"/>
              </a:avLst>
            </a:prstGeom>
            <a:gradFill rotWithShape="0">
              <a:gsLst>
                <a:gs pos="0">
                  <a:srgbClr val="FF0000"/>
                </a:gs>
                <a:gs pos="100000">
                  <a:srgbClr val="0000FF"/>
                </a:gs>
              </a:gsLst>
              <a:lin ang="5400000" scaled="1"/>
            </a:gradFill>
            <a:ln w="25400">
              <a:noFill/>
              <a:miter lim="800000"/>
              <a:headEnd/>
              <a:tailEnd/>
            </a:ln>
          </p:spPr>
          <p:txBody>
            <a:bodyPr lIns="0" tIns="0" rIns="0" bIns="0" anchor="ctr"/>
            <a:lstStyle/>
            <a:p>
              <a:pPr algn="ctr" defTabSz="673100">
                <a:buFont typeface="Times New Roman" pitchFamily="16" charset="0"/>
                <a:buNone/>
                <a:defRPr/>
              </a:pPr>
              <a:r>
                <a:rPr lang="en-US" sz="1400" b="1" dirty="0">
                  <a:solidFill>
                    <a:srgbClr val="FFFFFF"/>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Routeur</a:t>
              </a:r>
            </a:p>
          </p:txBody>
        </p:sp>
        <p:sp>
          <p:nvSpPr>
            <p:cNvPr id="20" name="AutoShape 4"/>
            <p:cNvSpPr>
              <a:spLocks/>
            </p:cNvSpPr>
            <p:nvPr/>
          </p:nvSpPr>
          <p:spPr bwMode="auto">
            <a:xfrm>
              <a:off x="3772764" y="3338084"/>
              <a:ext cx="1178464" cy="463596"/>
            </a:xfrm>
            <a:prstGeom prst="roundRect">
              <a:avLst>
                <a:gd name="adj" fmla="val 23949"/>
              </a:avLst>
            </a:prstGeom>
            <a:gradFill rotWithShape="0">
              <a:gsLst>
                <a:gs pos="0">
                  <a:srgbClr val="004080"/>
                </a:gs>
                <a:gs pos="100000">
                  <a:srgbClr val="66FFFF"/>
                </a:gs>
              </a:gsLst>
              <a:lin ang="17280000" scaled="1"/>
            </a:gradFill>
            <a:ln w="25400">
              <a:noFill/>
              <a:miter lim="800000"/>
              <a:headEnd/>
              <a:tailEnd/>
            </a:ln>
          </p:spPr>
          <p:txBody>
            <a:bodyPr lIns="0" tIns="0" rIns="0" bIns="0" anchor="ctr"/>
            <a:lstStyle/>
            <a:p>
              <a:pPr algn="ctr" defTabSz="673100">
                <a:buFont typeface="Times New Roman" pitchFamily="16" charset="0"/>
                <a:buNone/>
                <a:defRPr/>
              </a:pPr>
              <a:r>
                <a:rPr lang="en-US" sz="12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Switch</a:t>
              </a:r>
            </a:p>
          </p:txBody>
        </p:sp>
        <p:sp>
          <p:nvSpPr>
            <p:cNvPr id="21" name="AutoShape 5"/>
            <p:cNvSpPr>
              <a:spLocks/>
            </p:cNvSpPr>
            <p:nvPr/>
          </p:nvSpPr>
          <p:spPr bwMode="auto">
            <a:xfrm>
              <a:off x="2003431" y="2284635"/>
              <a:ext cx="1180100" cy="437951"/>
            </a:xfrm>
            <a:prstGeom prst="roundRect">
              <a:avLst>
                <a:gd name="adj" fmla="val 25417"/>
              </a:avLst>
            </a:prstGeom>
            <a:gradFill rotWithShape="0">
              <a:gsLst>
                <a:gs pos="0">
                  <a:srgbClr val="008000"/>
                </a:gs>
                <a:gs pos="100000">
                  <a:srgbClr val="80FF00"/>
                </a:gs>
              </a:gsLst>
              <a:lin ang="17280000" scaled="1"/>
            </a:gradFill>
            <a:ln w="25400">
              <a:noFill/>
              <a:miter lim="800000"/>
              <a:headEnd/>
              <a:tailEnd/>
            </a:ln>
          </p:spPr>
          <p:txBody>
            <a:bodyPr lIns="0" tIns="0" rIns="0" bIns="0" anchor="ctr"/>
            <a:lstStyle/>
            <a:p>
              <a:pPr algn="ctr" defTabSz="673100">
                <a:buFont typeface="Times New Roman" pitchFamily="16" charset="0"/>
                <a:buNone/>
                <a:defRPr/>
              </a:pPr>
              <a: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Téléphonie</a:t>
              </a:r>
              <a:b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br>
              <a: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IP</a:t>
              </a:r>
            </a:p>
          </p:txBody>
        </p:sp>
        <p:sp>
          <p:nvSpPr>
            <p:cNvPr id="22" name="AutoShape 6"/>
            <p:cNvSpPr>
              <a:spLocks/>
            </p:cNvSpPr>
            <p:nvPr/>
          </p:nvSpPr>
          <p:spPr bwMode="auto">
            <a:xfrm>
              <a:off x="7281968" y="2229398"/>
              <a:ext cx="1178464" cy="554343"/>
            </a:xfrm>
            <a:prstGeom prst="roundRect">
              <a:avLst>
                <a:gd name="adj" fmla="val 20088"/>
              </a:avLst>
            </a:prstGeom>
            <a:gradFill rotWithShape="0">
              <a:gsLst>
                <a:gs pos="0">
                  <a:srgbClr val="FF0080"/>
                </a:gs>
                <a:gs pos="100000">
                  <a:srgbClr val="FF6FCF"/>
                </a:gs>
              </a:gsLst>
              <a:lin ang="17280000" scaled="1"/>
            </a:gradFill>
            <a:ln w="25400">
              <a:noFill/>
              <a:miter lim="800000"/>
              <a:headEnd/>
              <a:tailEnd/>
            </a:ln>
          </p:spPr>
          <p:txBody>
            <a:bodyPr lIns="0" tIns="0" rIns="0" bIns="0" anchor="ctr"/>
            <a:lstStyle/>
            <a:p>
              <a:pPr defTabSz="673100">
                <a:buFont typeface="Times New Roman" pitchFamily="16" charset="0"/>
                <a:buNone/>
                <a:defRPr/>
              </a:pPr>
              <a:r>
                <a:rPr lang="en-US" sz="1400" b="1" dirty="0">
                  <a:solidFill>
                    <a:srgbClr val="FFFFFF"/>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Boîtier TV</a:t>
              </a:r>
              <a:br>
                <a:rPr lang="en-US" sz="1400" b="1" dirty="0">
                  <a:solidFill>
                    <a:srgbClr val="FFFFFF"/>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br>
              <a:r>
                <a:rPr lang="en-US" sz="1400" b="1" dirty="0">
                  <a:solidFill>
                    <a:srgbClr val="FFFFFF"/>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IP</a:t>
              </a:r>
            </a:p>
          </p:txBody>
        </p:sp>
        <p:sp>
          <p:nvSpPr>
            <p:cNvPr id="23" name="AutoShape 7"/>
            <p:cNvSpPr>
              <a:spLocks/>
            </p:cNvSpPr>
            <p:nvPr/>
          </p:nvSpPr>
          <p:spPr bwMode="auto">
            <a:xfrm>
              <a:off x="2003431" y="3801680"/>
              <a:ext cx="1180100" cy="465569"/>
            </a:xfrm>
            <a:prstGeom prst="roundRect">
              <a:avLst>
                <a:gd name="adj" fmla="val 23949"/>
              </a:avLst>
            </a:prstGeom>
            <a:gradFill rotWithShape="0">
              <a:gsLst>
                <a:gs pos="0">
                  <a:srgbClr val="004080"/>
                </a:gs>
                <a:gs pos="100000">
                  <a:srgbClr val="66FFFF"/>
                </a:gs>
              </a:gsLst>
              <a:lin ang="17280000" scaled="1"/>
            </a:gradFill>
            <a:ln w="25400">
              <a:solidFill>
                <a:schemeClr val="tx1"/>
              </a:solidFill>
              <a:prstDash val="sysDot"/>
              <a:miter lim="800000"/>
              <a:headEnd/>
              <a:tailEnd/>
            </a:ln>
          </p:spPr>
          <p:txBody>
            <a:bodyPr lIns="0" tIns="0" rIns="0" bIns="0" anchor="ctr"/>
            <a:lstStyle/>
            <a:p>
              <a:pPr algn="just" defTabSz="673100">
                <a:buFont typeface="Times New Roman" pitchFamily="16" charset="0"/>
                <a:buNone/>
                <a:defRPr/>
              </a:pPr>
              <a: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Proxy DNS</a:t>
              </a:r>
            </a:p>
          </p:txBody>
        </p:sp>
        <p:sp>
          <p:nvSpPr>
            <p:cNvPr id="24" name="AutoShape 8"/>
            <p:cNvSpPr>
              <a:spLocks/>
            </p:cNvSpPr>
            <p:nvPr/>
          </p:nvSpPr>
          <p:spPr bwMode="auto">
            <a:xfrm>
              <a:off x="2003431" y="3130945"/>
              <a:ext cx="1180100" cy="465569"/>
            </a:xfrm>
            <a:prstGeom prst="roundRect">
              <a:avLst>
                <a:gd name="adj" fmla="val 23949"/>
              </a:avLst>
            </a:prstGeom>
            <a:gradFill rotWithShape="0">
              <a:gsLst>
                <a:gs pos="0">
                  <a:srgbClr val="004080"/>
                </a:gs>
                <a:gs pos="100000">
                  <a:srgbClr val="66FFFF"/>
                </a:gs>
              </a:gsLst>
              <a:lin ang="17280000" scaled="1"/>
            </a:gradFill>
            <a:ln w="25400">
              <a:noFill/>
              <a:miter lim="800000"/>
              <a:headEnd/>
              <a:tailEnd/>
            </a:ln>
          </p:spPr>
          <p:txBody>
            <a:bodyPr lIns="0" tIns="0" rIns="0" bIns="0" anchor="ctr"/>
            <a:lstStyle/>
            <a:p>
              <a:pPr algn="ctr" defTabSz="673100">
                <a:buFont typeface="Times New Roman" pitchFamily="16" charset="0"/>
                <a:buNone/>
                <a:defRPr/>
              </a:pPr>
              <a: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Serveur</a:t>
              </a:r>
              <a:b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br>
              <a: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DHCP</a:t>
              </a:r>
            </a:p>
          </p:txBody>
        </p:sp>
        <p:sp>
          <p:nvSpPr>
            <p:cNvPr id="25" name="AutoShape 9"/>
            <p:cNvSpPr>
              <a:spLocks/>
            </p:cNvSpPr>
            <p:nvPr/>
          </p:nvSpPr>
          <p:spPr bwMode="auto">
            <a:xfrm>
              <a:off x="5540460" y="3338084"/>
              <a:ext cx="1180101" cy="463596"/>
            </a:xfrm>
            <a:prstGeom prst="roundRect">
              <a:avLst>
                <a:gd name="adj" fmla="val 23949"/>
              </a:avLst>
            </a:prstGeom>
            <a:gradFill rotWithShape="0">
              <a:gsLst>
                <a:gs pos="0">
                  <a:srgbClr val="004080"/>
                </a:gs>
                <a:gs pos="100000">
                  <a:srgbClr val="66FFFF"/>
                </a:gs>
              </a:gsLst>
              <a:lin ang="17280000" scaled="1"/>
            </a:gradFill>
            <a:ln w="25400">
              <a:noFill/>
              <a:miter lim="800000"/>
              <a:headEnd/>
              <a:tailEnd/>
            </a:ln>
          </p:spPr>
          <p:txBody>
            <a:bodyPr lIns="0" tIns="0" rIns="0" bIns="0" anchor="ctr"/>
            <a:lstStyle/>
            <a:p>
              <a:pPr algn="ctr" defTabSz="673100">
                <a:buFont typeface="Times New Roman" pitchFamily="16" charset="0"/>
                <a:buNone/>
                <a:defRPr/>
              </a:pPr>
              <a:r>
                <a:rPr lang="en-US" sz="1400" b="1" dirty="0">
                  <a:solidFill>
                    <a:schemeClr val="tx1">
                      <a:lumMod val="85000"/>
                      <a:lumOff val="15000"/>
                    </a:schemeClr>
                  </a:solidFill>
                  <a:effectLst>
                    <a:outerShdw blurRad="38100" dist="38100" dir="2700000" algn="tl">
                      <a:srgbClr val="000000"/>
                    </a:outerShdw>
                  </a:effectLst>
                  <a:latin typeface="Andalus" panose="02020603050405020304" pitchFamily="18" charset="-78"/>
                  <a:ea typeface="Microsoft YaHei" charset="-122"/>
                  <a:cs typeface="Andalus" panose="02020603050405020304" pitchFamily="18" charset="-78"/>
                </a:rPr>
                <a:t>PA WIFI</a:t>
              </a:r>
            </a:p>
          </p:txBody>
        </p:sp>
        <p:sp>
          <p:nvSpPr>
            <p:cNvPr id="80926" name="Line 10"/>
            <p:cNvSpPr>
              <a:spLocks noChangeShapeType="1"/>
            </p:cNvSpPr>
            <p:nvPr/>
          </p:nvSpPr>
          <p:spPr bwMode="auto">
            <a:xfrm>
              <a:off x="4378969" y="339502"/>
              <a:ext cx="0" cy="819150"/>
            </a:xfrm>
            <a:prstGeom prst="line">
              <a:avLst/>
            </a:prstGeom>
            <a:noFill/>
            <a:ln w="38100">
              <a:solidFill>
                <a:srgbClr val="FF0000"/>
              </a:solidFill>
              <a:miter lim="800000"/>
              <a:headEnd type="triangle" w="med" len="med"/>
              <a:tailEnd type="triangle" w="med" len="med"/>
            </a:ln>
          </p:spPr>
          <p:txBody>
            <a:bodyPr lIns="0" tIns="0" rIns="0" bIns="0"/>
            <a:lstStyle/>
            <a:p>
              <a:endParaRPr lang="fr-FR"/>
            </a:p>
          </p:txBody>
        </p:sp>
        <p:sp>
          <p:nvSpPr>
            <p:cNvPr id="80927" name="Line 11"/>
            <p:cNvSpPr>
              <a:spLocks noChangeShapeType="1"/>
            </p:cNvSpPr>
            <p:nvPr/>
          </p:nvSpPr>
          <p:spPr bwMode="auto">
            <a:xfrm flipH="1">
              <a:off x="4378969" y="1685702"/>
              <a:ext cx="7938" cy="568325"/>
            </a:xfrm>
            <a:prstGeom prst="line">
              <a:avLst/>
            </a:prstGeom>
            <a:noFill/>
            <a:ln w="76200">
              <a:solidFill>
                <a:srgbClr val="FF0000"/>
              </a:solidFill>
              <a:miter lim="800000"/>
              <a:headEnd type="triangle" w="med" len="med"/>
              <a:tailEnd type="triangle" w="med" len="med"/>
            </a:ln>
          </p:spPr>
          <p:txBody>
            <a:bodyPr lIns="0" tIns="0" rIns="0" bIns="0"/>
            <a:lstStyle/>
            <a:p>
              <a:endParaRPr lang="fr-FR"/>
            </a:p>
          </p:txBody>
        </p:sp>
        <p:sp>
          <p:nvSpPr>
            <p:cNvPr id="80928" name="Line 12"/>
            <p:cNvSpPr>
              <a:spLocks noChangeShapeType="1"/>
            </p:cNvSpPr>
            <p:nvPr/>
          </p:nvSpPr>
          <p:spPr bwMode="auto">
            <a:xfrm flipH="1">
              <a:off x="4361507" y="2739802"/>
              <a:ext cx="6350" cy="566738"/>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29" name="Line 13"/>
            <p:cNvSpPr>
              <a:spLocks noChangeShapeType="1"/>
            </p:cNvSpPr>
            <p:nvPr/>
          </p:nvSpPr>
          <p:spPr bwMode="auto">
            <a:xfrm flipH="1">
              <a:off x="3205807" y="2504852"/>
              <a:ext cx="563562" cy="0"/>
            </a:xfrm>
            <a:prstGeom prst="line">
              <a:avLst/>
            </a:prstGeom>
            <a:noFill/>
            <a:ln w="76200">
              <a:solidFill>
                <a:srgbClr val="008000"/>
              </a:solidFill>
              <a:miter lim="800000"/>
              <a:headEnd type="triangle" w="med" len="med"/>
              <a:tailEnd type="triangle" w="med" len="med"/>
            </a:ln>
          </p:spPr>
          <p:txBody>
            <a:bodyPr lIns="0" tIns="0" rIns="0" bIns="0"/>
            <a:lstStyle/>
            <a:p>
              <a:endParaRPr lang="fr-FR"/>
            </a:p>
          </p:txBody>
        </p:sp>
        <p:sp>
          <p:nvSpPr>
            <p:cNvPr id="80930" name="Line 15"/>
            <p:cNvSpPr>
              <a:spLocks noChangeShapeType="1"/>
            </p:cNvSpPr>
            <p:nvPr/>
          </p:nvSpPr>
          <p:spPr bwMode="auto">
            <a:xfrm flipH="1">
              <a:off x="4959994" y="3566890"/>
              <a:ext cx="566738" cy="0"/>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31" name="Line 16"/>
            <p:cNvSpPr>
              <a:spLocks noChangeShapeType="1"/>
            </p:cNvSpPr>
            <p:nvPr/>
          </p:nvSpPr>
          <p:spPr bwMode="auto">
            <a:xfrm rot="10800000">
              <a:off x="3201044" y="3362102"/>
              <a:ext cx="554038" cy="214313"/>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32" name="Line 17"/>
            <p:cNvSpPr>
              <a:spLocks noChangeShapeType="1"/>
            </p:cNvSpPr>
            <p:nvPr/>
          </p:nvSpPr>
          <p:spPr bwMode="auto">
            <a:xfrm flipH="1">
              <a:off x="3201044" y="3608165"/>
              <a:ext cx="550863" cy="447675"/>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33" name="Line 18"/>
            <p:cNvSpPr>
              <a:spLocks noChangeShapeType="1"/>
            </p:cNvSpPr>
            <p:nvPr/>
          </p:nvSpPr>
          <p:spPr bwMode="auto">
            <a:xfrm flipH="1">
              <a:off x="3569344" y="3855815"/>
              <a:ext cx="431800" cy="1035050"/>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34" name="Line 19"/>
            <p:cNvSpPr>
              <a:spLocks noChangeShapeType="1"/>
            </p:cNvSpPr>
            <p:nvPr/>
          </p:nvSpPr>
          <p:spPr bwMode="auto">
            <a:xfrm>
              <a:off x="4344044" y="3855815"/>
              <a:ext cx="3175" cy="1047750"/>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35" name="Line 20"/>
            <p:cNvSpPr>
              <a:spLocks noChangeShapeType="1"/>
            </p:cNvSpPr>
            <p:nvPr/>
          </p:nvSpPr>
          <p:spPr bwMode="auto">
            <a:xfrm>
              <a:off x="4683769" y="3855815"/>
              <a:ext cx="415925" cy="1023937"/>
            </a:xfrm>
            <a:prstGeom prst="line">
              <a:avLst/>
            </a:prstGeom>
            <a:noFill/>
            <a:ln w="76200">
              <a:solidFill>
                <a:srgbClr val="004080"/>
              </a:solidFill>
              <a:miter lim="800000"/>
              <a:headEnd type="triangle" w="med" len="med"/>
              <a:tailEnd type="triangle" w="med" len="med"/>
            </a:ln>
          </p:spPr>
          <p:txBody>
            <a:bodyPr lIns="0" tIns="0" rIns="0" bIns="0"/>
            <a:lstStyle/>
            <a:p>
              <a:endParaRPr lang="fr-FR"/>
            </a:p>
          </p:txBody>
        </p:sp>
        <p:sp>
          <p:nvSpPr>
            <p:cNvPr id="80936" name="Line 21"/>
            <p:cNvSpPr>
              <a:spLocks noChangeShapeType="1"/>
            </p:cNvSpPr>
            <p:nvPr/>
          </p:nvSpPr>
          <p:spPr bwMode="auto">
            <a:xfrm>
              <a:off x="6131569" y="3855815"/>
              <a:ext cx="1588" cy="1047750"/>
            </a:xfrm>
            <a:prstGeom prst="line">
              <a:avLst/>
            </a:prstGeom>
            <a:noFill/>
            <a:ln w="50800" cap="rnd">
              <a:solidFill>
                <a:srgbClr val="004080"/>
              </a:solidFill>
              <a:prstDash val="sysDot"/>
              <a:miter lim="800000"/>
              <a:headEnd type="triangle" w="med" len="med"/>
              <a:tailEnd type="triangle" w="med" len="med"/>
            </a:ln>
          </p:spPr>
          <p:txBody>
            <a:bodyPr lIns="0" tIns="0" rIns="0" bIns="0"/>
            <a:lstStyle/>
            <a:p>
              <a:endParaRPr lang="fr-FR"/>
            </a:p>
          </p:txBody>
        </p:sp>
        <p:sp>
          <p:nvSpPr>
            <p:cNvPr id="80937" name="Rectangle 22"/>
            <p:cNvSpPr>
              <a:spLocks/>
            </p:cNvSpPr>
            <p:nvPr/>
          </p:nvSpPr>
          <p:spPr bwMode="auto">
            <a:xfrm>
              <a:off x="1905644" y="864965"/>
              <a:ext cx="4867275" cy="3508375"/>
            </a:xfrm>
            <a:prstGeom prst="rect">
              <a:avLst/>
            </a:prstGeom>
            <a:noFill/>
            <a:ln w="25400" cap="rnd">
              <a:solidFill>
                <a:schemeClr val="tx1"/>
              </a:solidFill>
              <a:prstDash val="sysDot"/>
              <a:miter lim="800000"/>
              <a:headEnd/>
              <a:tailEnd/>
            </a:ln>
          </p:spPr>
          <p:txBody>
            <a:bodyPr lIns="0" tIns="0" rIns="0" bIns="0"/>
            <a:lstStyle/>
            <a:p>
              <a:endParaRPr lang="fr-FR" sz="1400">
                <a:latin typeface="Andalus" pitchFamily="18" charset="-78"/>
                <a:cs typeface="Andalus" pitchFamily="18" charset="-78"/>
              </a:endParaRPr>
            </a:p>
          </p:txBody>
        </p:sp>
        <p:pic>
          <p:nvPicPr>
            <p:cNvPr id="80938" name="Picture 23"/>
            <p:cNvPicPr>
              <a:picLocks noChangeArrowheads="1"/>
            </p:cNvPicPr>
            <p:nvPr/>
          </p:nvPicPr>
          <p:blipFill>
            <a:blip r:embed="rId2" cstate="print"/>
            <a:srcRect/>
            <a:stretch>
              <a:fillRect/>
            </a:stretch>
          </p:blipFill>
          <p:spPr bwMode="auto">
            <a:xfrm>
              <a:off x="3334394" y="4917852"/>
              <a:ext cx="635000" cy="598488"/>
            </a:xfrm>
            <a:prstGeom prst="rect">
              <a:avLst/>
            </a:prstGeom>
            <a:noFill/>
            <a:ln w="12700">
              <a:noFill/>
              <a:miter lim="800000"/>
              <a:headEnd/>
              <a:tailEnd/>
            </a:ln>
          </p:spPr>
        </p:pic>
        <p:pic>
          <p:nvPicPr>
            <p:cNvPr id="80939" name="Picture 24"/>
            <p:cNvPicPr>
              <a:picLocks noChangeArrowheads="1"/>
            </p:cNvPicPr>
            <p:nvPr/>
          </p:nvPicPr>
          <p:blipFill>
            <a:blip r:embed="rId2" cstate="print"/>
            <a:srcRect/>
            <a:stretch>
              <a:fillRect/>
            </a:stretch>
          </p:blipFill>
          <p:spPr bwMode="auto">
            <a:xfrm>
              <a:off x="4085282" y="4909915"/>
              <a:ext cx="635000" cy="598487"/>
            </a:xfrm>
            <a:prstGeom prst="rect">
              <a:avLst/>
            </a:prstGeom>
            <a:noFill/>
            <a:ln w="12700">
              <a:noFill/>
              <a:miter lim="800000"/>
              <a:headEnd/>
              <a:tailEnd/>
            </a:ln>
          </p:spPr>
        </p:pic>
        <p:pic>
          <p:nvPicPr>
            <p:cNvPr id="80940" name="Picture 25"/>
            <p:cNvPicPr>
              <a:picLocks noChangeArrowheads="1"/>
            </p:cNvPicPr>
            <p:nvPr/>
          </p:nvPicPr>
          <p:blipFill>
            <a:blip r:embed="rId2" cstate="print"/>
            <a:srcRect/>
            <a:stretch>
              <a:fillRect/>
            </a:stretch>
          </p:blipFill>
          <p:spPr bwMode="auto">
            <a:xfrm>
              <a:off x="4836169" y="4927377"/>
              <a:ext cx="633413" cy="598488"/>
            </a:xfrm>
            <a:prstGeom prst="rect">
              <a:avLst/>
            </a:prstGeom>
            <a:noFill/>
            <a:ln w="12700">
              <a:noFill/>
              <a:miter lim="800000"/>
              <a:headEnd/>
              <a:tailEnd/>
            </a:ln>
          </p:spPr>
        </p:pic>
        <p:pic>
          <p:nvPicPr>
            <p:cNvPr id="80941" name="Picture 26"/>
            <p:cNvPicPr>
              <a:picLocks noChangeArrowheads="1"/>
            </p:cNvPicPr>
            <p:nvPr/>
          </p:nvPicPr>
          <p:blipFill>
            <a:blip r:embed="rId3" cstate="print"/>
            <a:srcRect/>
            <a:stretch>
              <a:fillRect/>
            </a:stretch>
          </p:blipFill>
          <p:spPr bwMode="auto">
            <a:xfrm>
              <a:off x="5801369" y="4936902"/>
              <a:ext cx="749300" cy="561975"/>
            </a:xfrm>
            <a:prstGeom prst="rect">
              <a:avLst/>
            </a:prstGeom>
            <a:noFill/>
            <a:ln w="12700">
              <a:noFill/>
              <a:miter lim="800000"/>
              <a:headEnd/>
              <a:tailEnd/>
            </a:ln>
          </p:spPr>
        </p:pic>
        <p:sp>
          <p:nvSpPr>
            <p:cNvPr id="80942" name="Line 27"/>
            <p:cNvSpPr>
              <a:spLocks noChangeShapeType="1"/>
            </p:cNvSpPr>
            <p:nvPr/>
          </p:nvSpPr>
          <p:spPr bwMode="auto">
            <a:xfrm>
              <a:off x="6407794" y="3838352"/>
              <a:ext cx="533400" cy="1031875"/>
            </a:xfrm>
            <a:prstGeom prst="line">
              <a:avLst/>
            </a:prstGeom>
            <a:noFill/>
            <a:ln w="50800" cap="rnd">
              <a:solidFill>
                <a:srgbClr val="004080"/>
              </a:solidFill>
              <a:prstDash val="sysDot"/>
              <a:miter lim="800000"/>
              <a:headEnd type="triangle" w="med" len="med"/>
              <a:tailEnd type="triangle" w="med" len="med"/>
            </a:ln>
          </p:spPr>
          <p:txBody>
            <a:bodyPr lIns="0" tIns="0" rIns="0" bIns="0"/>
            <a:lstStyle/>
            <a:p>
              <a:endParaRPr lang="fr-FR"/>
            </a:p>
          </p:txBody>
        </p:sp>
        <p:pic>
          <p:nvPicPr>
            <p:cNvPr id="80943" name="Picture 28"/>
            <p:cNvPicPr>
              <a:picLocks noChangeArrowheads="1"/>
            </p:cNvPicPr>
            <p:nvPr/>
          </p:nvPicPr>
          <p:blipFill>
            <a:blip r:embed="rId3" cstate="print"/>
            <a:srcRect/>
            <a:stretch>
              <a:fillRect/>
            </a:stretch>
          </p:blipFill>
          <p:spPr bwMode="auto">
            <a:xfrm>
              <a:off x="6674494" y="4936902"/>
              <a:ext cx="750888" cy="561975"/>
            </a:xfrm>
            <a:prstGeom prst="rect">
              <a:avLst/>
            </a:prstGeom>
            <a:noFill/>
            <a:ln w="12700">
              <a:noFill/>
              <a:miter lim="800000"/>
              <a:headEnd/>
              <a:tailEnd/>
            </a:ln>
          </p:spPr>
        </p:pic>
        <p:sp>
          <p:nvSpPr>
            <p:cNvPr id="80944" name="Rectangle 29"/>
            <p:cNvSpPr>
              <a:spLocks/>
            </p:cNvSpPr>
            <p:nvPr/>
          </p:nvSpPr>
          <p:spPr bwMode="auto">
            <a:xfrm>
              <a:off x="1961207" y="871175"/>
              <a:ext cx="417405" cy="271739"/>
            </a:xfrm>
            <a:prstGeom prst="rect">
              <a:avLst/>
            </a:prstGeom>
            <a:noFill/>
            <a:ln w="12700">
              <a:noFill/>
              <a:miter lim="800000"/>
              <a:headEnd/>
              <a:tailEnd/>
            </a:ln>
          </p:spPr>
          <p:txBody>
            <a:bodyPr wrap="none" lIns="0" tIns="0" rIns="0" bIns="0" anchor="ctr">
              <a:spAutoFit/>
            </a:bodyPr>
            <a:lstStyle/>
            <a:p>
              <a:pPr defTabSz="673100"/>
              <a:r>
                <a:rPr lang="en-US" sz="1400" b="1">
                  <a:latin typeface="Andalus" pitchFamily="18" charset="-78"/>
                  <a:cs typeface="Andalus" pitchFamily="18" charset="-78"/>
                </a:rPr>
                <a:t>BOX</a:t>
              </a:r>
            </a:p>
          </p:txBody>
        </p:sp>
        <p:sp>
          <p:nvSpPr>
            <p:cNvPr id="80945" name="Rectangle 30"/>
            <p:cNvSpPr>
              <a:spLocks/>
            </p:cNvSpPr>
            <p:nvPr/>
          </p:nvSpPr>
          <p:spPr bwMode="auto">
            <a:xfrm>
              <a:off x="4437707" y="532245"/>
              <a:ext cx="506559" cy="271739"/>
            </a:xfrm>
            <a:prstGeom prst="rect">
              <a:avLst/>
            </a:prstGeom>
            <a:noFill/>
            <a:ln w="12700">
              <a:noFill/>
              <a:miter lim="800000"/>
              <a:headEnd/>
              <a:tailEnd/>
            </a:ln>
          </p:spPr>
          <p:txBody>
            <a:bodyPr wrap="none" lIns="0" tIns="0" rIns="0" bIns="0" anchor="ctr">
              <a:spAutoFit/>
            </a:bodyPr>
            <a:lstStyle/>
            <a:p>
              <a:pPr defTabSz="673100"/>
              <a:r>
                <a:rPr lang="en-US" sz="1400">
                  <a:latin typeface="Andalus" pitchFamily="18" charset="-78"/>
                  <a:cs typeface="Andalus" pitchFamily="18" charset="-78"/>
                </a:rPr>
                <a:t>ADSL</a:t>
              </a:r>
            </a:p>
          </p:txBody>
        </p:sp>
        <p:sp>
          <p:nvSpPr>
            <p:cNvPr id="80946" name="Rectangle 31"/>
            <p:cNvSpPr>
              <a:spLocks/>
            </p:cNvSpPr>
            <p:nvPr/>
          </p:nvSpPr>
          <p:spPr bwMode="auto">
            <a:xfrm>
              <a:off x="5282446" y="2412909"/>
              <a:ext cx="1304109" cy="267718"/>
            </a:xfrm>
            <a:prstGeom prst="rect">
              <a:avLst/>
            </a:prstGeom>
            <a:noFill/>
            <a:ln w="12700">
              <a:noFill/>
              <a:miter lim="800000"/>
              <a:headEnd/>
              <a:tailEnd/>
            </a:ln>
          </p:spPr>
          <p:txBody>
            <a:bodyPr wrap="none" lIns="0" tIns="0" rIns="0" bIns="0" anchor="ctr">
              <a:spAutoFit/>
            </a:bodyPr>
            <a:lstStyle/>
            <a:p>
              <a:pPr defTabSz="673100"/>
              <a:r>
                <a:rPr lang="en-US" sz="1400">
                  <a:latin typeface="Andalus" pitchFamily="18" charset="-78"/>
                  <a:cs typeface="Andalus" pitchFamily="18" charset="-78"/>
                </a:rPr>
                <a:t>Réseau avec QOS</a:t>
              </a:r>
            </a:p>
          </p:txBody>
        </p:sp>
        <p:sp>
          <p:nvSpPr>
            <p:cNvPr id="80947" name="Line 32"/>
            <p:cNvSpPr>
              <a:spLocks noChangeShapeType="1"/>
            </p:cNvSpPr>
            <p:nvPr/>
          </p:nvSpPr>
          <p:spPr bwMode="auto">
            <a:xfrm flipH="1">
              <a:off x="1432569" y="2503265"/>
              <a:ext cx="565150" cy="1587"/>
            </a:xfrm>
            <a:prstGeom prst="line">
              <a:avLst/>
            </a:prstGeom>
            <a:noFill/>
            <a:ln w="76200">
              <a:solidFill>
                <a:srgbClr val="008000"/>
              </a:solidFill>
              <a:miter lim="800000"/>
              <a:headEnd type="triangle" w="med" len="med"/>
              <a:tailEnd type="triangle" w="med" len="med"/>
            </a:ln>
          </p:spPr>
          <p:txBody>
            <a:bodyPr lIns="0" tIns="0" rIns="0" bIns="0"/>
            <a:lstStyle/>
            <a:p>
              <a:endParaRPr lang="fr-FR"/>
            </a:p>
          </p:txBody>
        </p:sp>
        <p:sp>
          <p:nvSpPr>
            <p:cNvPr id="80948" name="Rectangle 33"/>
            <p:cNvSpPr>
              <a:spLocks/>
            </p:cNvSpPr>
            <p:nvPr/>
          </p:nvSpPr>
          <p:spPr bwMode="auto">
            <a:xfrm>
              <a:off x="887164" y="2588685"/>
              <a:ext cx="960435" cy="815215"/>
            </a:xfrm>
            <a:prstGeom prst="rect">
              <a:avLst/>
            </a:prstGeom>
            <a:noFill/>
            <a:ln w="12700">
              <a:noFill/>
              <a:miter lim="800000"/>
              <a:headEnd/>
              <a:tailEnd/>
            </a:ln>
          </p:spPr>
          <p:txBody>
            <a:bodyPr wrap="none" lIns="0" tIns="0" rIns="0" bIns="0" anchor="ctr">
              <a:spAutoFit/>
            </a:bodyPr>
            <a:lstStyle/>
            <a:p>
              <a:pPr defTabSz="673100"/>
              <a:r>
                <a:rPr lang="en-US" sz="1400">
                  <a:latin typeface="Andalus" pitchFamily="18" charset="-78"/>
                  <a:cs typeface="Andalus" pitchFamily="18" charset="-78"/>
                </a:rPr>
                <a:t>Téléphone</a:t>
              </a:r>
              <a:br>
                <a:rPr lang="en-US" sz="1400">
                  <a:latin typeface="Andalus" pitchFamily="18" charset="-78"/>
                  <a:cs typeface="Andalus" pitchFamily="18" charset="-78"/>
                </a:rPr>
              </a:br>
              <a:r>
                <a:rPr lang="en-US" sz="1400">
                  <a:latin typeface="Andalus" pitchFamily="18" charset="-78"/>
                  <a:cs typeface="Andalus" pitchFamily="18" charset="-78"/>
                </a:rPr>
                <a:t>RTC</a:t>
              </a:r>
              <a:br>
                <a:rPr lang="en-US" sz="1400">
                  <a:latin typeface="Andalus" pitchFamily="18" charset="-78"/>
                  <a:cs typeface="Andalus" pitchFamily="18" charset="-78"/>
                </a:rPr>
              </a:br>
              <a:r>
                <a:rPr lang="en-US" sz="1400">
                  <a:latin typeface="Andalus" pitchFamily="18" charset="-78"/>
                  <a:cs typeface="Andalus" pitchFamily="18" charset="-78"/>
                </a:rPr>
                <a:t>RJ11</a:t>
              </a:r>
            </a:p>
          </p:txBody>
        </p:sp>
        <p:sp>
          <p:nvSpPr>
            <p:cNvPr id="80949" name="Rectangle 34"/>
            <p:cNvSpPr>
              <a:spLocks/>
            </p:cNvSpPr>
            <p:nvPr/>
          </p:nvSpPr>
          <p:spPr bwMode="auto">
            <a:xfrm>
              <a:off x="6274443" y="4389870"/>
              <a:ext cx="455903" cy="271739"/>
            </a:xfrm>
            <a:prstGeom prst="rect">
              <a:avLst/>
            </a:prstGeom>
            <a:noFill/>
            <a:ln w="12700">
              <a:noFill/>
              <a:miter lim="800000"/>
              <a:headEnd/>
              <a:tailEnd/>
            </a:ln>
          </p:spPr>
          <p:txBody>
            <a:bodyPr wrap="none" lIns="0" tIns="0" rIns="0" bIns="0" anchor="ctr">
              <a:spAutoFit/>
            </a:bodyPr>
            <a:lstStyle/>
            <a:p>
              <a:pPr defTabSz="673100"/>
              <a:r>
                <a:rPr lang="en-US" sz="1400">
                  <a:latin typeface="Andalus" pitchFamily="18" charset="-78"/>
                  <a:cs typeface="Andalus" pitchFamily="18" charset="-78"/>
                </a:rPr>
                <a:t>WIFI</a:t>
              </a:r>
            </a:p>
          </p:txBody>
        </p:sp>
        <p:sp>
          <p:nvSpPr>
            <p:cNvPr id="80950" name="Rectangle 35"/>
            <p:cNvSpPr>
              <a:spLocks/>
            </p:cNvSpPr>
            <p:nvPr/>
          </p:nvSpPr>
          <p:spPr bwMode="auto">
            <a:xfrm>
              <a:off x="3929618" y="3596280"/>
              <a:ext cx="890892" cy="229472"/>
            </a:xfrm>
            <a:prstGeom prst="rect">
              <a:avLst/>
            </a:prstGeom>
            <a:noFill/>
            <a:ln w="12700">
              <a:noFill/>
              <a:miter lim="800000"/>
              <a:headEnd/>
              <a:tailEnd/>
            </a:ln>
          </p:spPr>
          <p:txBody>
            <a:bodyPr wrap="none" lIns="0" tIns="0" rIns="0" bIns="0" anchor="ctr">
              <a:spAutoFit/>
            </a:bodyPr>
            <a:lstStyle/>
            <a:p>
              <a:pPr algn="ctr" defTabSz="673100"/>
              <a:r>
                <a:rPr lang="en-US" sz="1200">
                  <a:latin typeface="Andalus" pitchFamily="18" charset="-78"/>
                  <a:cs typeface="Andalus" pitchFamily="18" charset="-78"/>
                </a:rPr>
                <a:t>Ethernet RJ45</a:t>
              </a:r>
            </a:p>
          </p:txBody>
        </p:sp>
        <p:sp>
          <p:nvSpPr>
            <p:cNvPr id="80951" name="Rectangle 36"/>
            <p:cNvSpPr>
              <a:spLocks/>
            </p:cNvSpPr>
            <p:nvPr/>
          </p:nvSpPr>
          <p:spPr bwMode="auto">
            <a:xfrm rot="10800000" flipH="1" flipV="1">
              <a:off x="7145235" y="1614265"/>
              <a:ext cx="1315197" cy="535435"/>
            </a:xfrm>
            <a:prstGeom prst="rect">
              <a:avLst/>
            </a:prstGeom>
            <a:noFill/>
            <a:ln w="12700">
              <a:noFill/>
              <a:miter lim="800000"/>
              <a:headEnd/>
              <a:tailEnd/>
            </a:ln>
          </p:spPr>
          <p:txBody>
            <a:bodyPr lIns="0" tIns="0" rIns="0" bIns="0" anchor="ctr">
              <a:spAutoFit/>
            </a:bodyPr>
            <a:lstStyle/>
            <a:p>
              <a:pPr algn="ctr" defTabSz="673100"/>
              <a:r>
                <a:rPr lang="en-US" sz="1400">
                  <a:latin typeface="Andalus" pitchFamily="18" charset="-78"/>
                  <a:cs typeface="Andalus" pitchFamily="18" charset="-78"/>
                </a:rPr>
                <a:t>Ethernet RJ45 ou WIFI dédié</a:t>
              </a:r>
            </a:p>
          </p:txBody>
        </p:sp>
        <p:sp>
          <p:nvSpPr>
            <p:cNvPr id="80952" name="Line 37"/>
            <p:cNvSpPr>
              <a:spLocks noChangeShapeType="1"/>
            </p:cNvSpPr>
            <p:nvPr/>
          </p:nvSpPr>
          <p:spPr bwMode="auto">
            <a:xfrm flipH="1">
              <a:off x="7854007" y="2811240"/>
              <a:ext cx="6350" cy="566737"/>
            </a:xfrm>
            <a:prstGeom prst="line">
              <a:avLst/>
            </a:prstGeom>
            <a:noFill/>
            <a:ln w="76200">
              <a:solidFill>
                <a:srgbClr val="FF0080"/>
              </a:solidFill>
              <a:miter lim="800000"/>
              <a:headEnd type="triangle" w="med" len="med"/>
              <a:tailEnd type="triangle" w="med" len="med"/>
            </a:ln>
          </p:spPr>
          <p:txBody>
            <a:bodyPr lIns="0" tIns="0" rIns="0" bIns="0"/>
            <a:lstStyle/>
            <a:p>
              <a:endParaRPr lang="fr-FR"/>
            </a:p>
          </p:txBody>
        </p:sp>
        <p:pic>
          <p:nvPicPr>
            <p:cNvPr id="80953" name="Picture 38"/>
            <p:cNvPicPr>
              <a:picLocks noChangeArrowheads="1"/>
            </p:cNvPicPr>
            <p:nvPr/>
          </p:nvPicPr>
          <p:blipFill>
            <a:blip r:embed="rId4" cstate="print"/>
            <a:srcRect/>
            <a:stretch>
              <a:fillRect/>
            </a:stretch>
          </p:blipFill>
          <p:spPr bwMode="auto">
            <a:xfrm>
              <a:off x="7392044" y="3219227"/>
              <a:ext cx="992188" cy="1160463"/>
            </a:xfrm>
            <a:prstGeom prst="rect">
              <a:avLst/>
            </a:prstGeom>
            <a:noFill/>
            <a:ln w="12700">
              <a:noFill/>
              <a:miter lim="800000"/>
              <a:headEnd/>
              <a:tailEnd/>
            </a:ln>
          </p:spPr>
        </p:pic>
        <p:pic>
          <p:nvPicPr>
            <p:cNvPr id="80954" name="Picture 39"/>
            <p:cNvPicPr>
              <a:picLocks noChangeArrowheads="1"/>
            </p:cNvPicPr>
            <p:nvPr/>
          </p:nvPicPr>
          <p:blipFill>
            <a:blip r:embed="rId5" cstate="print"/>
            <a:srcRect/>
            <a:stretch>
              <a:fillRect/>
            </a:stretch>
          </p:blipFill>
          <p:spPr bwMode="auto">
            <a:xfrm>
              <a:off x="1330969" y="1614265"/>
              <a:ext cx="536575" cy="768350"/>
            </a:xfrm>
            <a:prstGeom prst="rect">
              <a:avLst/>
            </a:prstGeom>
            <a:noFill/>
            <a:ln w="12700">
              <a:noFill/>
              <a:miter lim="800000"/>
              <a:headEnd/>
              <a:tailEnd/>
            </a:ln>
          </p:spPr>
        </p:pic>
      </p:grpSp>
      <p:sp>
        <p:nvSpPr>
          <p:cNvPr id="56" name="Espace réservé du contenu 4"/>
          <p:cNvSpPr txBox="1">
            <a:spLocks/>
          </p:cNvSpPr>
          <p:nvPr/>
        </p:nvSpPr>
        <p:spPr bwMode="auto">
          <a:xfrm>
            <a:off x="2484438" y="842963"/>
            <a:ext cx="5975350" cy="2963862"/>
          </a:xfrm>
          <a:prstGeom prst="rect">
            <a:avLst/>
          </a:prstGeom>
          <a:noFill/>
          <a:ln w="9525">
            <a:noFill/>
            <a:miter lim="800000"/>
            <a:headEnd/>
            <a:tailEnd/>
          </a:ln>
        </p:spPr>
        <p:txBody>
          <a:bodyPr lIns="77925" tIns="38963" rIns="77925" bIns="38963"/>
          <a:lstStyle>
            <a:lvl1pPr marL="292219" indent="-292219" algn="l" rtl="0" eaLnBrk="1" fontAlgn="base" hangingPunct="1">
              <a:spcBef>
                <a:spcPct val="20000"/>
              </a:spcBef>
              <a:spcAft>
                <a:spcPct val="0"/>
              </a:spcAft>
              <a:buClr>
                <a:srgbClr val="FF9026"/>
              </a:buClr>
              <a:buFont typeface="Courier New" pitchFamily="49" charset="0"/>
              <a:buChar char="o"/>
              <a:defRPr sz="2000">
                <a:solidFill>
                  <a:schemeClr val="tx1"/>
                </a:solidFill>
                <a:latin typeface="Andalus" pitchFamily="18" charset="-78"/>
                <a:ea typeface="+mn-ea"/>
                <a:cs typeface="Andalus" pitchFamily="18" charset="-78"/>
              </a:defRPr>
            </a:lvl1pPr>
            <a:lvl2pPr marL="633142" indent="-243516" algn="l" rtl="0" eaLnBrk="1" fontAlgn="base" hangingPunct="1">
              <a:spcBef>
                <a:spcPct val="20000"/>
              </a:spcBef>
              <a:spcAft>
                <a:spcPct val="0"/>
              </a:spcAft>
              <a:buClr>
                <a:srgbClr val="FF9026"/>
              </a:buClr>
              <a:buFont typeface="Wingdings" pitchFamily="2" charset="2"/>
              <a:buChar char="ü"/>
              <a:defRPr sz="1800">
                <a:solidFill>
                  <a:schemeClr val="tx1"/>
                </a:solidFill>
                <a:latin typeface="Andalus" pitchFamily="18" charset="-78"/>
                <a:ea typeface="+mn-ea"/>
                <a:cs typeface="Andalus" pitchFamily="18" charset="-78"/>
              </a:defRPr>
            </a:lvl2pPr>
            <a:lvl3pPr marL="974065" indent="-194813" algn="l" rtl="0" eaLnBrk="1" fontAlgn="base" hangingPunct="1">
              <a:spcBef>
                <a:spcPct val="20000"/>
              </a:spcBef>
              <a:spcAft>
                <a:spcPct val="0"/>
              </a:spcAft>
              <a:buClr>
                <a:srgbClr val="FF9026"/>
              </a:buClr>
              <a:buChar char="•"/>
              <a:defRPr sz="1600">
                <a:solidFill>
                  <a:schemeClr val="tx1"/>
                </a:solidFill>
                <a:latin typeface="Andalus" pitchFamily="18" charset="-78"/>
                <a:ea typeface="+mn-ea"/>
                <a:cs typeface="Andalus" pitchFamily="18" charset="-78"/>
              </a:defRPr>
            </a:lvl3pPr>
            <a:lvl4pPr marL="1363690" indent="-194813" algn="l" rtl="0" eaLnBrk="1" fontAlgn="base" hangingPunct="1">
              <a:spcBef>
                <a:spcPct val="20000"/>
              </a:spcBef>
              <a:spcAft>
                <a:spcPct val="0"/>
              </a:spcAft>
              <a:buClr>
                <a:srgbClr val="FFC000"/>
              </a:buClr>
              <a:buChar char="–"/>
              <a:defRPr sz="1400">
                <a:solidFill>
                  <a:schemeClr val="tx1"/>
                </a:solidFill>
                <a:latin typeface="Andalus" pitchFamily="18" charset="-78"/>
                <a:ea typeface="+mn-ea"/>
                <a:cs typeface="Andalus" pitchFamily="18" charset="-78"/>
              </a:defRPr>
            </a:lvl4pPr>
            <a:lvl5pPr marL="1753316" indent="-194813" algn="l" rtl="0" eaLnBrk="1" fontAlgn="base" hangingPunct="1">
              <a:spcBef>
                <a:spcPct val="20000"/>
              </a:spcBef>
              <a:spcAft>
                <a:spcPct val="0"/>
              </a:spcAft>
              <a:buChar char="»"/>
              <a:defRPr sz="1400">
                <a:solidFill>
                  <a:schemeClr val="tx1"/>
                </a:solidFill>
                <a:latin typeface="Andalus" pitchFamily="18" charset="-78"/>
                <a:ea typeface="+mn-ea"/>
                <a:cs typeface="Andalus" pitchFamily="18" charset="-78"/>
              </a:defRPr>
            </a:lvl5pPr>
            <a:lvl6pPr marL="2142942" indent="-194813" algn="l" rtl="0" eaLnBrk="1" fontAlgn="base" hangingPunct="1">
              <a:spcBef>
                <a:spcPct val="20000"/>
              </a:spcBef>
              <a:spcAft>
                <a:spcPct val="0"/>
              </a:spcAft>
              <a:buChar char="»"/>
              <a:defRPr sz="1600">
                <a:solidFill>
                  <a:schemeClr val="tx1"/>
                </a:solidFill>
                <a:latin typeface="+mn-lt"/>
                <a:ea typeface="+mn-ea"/>
              </a:defRPr>
            </a:lvl6pPr>
            <a:lvl7pPr marL="2532568" indent="-194813" algn="l" rtl="0" eaLnBrk="1" fontAlgn="base" hangingPunct="1">
              <a:spcBef>
                <a:spcPct val="20000"/>
              </a:spcBef>
              <a:spcAft>
                <a:spcPct val="0"/>
              </a:spcAft>
              <a:buChar char="»"/>
              <a:defRPr sz="1600">
                <a:solidFill>
                  <a:schemeClr val="tx1"/>
                </a:solidFill>
                <a:latin typeface="+mn-lt"/>
                <a:ea typeface="+mn-ea"/>
              </a:defRPr>
            </a:lvl7pPr>
            <a:lvl8pPr marL="2922194" indent="-194813" algn="l" rtl="0" eaLnBrk="1" fontAlgn="base" hangingPunct="1">
              <a:spcBef>
                <a:spcPct val="20000"/>
              </a:spcBef>
              <a:spcAft>
                <a:spcPct val="0"/>
              </a:spcAft>
              <a:buChar char="»"/>
              <a:defRPr sz="1600">
                <a:solidFill>
                  <a:schemeClr val="tx1"/>
                </a:solidFill>
                <a:latin typeface="+mn-lt"/>
                <a:ea typeface="+mn-ea"/>
              </a:defRPr>
            </a:lvl8pPr>
            <a:lvl9pPr marL="3311820" indent="-194813" algn="l" rtl="0" eaLnBrk="1" fontAlgn="base" hangingPunct="1">
              <a:spcBef>
                <a:spcPct val="20000"/>
              </a:spcBef>
              <a:spcAft>
                <a:spcPct val="0"/>
              </a:spcAft>
              <a:buChar char="»"/>
              <a:defRPr sz="1600">
                <a:solidFill>
                  <a:schemeClr val="tx1"/>
                </a:solidFill>
                <a:latin typeface="+mn-lt"/>
                <a:ea typeface="+mn-ea"/>
              </a:defRPr>
            </a:lvl9pPr>
          </a:lstStyle>
          <a:p>
            <a:pPr>
              <a:defRPr/>
            </a:pPr>
            <a:r>
              <a:rPr lang="fr-FR" sz="1800" kern="0" dirty="0"/>
              <a:t>La Passerelle</a:t>
            </a:r>
            <a:endParaRPr lang="fr-FR" sz="1200" kern="0" dirty="0"/>
          </a:p>
          <a:p>
            <a:pPr marL="0" indent="0">
              <a:buFont typeface="Courier New" pitchFamily="49" charset="0"/>
              <a:buNone/>
              <a:defRPr/>
            </a:pPr>
            <a:endParaRPr lang="fr-FR" sz="1400" kern="0" dirty="0"/>
          </a:p>
          <a:p>
            <a:pPr>
              <a:defRPr/>
            </a:pPr>
            <a:endParaRPr lang="fr-FR" sz="1400" kern="0" dirty="0"/>
          </a:p>
        </p:txBody>
      </p:sp>
      <p:grpSp>
        <p:nvGrpSpPr>
          <p:cNvPr id="80901" name="Groupe 56"/>
          <p:cNvGrpSpPr>
            <a:grpSpLocks/>
          </p:cNvGrpSpPr>
          <p:nvPr/>
        </p:nvGrpSpPr>
        <p:grpSpPr bwMode="auto">
          <a:xfrm>
            <a:off x="107950" y="214313"/>
            <a:ext cx="1368425" cy="1204912"/>
            <a:chOff x="107504" y="214591"/>
            <a:chExt cx="1368152" cy="1205030"/>
          </a:xfrm>
        </p:grpSpPr>
        <p:grpSp>
          <p:nvGrpSpPr>
            <p:cNvPr id="80902" name="Groupe 11"/>
            <p:cNvGrpSpPr>
              <a:grpSpLocks/>
            </p:cNvGrpSpPr>
            <p:nvPr/>
          </p:nvGrpSpPr>
          <p:grpSpPr bwMode="auto">
            <a:xfrm>
              <a:off x="107504" y="727903"/>
              <a:ext cx="1368152" cy="691718"/>
              <a:chOff x="1212850" y="2545992"/>
              <a:chExt cx="4851400" cy="2376250"/>
            </a:xfrm>
          </p:grpSpPr>
          <p:sp>
            <p:nvSpPr>
              <p:cNvPr id="61"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62"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63"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59" name="Rectangle 6"/>
            <p:cNvSpPr>
              <a:spLocks/>
            </p:cNvSpPr>
            <p:nvPr/>
          </p:nvSpPr>
          <p:spPr bwMode="auto">
            <a:xfrm>
              <a:off x="107504" y="449163"/>
              <a:ext cx="1368152" cy="181149"/>
            </a:xfrm>
            <a:prstGeom prst="rect">
              <a:avLst/>
            </a:prstGeom>
            <a:solidFill>
              <a:srgbClr val="E2E317">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60" name="Rectangle 7"/>
            <p:cNvSpPr>
              <a:spLocks/>
            </p:cNvSpPr>
            <p:nvPr/>
          </p:nvSpPr>
          <p:spPr bwMode="auto">
            <a:xfrm>
              <a:off x="107504" y="214591"/>
              <a:ext cx="1368152" cy="181149"/>
            </a:xfrm>
            <a:prstGeom prst="rect">
              <a:avLst/>
            </a:prstGeom>
            <a:solidFill>
              <a:srgbClr val="F48414">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e 5"/>
          <p:cNvGrpSpPr>
            <a:grpSpLocks/>
          </p:cNvGrpSpPr>
          <p:nvPr/>
        </p:nvGrpSpPr>
        <p:grpSpPr bwMode="auto">
          <a:xfrm>
            <a:off x="6084888" y="700088"/>
            <a:ext cx="790575" cy="792162"/>
            <a:chOff x="6880572" y="305165"/>
            <a:chExt cx="1923932" cy="1923932"/>
          </a:xfrm>
        </p:grpSpPr>
        <p:pic>
          <p:nvPicPr>
            <p:cNvPr id="81970" name="Picture 2" descr="E:\ICON\internet.png"/>
            <p:cNvPicPr>
              <a:picLocks noChangeAspect="1" noChangeArrowheads="1"/>
            </p:cNvPicPr>
            <p:nvPr/>
          </p:nvPicPr>
          <p:blipFill>
            <a:blip r:embed="rId2" cstate="print"/>
            <a:srcRect/>
            <a:stretch>
              <a:fillRect/>
            </a:stretch>
          </p:blipFill>
          <p:spPr bwMode="auto">
            <a:xfrm>
              <a:off x="6880572" y="305165"/>
              <a:ext cx="1923932" cy="1923932"/>
            </a:xfrm>
            <a:prstGeom prst="rect">
              <a:avLst/>
            </a:prstGeom>
            <a:noFill/>
            <a:ln w="9525">
              <a:noFill/>
              <a:miter lim="800000"/>
              <a:headEnd/>
              <a:tailEnd/>
            </a:ln>
          </p:spPr>
        </p:pic>
        <p:pic>
          <p:nvPicPr>
            <p:cNvPr id="27" name="Picture 2" descr="http://www.atmarkit.co.jp/fsys/cableconnect/07network_tel/06isdn_u_rj11-box-l.jpg"/>
            <p:cNvPicPr>
              <a:picLocks noChangeAspect="1" noChangeArrowheads="1"/>
            </p:cNvPicPr>
            <p:nvPr/>
          </p:nvPicPr>
          <p:blipFill rotWithShape="1">
            <a:blip r:embed="rId3" cstate="print"/>
            <a:srcRect l="26774" t="22852" r="32276" b="20427"/>
            <a:stretch/>
          </p:blipFill>
          <p:spPr bwMode="auto">
            <a:xfrm>
              <a:off x="7425160" y="869762"/>
              <a:ext cx="834756" cy="794920"/>
            </a:xfrm>
            <a:prstGeom prst="roundRect">
              <a:avLst>
                <a:gd name="adj" fmla="val 8594"/>
              </a:avLst>
            </a:prstGeom>
            <a:solidFill>
              <a:srgbClr val="FFFFFF">
                <a:shade val="85000"/>
              </a:srgbClr>
            </a:solidFill>
            <a:ln>
              <a:noFill/>
            </a:ln>
            <a:effectLst>
              <a:reflection blurRad="6350" stA="52000" endA="300" endPos="35000" dir="5400000" sy="-100000" algn="bl" rotWithShape="0"/>
              <a:softEdge rad="12700"/>
            </a:effectLst>
          </p:spPr>
        </p:pic>
      </p:grpSp>
      <p:sp>
        <p:nvSpPr>
          <p:cNvPr id="4" name="Titre 3"/>
          <p:cNvSpPr>
            <a:spLocks noGrp="1"/>
          </p:cNvSpPr>
          <p:nvPr>
            <p:ph type="title"/>
          </p:nvPr>
        </p:nvSpPr>
        <p:spPr/>
        <p:txBody>
          <a:bodyPr/>
          <a:lstStyle/>
          <a:p>
            <a:pPr>
              <a:buFont typeface="Times New Roman" pitchFamily="16" charset="0"/>
              <a:buNone/>
              <a:defRPr/>
            </a:pPr>
            <a:r>
              <a:rPr lang="fr-FR" dirty="0"/>
              <a:t>Synoptique d’une box</a:t>
            </a:r>
          </a:p>
        </p:txBody>
      </p:sp>
      <p:grpSp>
        <p:nvGrpSpPr>
          <p:cNvPr id="81924" name="Groupe 56"/>
          <p:cNvGrpSpPr>
            <a:grpSpLocks/>
          </p:cNvGrpSpPr>
          <p:nvPr/>
        </p:nvGrpSpPr>
        <p:grpSpPr bwMode="auto">
          <a:xfrm>
            <a:off x="107950" y="214313"/>
            <a:ext cx="1368425" cy="1204912"/>
            <a:chOff x="107504" y="214591"/>
            <a:chExt cx="1368152" cy="1205030"/>
          </a:xfrm>
        </p:grpSpPr>
        <p:grpSp>
          <p:nvGrpSpPr>
            <p:cNvPr id="81954" name="Groupe 11"/>
            <p:cNvGrpSpPr>
              <a:grpSpLocks/>
            </p:cNvGrpSpPr>
            <p:nvPr/>
          </p:nvGrpSpPr>
          <p:grpSpPr bwMode="auto">
            <a:xfrm>
              <a:off x="107504" y="727903"/>
              <a:ext cx="1368152" cy="691718"/>
              <a:chOff x="1212850" y="2545992"/>
              <a:chExt cx="4851400" cy="2376250"/>
            </a:xfrm>
          </p:grpSpPr>
          <p:sp>
            <p:nvSpPr>
              <p:cNvPr id="61" name="Rectangle 3"/>
              <p:cNvSpPr>
                <a:spLocks/>
              </p:cNvSpPr>
              <p:nvPr/>
            </p:nvSpPr>
            <p:spPr bwMode="auto">
              <a:xfrm>
                <a:off x="1212850" y="4299942"/>
                <a:ext cx="4851400" cy="622300"/>
              </a:xfrm>
              <a:prstGeom prst="rect">
                <a:avLst/>
              </a:prstGeom>
              <a:solidFill>
                <a:srgbClr val="00B0F0">
                  <a:alpha val="84586"/>
                </a:srgbClr>
              </a:solidFill>
              <a:ln w="25400" cap="flat">
                <a:noFill/>
                <a:round/>
                <a:headEnd type="none" w="med" len="med"/>
                <a:tailEnd type="none" w="med" len="med"/>
              </a:ln>
              <a:effectLst>
                <a:outerShdw dist="63500" dir="2700000" algn="ctr" rotWithShape="0">
                  <a:schemeClr val="bg2">
                    <a:alpha val="75000"/>
                  </a:scheme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Physique</a:t>
                </a:r>
              </a:p>
            </p:txBody>
          </p:sp>
          <p:sp>
            <p:nvSpPr>
              <p:cNvPr id="62" name="Rectangle 4"/>
              <p:cNvSpPr>
                <a:spLocks/>
              </p:cNvSpPr>
              <p:nvPr/>
            </p:nvSpPr>
            <p:spPr bwMode="auto">
              <a:xfrm>
                <a:off x="1212850" y="3396082"/>
                <a:ext cx="4851400" cy="622300"/>
              </a:xfrm>
              <a:prstGeom prst="rect">
                <a:avLst/>
              </a:prstGeom>
              <a:solidFill>
                <a:srgbClr val="FF6FCF">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Liaison</a:t>
                </a:r>
              </a:p>
            </p:txBody>
          </p:sp>
          <p:sp>
            <p:nvSpPr>
              <p:cNvPr id="63" name="Rectangle 5"/>
              <p:cNvSpPr>
                <a:spLocks/>
              </p:cNvSpPr>
              <p:nvPr/>
            </p:nvSpPr>
            <p:spPr bwMode="auto">
              <a:xfrm>
                <a:off x="1212850" y="2545992"/>
                <a:ext cx="4851400" cy="622300"/>
              </a:xfrm>
              <a:prstGeom prst="rect">
                <a:avLst/>
              </a:prstGeom>
              <a:solidFill>
                <a:srgbClr val="00FF80">
                  <a:alpha val="8458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fr-FR"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Réseau</a:t>
                </a:r>
              </a:p>
            </p:txBody>
          </p:sp>
        </p:grpSp>
        <p:sp>
          <p:nvSpPr>
            <p:cNvPr id="59" name="Rectangle 6"/>
            <p:cNvSpPr>
              <a:spLocks/>
            </p:cNvSpPr>
            <p:nvPr/>
          </p:nvSpPr>
          <p:spPr bwMode="auto">
            <a:xfrm>
              <a:off x="107504" y="449163"/>
              <a:ext cx="1368152" cy="181149"/>
            </a:xfrm>
            <a:prstGeom prst="rect">
              <a:avLst/>
            </a:prstGeom>
            <a:solidFill>
              <a:srgbClr val="E2E317">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Transport</a:t>
              </a:r>
            </a:p>
          </p:txBody>
        </p:sp>
        <p:sp>
          <p:nvSpPr>
            <p:cNvPr id="60" name="Rectangle 7"/>
            <p:cNvSpPr>
              <a:spLocks/>
            </p:cNvSpPr>
            <p:nvPr/>
          </p:nvSpPr>
          <p:spPr bwMode="auto">
            <a:xfrm>
              <a:off x="107504" y="214591"/>
              <a:ext cx="1368152" cy="181149"/>
            </a:xfrm>
            <a:prstGeom prst="rect">
              <a:avLst/>
            </a:prstGeom>
            <a:solidFill>
              <a:srgbClr val="F48414">
                <a:alpha val="50196"/>
              </a:srgbClr>
            </a:solidFill>
            <a:ln w="25400" cap="flat">
              <a:noFill/>
              <a:round/>
              <a:headEnd type="none" w="med" len="med"/>
              <a:tailEnd type="none" w="med" len="med"/>
            </a:ln>
            <a:effectLst>
              <a:outerShdw dist="63500" dir="2700000" algn="ctr" rotWithShape="0">
                <a:srgbClr val="000000">
                  <a:alpha val="75000"/>
                </a:srgbClr>
              </a:outerShdw>
            </a:effectLst>
            <a:scene3d>
              <a:camera prst="orthographicFront"/>
              <a:lightRig rig="threePt" dir="t"/>
            </a:scene3d>
            <a:sp3d>
              <a:bevelT/>
            </a:sp3d>
          </p:spPr>
          <p:txBody>
            <a:bodyPr lIns="76200" tIns="76200" rIns="133999" bIns="76200" anchor="ctr"/>
            <a:lstStyle/>
            <a:p>
              <a:pPr algn="ctr">
                <a:buFont typeface="Times New Roman" pitchFamily="16" charset="0"/>
                <a:buNone/>
                <a:defRPr/>
              </a:pPr>
              <a:r>
                <a:rPr lang="en-US" sz="1400" dirty="0">
                  <a:effectLst>
                    <a:outerShdw blurRad="38100" dist="38100" dir="2700000" algn="tl">
                      <a:srgbClr val="000000">
                        <a:alpha val="43137"/>
                      </a:srgbClr>
                    </a:outerShdw>
                  </a:effectLst>
                  <a:latin typeface="Andalus" pitchFamily="18" charset="-78"/>
                  <a:ea typeface="Microsoft YaHei" charset="-122"/>
                  <a:cs typeface="Andalus" pitchFamily="18" charset="-78"/>
                </a:rPr>
                <a:t>Application</a:t>
              </a:r>
            </a:p>
          </p:txBody>
        </p:sp>
      </p:grpSp>
      <p:grpSp>
        <p:nvGrpSpPr>
          <p:cNvPr id="81925" name="Groupe 19"/>
          <p:cNvGrpSpPr>
            <a:grpSpLocks/>
          </p:cNvGrpSpPr>
          <p:nvPr/>
        </p:nvGrpSpPr>
        <p:grpSpPr bwMode="auto">
          <a:xfrm>
            <a:off x="1739900" y="490538"/>
            <a:ext cx="6697663" cy="4192587"/>
            <a:chOff x="1763688" y="488263"/>
            <a:chExt cx="6696744" cy="4193005"/>
          </a:xfrm>
        </p:grpSpPr>
        <p:pic>
          <p:nvPicPr>
            <p:cNvPr id="1026" name="Picture 2" descr="http://www.homeprotection.fr/img/cms/tutoriels/Livebox/livebox.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63688" y="1420218"/>
              <a:ext cx="6696744" cy="3261050"/>
            </a:xfrm>
            <a:prstGeom prst="rect">
              <a:avLst/>
            </a:prstGeom>
            <a:ln>
              <a:noFill/>
            </a:ln>
            <a:effectLst>
              <a:outerShdw blurRad="292100" dist="139700" dir="2700000" algn="tl" rotWithShape="0">
                <a:srgbClr val="333333">
                  <a:alpha val="65000"/>
                </a:srgbClr>
              </a:outerShdw>
            </a:effectLst>
          </p:spPr>
        </p:pic>
        <p:pic>
          <p:nvPicPr>
            <p:cNvPr id="5134" name="Picture 14" descr="https://www.blackvpn.com/content/uploads/Ethernet-Cable-icon.png"/>
            <p:cNvPicPr>
              <a:picLocks noChangeAspect="1" noChangeArrowheads="1"/>
            </p:cNvPicPr>
            <p:nvPr/>
          </p:nvPicPr>
          <p:blipFill>
            <a:blip r:embed="rId5" cstate="print"/>
            <a:srcRect/>
            <a:stretch>
              <a:fillRect/>
            </a:stretch>
          </p:blipFill>
          <p:spPr bwMode="auto">
            <a:xfrm rot="20708052" flipH="1">
              <a:off x="5225551" y="488263"/>
              <a:ext cx="1220619" cy="1225672"/>
            </a:xfrm>
            <a:prstGeom prst="rect">
              <a:avLst/>
            </a:prstGeom>
            <a:ln>
              <a:noFill/>
            </a:ln>
            <a:effectLst>
              <a:outerShdw blurRad="292100" dist="139700" dir="2700000" algn="tl" rotWithShape="0">
                <a:srgbClr val="333333">
                  <a:alpha val="65000"/>
                </a:srgbClr>
              </a:outerShdw>
            </a:effectLst>
          </p:spPr>
        </p:pic>
        <p:grpSp>
          <p:nvGrpSpPr>
            <p:cNvPr id="81940" name="Groupe 15"/>
            <p:cNvGrpSpPr>
              <a:grpSpLocks/>
            </p:cNvGrpSpPr>
            <p:nvPr/>
          </p:nvGrpSpPr>
          <p:grpSpPr bwMode="auto">
            <a:xfrm>
              <a:off x="5291926" y="2217150"/>
              <a:ext cx="1281200" cy="993521"/>
              <a:chOff x="4932040" y="2348523"/>
              <a:chExt cx="1281200" cy="1068931"/>
            </a:xfrm>
          </p:grpSpPr>
          <p:sp>
            <p:nvSpPr>
              <p:cNvPr id="81952" name="Ellipse 13"/>
              <p:cNvSpPr>
                <a:spLocks noChangeArrowheads="1"/>
              </p:cNvSpPr>
              <p:nvPr/>
            </p:nvSpPr>
            <p:spPr bwMode="auto">
              <a:xfrm>
                <a:off x="5025459" y="2507247"/>
                <a:ext cx="986701" cy="421520"/>
              </a:xfrm>
              <a:prstGeom prst="ellipse">
                <a:avLst/>
              </a:prstGeom>
              <a:solidFill>
                <a:schemeClr val="bg1"/>
              </a:solidFill>
              <a:ln w="9525" algn="ctr">
                <a:noFill/>
                <a:round/>
                <a:headEnd/>
                <a:tailEnd/>
              </a:ln>
            </p:spPr>
            <p:txBody>
              <a:bodyPr/>
              <a:lstStyle/>
              <a:p>
                <a:pPr defTabSz="914400" eaLnBrk="0">
                  <a:lnSpc>
                    <a:spcPct val="100000"/>
                  </a:lnSpc>
                  <a:buClrTx/>
                  <a:buSzTx/>
                  <a:buFontTx/>
                  <a:buNone/>
                </a:pPr>
                <a:endParaRPr lang="fr-FR" sz="2400">
                  <a:ea typeface="ＭＳ Ｐゴシック" pitchFamily="34" charset="-128"/>
                </a:endParaRPr>
              </a:p>
            </p:txBody>
          </p:sp>
          <p:pic>
            <p:nvPicPr>
              <p:cNvPr id="5130" name="Picture 10" descr="http://2.bp.blogspot.com/-AV7ZmjQ9oRs/UTx50xMT3pI/AAAAAAAAAIE/sGApvQ-guN4/s1600/cisco-router-icon.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32331" y="2348600"/>
                <a:ext cx="1280936" cy="1069311"/>
              </a:xfrm>
              <a:prstGeom prst="rect">
                <a:avLst/>
              </a:prstGeom>
              <a:ln>
                <a:noFill/>
              </a:ln>
              <a:effectLst>
                <a:outerShdw blurRad="292100" dist="139700" dir="2700000" algn="tl" rotWithShape="0">
                  <a:srgbClr val="333333">
                    <a:alpha val="65000"/>
                  </a:srgbClr>
                </a:outerShdw>
              </a:effectLst>
            </p:spPr>
          </p:pic>
        </p:grpSp>
        <p:sp>
          <p:nvSpPr>
            <p:cNvPr id="10" name="Flèche à trois pointes 9"/>
            <p:cNvSpPr/>
            <p:nvPr/>
          </p:nvSpPr>
          <p:spPr bwMode="auto">
            <a:xfrm>
              <a:off x="4489976" y="2951555"/>
              <a:ext cx="2847668" cy="1010198"/>
            </a:xfrm>
            <a:prstGeom prst="leftRightUpArrow">
              <a:avLst>
                <a:gd name="adj1" fmla="val 4910"/>
                <a:gd name="adj2" fmla="val 6400"/>
                <a:gd name="adj3" fmla="val 13231"/>
              </a:avLst>
            </a:prstGeom>
            <a:solidFill>
              <a:schemeClr val="bg1"/>
            </a:solidFill>
            <a:ln w="19050" cap="flat" cmpd="sng" algn="ctr">
              <a:solidFill>
                <a:srgbClr val="FF3300"/>
              </a:solidFill>
              <a:prstDash val="solid"/>
              <a:round/>
              <a:headEnd type="stealth" w="med" len="med"/>
              <a:tailEnd type="triangle" w="med" len="med"/>
            </a:ln>
            <a:effectLst>
              <a:softEdge rad="215900"/>
            </a:effectLst>
            <a:scene3d>
              <a:camera prst="orthographicFront"/>
              <a:lightRig rig="threePt" dir="t"/>
            </a:scene3d>
            <a:sp3d>
              <a:bevelT/>
            </a:sp3d>
          </p:spPr>
          <p:txBody>
            <a:bodyPr/>
            <a:lstStyle/>
            <a:p>
              <a:pPr eaLnBrk="0">
                <a:buFont typeface="Times New Roman" pitchFamily="16" charset="0"/>
                <a:buNone/>
                <a:defRPr/>
              </a:pPr>
              <a:endParaRPr lang="fr-FR" sz="2400" dirty="0">
                <a:latin typeface="Arial" charset="0"/>
                <a:ea typeface="ＭＳ Ｐゴシック" pitchFamily="-128" charset="-128"/>
              </a:endParaRPr>
            </a:p>
          </p:txBody>
        </p:sp>
        <p:pic>
          <p:nvPicPr>
            <p:cNvPr id="13" name="Image 12"/>
            <p:cNvPicPr>
              <a:picLocks noChangeAspect="1"/>
            </p:cNvPicPr>
            <p:nvPr/>
          </p:nvPicPr>
          <p:blipFill>
            <a:blip r:embed="rId7" cstate="print"/>
            <a:stretch>
              <a:fillRect/>
            </a:stretch>
          </p:blipFill>
          <p:spPr>
            <a:xfrm>
              <a:off x="2720820" y="1664717"/>
              <a:ext cx="5142794" cy="2573595"/>
            </a:xfrm>
            <a:prstGeom prst="rect">
              <a:avLst/>
            </a:prstGeom>
            <a:ln>
              <a:noFill/>
            </a:ln>
            <a:effectLst>
              <a:outerShdw blurRad="292100" dist="139700" dir="2700000" algn="tl" rotWithShape="0">
                <a:srgbClr val="333333">
                  <a:alpha val="65000"/>
                </a:srgbClr>
              </a:outerShdw>
            </a:effectLst>
          </p:spPr>
        </p:pic>
        <p:pic>
          <p:nvPicPr>
            <p:cNvPr id="5144" name="Picture 24" descr="Logos,Technology"/>
            <p:cNvPicPr>
              <a:picLocks noChangeAspect="1" noChangeArrowheads="1"/>
            </p:cNvPicPr>
            <p:nvPr/>
          </p:nvPicPr>
          <p:blipFill>
            <a:blip r:embed="rId8" cstate="print"/>
            <a:srcRect/>
            <a:stretch>
              <a:fillRect/>
            </a:stretch>
          </p:blipFill>
          <p:spPr bwMode="auto">
            <a:xfrm>
              <a:off x="6901721" y="2395040"/>
              <a:ext cx="679357" cy="903378"/>
            </a:xfrm>
            <a:prstGeom prst="rect">
              <a:avLst/>
            </a:prstGeom>
            <a:ln>
              <a:noFill/>
            </a:ln>
            <a:effectLst>
              <a:outerShdw blurRad="292100" dist="139700" dir="2700000" algn="tl" rotWithShape="0">
                <a:srgbClr val="333333">
                  <a:alpha val="65000"/>
                </a:srgbClr>
              </a:outerShdw>
            </a:effectLst>
          </p:spPr>
        </p:pic>
        <p:pic>
          <p:nvPicPr>
            <p:cNvPr id="15" name="Image 14"/>
            <p:cNvPicPr>
              <a:picLocks noChangeAspect="1"/>
            </p:cNvPicPr>
            <p:nvPr/>
          </p:nvPicPr>
          <p:blipFill>
            <a:blip r:embed="rId9" cstate="print"/>
            <a:stretch>
              <a:fillRect/>
            </a:stretch>
          </p:blipFill>
          <p:spPr>
            <a:xfrm>
              <a:off x="3063673" y="3096785"/>
              <a:ext cx="393646" cy="360399"/>
            </a:xfrm>
            <a:prstGeom prst="rect">
              <a:avLst/>
            </a:prstGeom>
            <a:ln>
              <a:noFill/>
            </a:ln>
            <a:effectLst>
              <a:outerShdw blurRad="292100" dist="139700" dir="2700000" algn="tl" rotWithShape="0">
                <a:srgbClr val="333333">
                  <a:alpha val="65000"/>
                </a:srgbClr>
              </a:outerShdw>
            </a:effectLst>
          </p:spPr>
        </p:pic>
        <p:pic>
          <p:nvPicPr>
            <p:cNvPr id="1040" name="Picture 16" descr="http://cocoaheads.fr/wp-content/uploads/2012/01/ToolbarUtilitiesFolderIcon-200x200.png"/>
            <p:cNvPicPr>
              <a:picLocks noChangeAspect="1" noChangeArrowheads="1"/>
            </p:cNvPicPr>
            <p:nvPr/>
          </p:nvPicPr>
          <p:blipFill>
            <a:blip r:embed="rId10" cstate="print"/>
            <a:srcRect/>
            <a:stretch>
              <a:fillRect/>
            </a:stretch>
          </p:blipFill>
          <p:spPr bwMode="auto">
            <a:xfrm>
              <a:off x="2987483" y="2529992"/>
              <a:ext cx="395233" cy="368337"/>
            </a:xfrm>
            <a:prstGeom prst="rect">
              <a:avLst/>
            </a:prstGeom>
            <a:ln>
              <a:noFill/>
            </a:ln>
            <a:effectLst>
              <a:outerShdw blurRad="292100" dist="139700" dir="2700000" algn="tl" rotWithShape="0">
                <a:srgbClr val="333333">
                  <a:alpha val="65000"/>
                </a:srgbClr>
              </a:outerShdw>
            </a:effectLst>
          </p:spPr>
        </p:pic>
        <p:sp>
          <p:nvSpPr>
            <p:cNvPr id="9" name="Double flèche horizontale 8"/>
            <p:cNvSpPr/>
            <p:nvPr/>
          </p:nvSpPr>
          <p:spPr bwMode="auto">
            <a:xfrm rot="5400000">
              <a:off x="5756238" y="2114100"/>
              <a:ext cx="315143" cy="133065"/>
            </a:xfrm>
            <a:prstGeom prst="leftRightArrow">
              <a:avLst>
                <a:gd name="adj1" fmla="val 50000"/>
                <a:gd name="adj2" fmla="val 30706"/>
              </a:avLst>
            </a:prstGeom>
            <a:solidFill>
              <a:schemeClr val="bg1"/>
            </a:solidFill>
            <a:ln w="19050" cap="flat" cmpd="sng" algn="ctr">
              <a:solidFill>
                <a:srgbClr val="0070C0"/>
              </a:solidFill>
              <a:prstDash val="solid"/>
              <a:round/>
              <a:headEnd type="stealth" w="med" len="med"/>
              <a:tailEnd type="triangle" w="med" len="med"/>
            </a:ln>
            <a:effectLst>
              <a:softEdge rad="215900"/>
            </a:effectLst>
            <a:scene3d>
              <a:camera prst="orthographicFront"/>
              <a:lightRig rig="threePt" dir="t"/>
            </a:scene3d>
            <a:sp3d>
              <a:bevelT/>
            </a:sp3d>
          </p:spPr>
          <p:txBody>
            <a:bodyPr/>
            <a:lstStyle/>
            <a:p>
              <a:pPr defTabSz="914400" eaLnBrk="0">
                <a:lnSpc>
                  <a:spcPct val="100000"/>
                </a:lnSpc>
                <a:buClrTx/>
                <a:buSzTx/>
                <a:buFontTx/>
                <a:buNone/>
                <a:defRPr/>
              </a:pPr>
              <a:endParaRPr lang="fr-FR" sz="2400" dirty="0">
                <a:latin typeface="Arial" charset="0"/>
                <a:ea typeface="ＭＳ Ｐゴシック" pitchFamily="-128" charset="-128"/>
              </a:endParaRPr>
            </a:p>
          </p:txBody>
        </p:sp>
        <p:pic>
          <p:nvPicPr>
            <p:cNvPr id="1028" name="Picture 4" descr="http://www.terminus.co.mz/index_arquivos/phone_icon.png"/>
            <p:cNvPicPr>
              <a:picLocks noChangeAspect="1" noChangeArrowheads="1"/>
            </p:cNvPicPr>
            <p:nvPr/>
          </p:nvPicPr>
          <p:blipFill>
            <a:blip r:embed="rId11" cstate="print"/>
            <a:srcRect/>
            <a:stretch>
              <a:fillRect/>
            </a:stretch>
          </p:blipFill>
          <p:spPr bwMode="auto">
            <a:xfrm>
              <a:off x="2116065" y="754990"/>
              <a:ext cx="1015861" cy="808118"/>
            </a:xfrm>
            <a:prstGeom prst="rect">
              <a:avLst/>
            </a:prstGeom>
            <a:ln>
              <a:noFill/>
            </a:ln>
            <a:effectLst>
              <a:outerShdw blurRad="292100" dist="139700" dir="2700000" algn="tl" rotWithShape="0">
                <a:srgbClr val="333333">
                  <a:alpha val="65000"/>
                </a:srgbClr>
              </a:outerShdw>
            </a:effectLst>
          </p:spPr>
        </p:pic>
      </p:grpSp>
      <p:sp>
        <p:nvSpPr>
          <p:cNvPr id="34" name="Flèche angle droit à deux pointes 33"/>
          <p:cNvSpPr/>
          <p:nvPr/>
        </p:nvSpPr>
        <p:spPr bwMode="auto">
          <a:xfrm rot="3417002" flipH="1" flipV="1">
            <a:off x="6992183" y="1287785"/>
            <a:ext cx="690924" cy="1864049"/>
          </a:xfrm>
          <a:prstGeom prst="leftUpArrow">
            <a:avLst>
              <a:gd name="adj1" fmla="val 10406"/>
              <a:gd name="adj2" fmla="val 11317"/>
              <a:gd name="adj3" fmla="val 16790"/>
            </a:avLst>
          </a:prstGeom>
          <a:solidFill>
            <a:srgbClr val="FFC000"/>
          </a:solidFill>
          <a:ln w="19050" cap="flat" cmpd="sng" algn="ctr">
            <a:solidFill>
              <a:srgbClr val="FF3300"/>
            </a:solidFill>
            <a:prstDash val="solid"/>
            <a:round/>
            <a:headEnd type="stealth" w="med" len="med"/>
            <a:tailEnd type="triangle" w="med" len="med"/>
          </a:ln>
          <a:effectLst>
            <a:softEdge rad="215900"/>
          </a:effectLst>
          <a:scene3d>
            <a:camera prst="orthographicFront"/>
            <a:lightRig rig="threePt" dir="t"/>
          </a:scene3d>
          <a:sp3d>
            <a:bevelT/>
          </a:sp3d>
        </p:spPr>
        <p:txBody>
          <a:bodyPr/>
          <a:lstStyle/>
          <a:p>
            <a:pPr eaLnBrk="0">
              <a:buFont typeface="Times New Roman" pitchFamily="16" charset="0"/>
              <a:buNone/>
              <a:defRPr/>
            </a:pPr>
            <a:endParaRPr lang="fr-FR" sz="2400" dirty="0">
              <a:latin typeface="Arial" charset="0"/>
              <a:ea typeface="ＭＳ Ｐゴシック" pitchFamily="-128" charset="-128"/>
            </a:endParaRPr>
          </a:p>
        </p:txBody>
      </p:sp>
      <p:sp>
        <p:nvSpPr>
          <p:cNvPr id="7" name="Cube 6"/>
          <p:cNvSpPr/>
          <p:nvPr/>
        </p:nvSpPr>
        <p:spPr bwMode="auto">
          <a:xfrm>
            <a:off x="4037539" y="1865566"/>
            <a:ext cx="792088" cy="514728"/>
          </a:xfrm>
          <a:prstGeom prst="cube">
            <a:avLst>
              <a:gd name="adj" fmla="val 13631"/>
            </a:avLst>
          </a:prstGeom>
          <a:solidFill>
            <a:schemeClr val="bg1">
              <a:lumMod val="85000"/>
            </a:schemeClr>
          </a:solidFill>
          <a:ln w="9525" cap="flat" cmpd="sng" algn="ctr">
            <a:solidFill>
              <a:schemeClr val="tx1"/>
            </a:solidFill>
            <a:prstDash val="solid"/>
            <a:round/>
            <a:headEnd type="none" w="med" len="med"/>
            <a:tailEnd type="none" w="med" len="med"/>
          </a:ln>
          <a:effectLst>
            <a:innerShdw blurRad="114300">
              <a:prstClr val="black"/>
            </a:innerShdw>
          </a:effectLst>
        </p:spPr>
        <p:txBody>
          <a:bodyPr anchor="ctr"/>
          <a:lstStyle/>
          <a:p>
            <a:pPr algn="ctr" defTabSz="914400" eaLnBrk="0">
              <a:lnSpc>
                <a:spcPct val="100000"/>
              </a:lnSpc>
              <a:buClrTx/>
              <a:buSzTx/>
              <a:buFontTx/>
              <a:buNone/>
              <a:defRPr/>
            </a:pPr>
            <a:r>
              <a:rPr lang="fr-FR" sz="800" dirty="0">
                <a:latin typeface="Arial" charset="0"/>
                <a:ea typeface="ＭＳ Ｐゴシック" pitchFamily="-128" charset="-128"/>
              </a:rPr>
              <a:t>Translateur RTC / IP</a:t>
            </a:r>
          </a:p>
        </p:txBody>
      </p:sp>
      <p:sp>
        <p:nvSpPr>
          <p:cNvPr id="8" name="Double flèche horizontale 7"/>
          <p:cNvSpPr/>
          <p:nvPr/>
        </p:nvSpPr>
        <p:spPr bwMode="auto">
          <a:xfrm rot="1241539">
            <a:off x="4824027" y="2348830"/>
            <a:ext cx="576064" cy="147526"/>
          </a:xfrm>
          <a:prstGeom prst="leftRightArrow">
            <a:avLst/>
          </a:prstGeom>
          <a:solidFill>
            <a:schemeClr val="bg1"/>
          </a:solidFill>
          <a:ln w="19050" cap="flat" cmpd="sng" algn="ctr">
            <a:solidFill>
              <a:srgbClr val="FF3300"/>
            </a:solidFill>
            <a:prstDash val="solid"/>
            <a:round/>
            <a:headEnd type="stealth" w="med" len="med"/>
            <a:tailEnd type="triangle" w="med" len="med"/>
          </a:ln>
          <a:effectLst>
            <a:softEdge rad="215900"/>
          </a:effectLst>
          <a:scene3d>
            <a:camera prst="orthographicFront"/>
            <a:lightRig rig="threePt" dir="t"/>
          </a:scene3d>
          <a:sp3d>
            <a:bevelT/>
          </a:sp3d>
        </p:spPr>
        <p:txBody>
          <a:bodyPr/>
          <a:lstStyle/>
          <a:p>
            <a:pPr eaLnBrk="0">
              <a:buFont typeface="Times New Roman" pitchFamily="16" charset="0"/>
              <a:buNone/>
              <a:defRPr/>
            </a:pPr>
            <a:endParaRPr lang="fr-FR" sz="2400" dirty="0">
              <a:latin typeface="Arial" charset="0"/>
              <a:ea typeface="ＭＳ Ｐゴシック" pitchFamily="-128" charset="-128"/>
            </a:endParaRPr>
          </a:p>
        </p:txBody>
      </p:sp>
      <p:sp>
        <p:nvSpPr>
          <p:cNvPr id="11" name="Flèche angle droit à deux pointes 10"/>
          <p:cNvSpPr/>
          <p:nvPr/>
        </p:nvSpPr>
        <p:spPr bwMode="auto">
          <a:xfrm rot="5400000">
            <a:off x="2898658" y="1184943"/>
            <a:ext cx="714103" cy="1419642"/>
          </a:xfrm>
          <a:prstGeom prst="leftUpArrow">
            <a:avLst>
              <a:gd name="adj1" fmla="val 10406"/>
              <a:gd name="adj2" fmla="val 11317"/>
              <a:gd name="adj3" fmla="val 16790"/>
            </a:avLst>
          </a:prstGeom>
          <a:solidFill>
            <a:schemeClr val="bg1"/>
          </a:solidFill>
          <a:ln w="19050" cap="flat" cmpd="sng" algn="ctr">
            <a:solidFill>
              <a:srgbClr val="FFC000"/>
            </a:solidFill>
            <a:prstDash val="solid"/>
            <a:round/>
            <a:headEnd type="stealth" w="med" len="med"/>
            <a:tailEnd type="triangle" w="med" len="med"/>
          </a:ln>
          <a:effectLst>
            <a:softEdge rad="215900"/>
          </a:effectLst>
          <a:scene3d>
            <a:camera prst="orthographicFront"/>
            <a:lightRig rig="threePt" dir="t"/>
          </a:scene3d>
          <a:sp3d>
            <a:bevelT/>
          </a:sp3d>
        </p:spPr>
        <p:txBody>
          <a:bodyPr/>
          <a:lstStyle/>
          <a:p>
            <a:pPr eaLnBrk="0">
              <a:buFont typeface="Times New Roman" pitchFamily="16" charset="0"/>
              <a:buNone/>
              <a:defRPr/>
            </a:pPr>
            <a:endParaRPr lang="fr-FR" sz="2400" dirty="0">
              <a:latin typeface="Arial" charset="0"/>
              <a:ea typeface="ＭＳ Ｐゴシック" pitchFamily="-128"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115617" y="987251"/>
            <a:ext cx="7344172" cy="360363"/>
          </a:xfrm>
        </p:spPr>
        <p:txBody>
          <a:bodyPr>
            <a:normAutofit fontScale="92500" lnSpcReduction="10000"/>
          </a:bodyPr>
          <a:lstStyle/>
          <a:p>
            <a:pPr>
              <a:defRPr/>
            </a:pPr>
            <a:r>
              <a:rPr lang="fr-FR" dirty="0"/>
              <a:t>Beaucoup d’outils se trouvent dans une console pour l’ouvrir :</a:t>
            </a:r>
          </a:p>
          <a:p>
            <a:pPr>
              <a:defRPr/>
            </a:pPr>
            <a:endParaRPr lang="fr-FR" dirty="0"/>
          </a:p>
        </p:txBody>
      </p:sp>
      <p:sp>
        <p:nvSpPr>
          <p:cNvPr id="3" name="Titre 2"/>
          <p:cNvSpPr>
            <a:spLocks noGrp="1"/>
          </p:cNvSpPr>
          <p:nvPr>
            <p:ph type="title"/>
          </p:nvPr>
        </p:nvSpPr>
        <p:spPr/>
        <p:txBody>
          <a:bodyPr>
            <a:normAutofit fontScale="90000"/>
          </a:bodyPr>
          <a:lstStyle/>
          <a:p>
            <a:pPr>
              <a:defRPr/>
            </a:pPr>
            <a:r>
              <a:rPr lang="fr-FR" dirty="0"/>
              <a:t>Maintenance des réseaux : </a:t>
            </a:r>
            <a:br>
              <a:rPr lang="fr-FR" dirty="0"/>
            </a:br>
            <a:r>
              <a:rPr lang="fr-FR" dirty="0"/>
              <a:t>			ouvrir une console</a:t>
            </a:r>
          </a:p>
        </p:txBody>
      </p:sp>
      <p:pic>
        <p:nvPicPr>
          <p:cNvPr id="82948" name="Image 3" descr="1.png"/>
          <p:cNvPicPr>
            <a:picLocks noChangeAspect="1"/>
          </p:cNvPicPr>
          <p:nvPr/>
        </p:nvPicPr>
        <p:blipFill>
          <a:blip r:embed="rId2" cstate="print"/>
          <a:srcRect/>
          <a:stretch>
            <a:fillRect/>
          </a:stretch>
        </p:blipFill>
        <p:spPr bwMode="auto">
          <a:xfrm>
            <a:off x="250825" y="1419225"/>
            <a:ext cx="4070350" cy="2232025"/>
          </a:xfrm>
          <a:prstGeom prst="rect">
            <a:avLst/>
          </a:prstGeom>
          <a:noFill/>
          <a:ln w="9525">
            <a:noFill/>
            <a:miter lim="800000"/>
            <a:headEnd/>
            <a:tailEnd/>
          </a:ln>
        </p:spPr>
      </p:pic>
      <p:pic>
        <p:nvPicPr>
          <p:cNvPr id="82949" name="Image 4" descr="2.png"/>
          <p:cNvPicPr>
            <a:picLocks noChangeAspect="1"/>
          </p:cNvPicPr>
          <p:nvPr/>
        </p:nvPicPr>
        <p:blipFill>
          <a:blip r:embed="rId3" cstate="print"/>
          <a:srcRect/>
          <a:stretch>
            <a:fillRect/>
          </a:stretch>
        </p:blipFill>
        <p:spPr bwMode="auto">
          <a:xfrm>
            <a:off x="4572000" y="2571750"/>
            <a:ext cx="4411663" cy="233362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Espace réservé du contenu 3" descr="3.png"/>
          <p:cNvPicPr>
            <a:picLocks noGrp="1" noChangeAspect="1"/>
          </p:cNvPicPr>
          <p:nvPr>
            <p:ph sz="half" idx="2"/>
          </p:nvPr>
        </p:nvPicPr>
        <p:blipFill>
          <a:blip r:embed="rId2" cstate="print"/>
          <a:srcRect/>
          <a:stretch>
            <a:fillRect/>
          </a:stretch>
        </p:blipFill>
        <p:spPr>
          <a:xfrm>
            <a:off x="179388" y="987350"/>
            <a:ext cx="4464050" cy="2376488"/>
          </a:xfrm>
        </p:spPr>
      </p:pic>
      <p:sp>
        <p:nvSpPr>
          <p:cNvPr id="3" name="Titre 2"/>
          <p:cNvSpPr>
            <a:spLocks noGrp="1"/>
          </p:cNvSpPr>
          <p:nvPr>
            <p:ph type="title"/>
          </p:nvPr>
        </p:nvSpPr>
        <p:spPr/>
        <p:txBody>
          <a:bodyPr>
            <a:normAutofit fontScale="90000"/>
          </a:bodyPr>
          <a:lstStyle/>
          <a:p>
            <a:pPr>
              <a:defRPr/>
            </a:pPr>
            <a:r>
              <a:rPr lang="fr-FR" dirty="0"/>
              <a:t>Maintenance des réseaux : </a:t>
            </a:r>
            <a:br>
              <a:rPr lang="fr-FR" dirty="0"/>
            </a:br>
            <a:r>
              <a:rPr lang="fr-FR" dirty="0"/>
              <a:t>					LA COMMANDE ping</a:t>
            </a:r>
          </a:p>
        </p:txBody>
      </p:sp>
      <p:pic>
        <p:nvPicPr>
          <p:cNvPr id="83972" name="Image 4" descr="4.png"/>
          <p:cNvPicPr>
            <a:picLocks noChangeAspect="1"/>
          </p:cNvPicPr>
          <p:nvPr/>
        </p:nvPicPr>
        <p:blipFill>
          <a:blip r:embed="rId3" cstate="print"/>
          <a:srcRect/>
          <a:stretch>
            <a:fillRect/>
          </a:stretch>
        </p:blipFill>
        <p:spPr bwMode="auto">
          <a:xfrm>
            <a:off x="3779838" y="2054894"/>
            <a:ext cx="4791075" cy="2605088"/>
          </a:xfrm>
          <a:prstGeom prst="rect">
            <a:avLst/>
          </a:prstGeom>
          <a:noFill/>
          <a:ln w="9525">
            <a:noFill/>
            <a:miter lim="800000"/>
            <a:headEnd/>
            <a:tailEnd/>
          </a:ln>
        </p:spPr>
      </p:pic>
      <p:sp>
        <p:nvSpPr>
          <p:cNvPr id="83973" name="ZoneTexte 5"/>
          <p:cNvSpPr txBox="1">
            <a:spLocks noChangeArrowheads="1"/>
          </p:cNvSpPr>
          <p:nvPr/>
        </p:nvSpPr>
        <p:spPr bwMode="auto">
          <a:xfrm>
            <a:off x="4787900" y="1058863"/>
            <a:ext cx="2014590" cy="349968"/>
          </a:xfrm>
          <a:prstGeom prst="rect">
            <a:avLst/>
          </a:prstGeom>
          <a:noFill/>
          <a:ln w="9525">
            <a:noFill/>
            <a:miter lim="800000"/>
            <a:headEnd/>
            <a:tailEnd/>
          </a:ln>
        </p:spPr>
        <p:txBody>
          <a:bodyPr wrap="none">
            <a:spAutoFit/>
          </a:bodyPr>
          <a:lstStyle/>
          <a:p>
            <a:r>
              <a:rPr lang="fr-FR" dirty="0"/>
              <a:t>Si TOUT VA BIEN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323850" y="700088"/>
            <a:ext cx="2232025" cy="358775"/>
          </a:xfrm>
        </p:spPr>
        <p:txBody>
          <a:bodyPr>
            <a:normAutofit lnSpcReduction="10000"/>
          </a:bodyPr>
          <a:lstStyle/>
          <a:p>
            <a:pPr>
              <a:defRPr/>
            </a:pPr>
            <a:r>
              <a:rPr lang="fr-FR" dirty="0"/>
              <a:t>Quand ça va mal</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ping</a:t>
            </a:r>
          </a:p>
        </p:txBody>
      </p:sp>
      <p:pic>
        <p:nvPicPr>
          <p:cNvPr id="84996" name="Image 4" descr="5.png"/>
          <p:cNvPicPr>
            <a:picLocks noChangeAspect="1"/>
          </p:cNvPicPr>
          <p:nvPr/>
        </p:nvPicPr>
        <p:blipFill>
          <a:blip r:embed="rId2" cstate="print"/>
          <a:srcRect/>
          <a:stretch>
            <a:fillRect/>
          </a:stretch>
        </p:blipFill>
        <p:spPr bwMode="auto">
          <a:xfrm>
            <a:off x="1876425" y="1347788"/>
            <a:ext cx="6977063" cy="31686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250824" y="915988"/>
            <a:ext cx="4465191" cy="287337"/>
          </a:xfrm>
        </p:spPr>
        <p:txBody>
          <a:bodyPr>
            <a:normAutofit fontScale="85000" lnSpcReduction="20000"/>
          </a:bodyPr>
          <a:lstStyle/>
          <a:p>
            <a:pPr>
              <a:defRPr/>
            </a:pPr>
            <a:r>
              <a:rPr lang="fr-FR" dirty="0"/>
              <a:t>Contrôler l’accès à un site extérieur</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Ping</a:t>
            </a:r>
          </a:p>
        </p:txBody>
      </p:sp>
      <p:pic>
        <p:nvPicPr>
          <p:cNvPr id="86020" name="Image 3" descr="6.png"/>
          <p:cNvPicPr>
            <a:picLocks noChangeAspect="1"/>
          </p:cNvPicPr>
          <p:nvPr/>
        </p:nvPicPr>
        <p:blipFill>
          <a:blip r:embed="rId2" cstate="print"/>
          <a:srcRect/>
          <a:stretch>
            <a:fillRect/>
          </a:stretch>
        </p:blipFill>
        <p:spPr bwMode="auto">
          <a:xfrm>
            <a:off x="2555875" y="1347788"/>
            <a:ext cx="6062663" cy="3373437"/>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251520" y="842963"/>
            <a:ext cx="8136904" cy="360362"/>
          </a:xfrm>
        </p:spPr>
        <p:txBody>
          <a:bodyPr>
            <a:normAutofit lnSpcReduction="10000"/>
          </a:bodyPr>
          <a:lstStyle/>
          <a:p>
            <a:pPr>
              <a:defRPr/>
            </a:pPr>
            <a:r>
              <a:rPr lang="fr-FR" dirty="0"/>
              <a:t>Cette commande permet de voir le chemin parcouru par nos paquets</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tracert</a:t>
            </a:r>
          </a:p>
        </p:txBody>
      </p:sp>
      <p:pic>
        <p:nvPicPr>
          <p:cNvPr id="87044" name="Image 4" descr="8.png"/>
          <p:cNvPicPr>
            <a:picLocks noChangeAspect="1"/>
          </p:cNvPicPr>
          <p:nvPr/>
        </p:nvPicPr>
        <p:blipFill>
          <a:blip r:embed="rId2" cstate="print"/>
          <a:srcRect/>
          <a:stretch>
            <a:fillRect/>
          </a:stretch>
        </p:blipFill>
        <p:spPr bwMode="auto">
          <a:xfrm>
            <a:off x="2411413" y="1276350"/>
            <a:ext cx="5473700" cy="3621088"/>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79388" y="842963"/>
            <a:ext cx="4608512" cy="288925"/>
          </a:xfrm>
        </p:spPr>
        <p:txBody>
          <a:bodyPr>
            <a:normAutofit fontScale="85000" lnSpcReduction="20000"/>
          </a:bodyPr>
          <a:lstStyle/>
          <a:p>
            <a:pPr>
              <a:buFont typeface="Wingdings" panose="05000000000000000000" pitchFamily="2" charset="2"/>
              <a:buNone/>
              <a:defRPr/>
            </a:pPr>
            <a:r>
              <a:rPr lang="fr-FR" dirty="0"/>
              <a:t>Si le routeur est déconnecté de l’internet</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tracert</a:t>
            </a:r>
          </a:p>
        </p:txBody>
      </p:sp>
      <p:pic>
        <p:nvPicPr>
          <p:cNvPr id="88068" name="Image 3" descr="9.png"/>
          <p:cNvPicPr>
            <a:picLocks noChangeAspect="1"/>
          </p:cNvPicPr>
          <p:nvPr/>
        </p:nvPicPr>
        <p:blipFill>
          <a:blip r:embed="rId2" cstate="print"/>
          <a:srcRect/>
          <a:stretch>
            <a:fillRect/>
          </a:stretch>
        </p:blipFill>
        <p:spPr bwMode="auto">
          <a:xfrm>
            <a:off x="468313" y="1276350"/>
            <a:ext cx="4762500" cy="1028700"/>
          </a:xfrm>
          <a:prstGeom prst="rect">
            <a:avLst/>
          </a:prstGeom>
          <a:noFill/>
          <a:ln w="9525">
            <a:noFill/>
            <a:miter lim="800000"/>
            <a:headEnd/>
            <a:tailEnd/>
          </a:ln>
        </p:spPr>
      </p:pic>
      <p:sp>
        <p:nvSpPr>
          <p:cNvPr id="88069" name="ZoneTexte 4"/>
          <p:cNvSpPr txBox="1">
            <a:spLocks noChangeArrowheads="1"/>
          </p:cNvSpPr>
          <p:nvPr/>
        </p:nvSpPr>
        <p:spPr bwMode="auto">
          <a:xfrm>
            <a:off x="5292725" y="1779588"/>
            <a:ext cx="3455988" cy="349250"/>
          </a:xfrm>
          <a:prstGeom prst="rect">
            <a:avLst/>
          </a:prstGeom>
          <a:noFill/>
          <a:ln w="9525">
            <a:noFill/>
            <a:miter lim="800000"/>
            <a:headEnd/>
            <a:tailEnd/>
          </a:ln>
        </p:spPr>
        <p:txBody>
          <a:bodyPr>
            <a:spAutoFit/>
          </a:bodyPr>
          <a:lstStyle/>
          <a:p>
            <a:r>
              <a:rPr lang="fr-FR"/>
              <a:t>Si le routeur n’est pas  joignable</a:t>
            </a:r>
          </a:p>
        </p:txBody>
      </p:sp>
      <p:pic>
        <p:nvPicPr>
          <p:cNvPr id="88070" name="Image 5" descr="10.png"/>
          <p:cNvPicPr>
            <a:picLocks noChangeAspect="1"/>
          </p:cNvPicPr>
          <p:nvPr/>
        </p:nvPicPr>
        <p:blipFill>
          <a:blip r:embed="rId3" cstate="print"/>
          <a:srcRect/>
          <a:stretch>
            <a:fillRect/>
          </a:stretch>
        </p:blipFill>
        <p:spPr bwMode="auto">
          <a:xfrm>
            <a:off x="3995738" y="2427288"/>
            <a:ext cx="4757737" cy="2389187"/>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843235"/>
            <a:ext cx="6372200" cy="360363"/>
          </a:xfrm>
        </p:spPr>
        <p:txBody>
          <a:bodyPr>
            <a:normAutofit lnSpcReduction="10000"/>
          </a:bodyPr>
          <a:lstStyle/>
          <a:p>
            <a:pPr>
              <a:defRPr/>
            </a:pPr>
            <a:r>
              <a:rPr lang="fr-FR" dirty="0"/>
              <a:t>Ipconfig permet de vérifier vos paramètres réseau</a:t>
            </a:r>
          </a:p>
        </p:txBody>
      </p:sp>
      <p:sp>
        <p:nvSpPr>
          <p:cNvPr id="3" name="Titre 2"/>
          <p:cNvSpPr>
            <a:spLocks noGrp="1"/>
          </p:cNvSpPr>
          <p:nvPr>
            <p:ph type="title"/>
          </p:nvPr>
        </p:nvSpPr>
        <p:spPr>
          <a:xfrm>
            <a:off x="1187625" y="0"/>
            <a:ext cx="7956376" cy="857250"/>
          </a:xfrm>
        </p:spPr>
        <p:txBody>
          <a:bodyPr>
            <a:normAutofit fontScale="90000"/>
          </a:bodyPr>
          <a:lstStyle/>
          <a:p>
            <a:pPr>
              <a:defRPr/>
            </a:pPr>
            <a:r>
              <a:rPr lang="fr-FR" dirty="0"/>
              <a:t>Maintenance des réseaux :</a:t>
            </a:r>
            <a:br>
              <a:rPr lang="fr-FR" dirty="0"/>
            </a:br>
            <a:r>
              <a:rPr lang="fr-FR" dirty="0"/>
              <a:t>							LA COMMANDE ipconfig</a:t>
            </a:r>
          </a:p>
        </p:txBody>
      </p:sp>
      <p:pic>
        <p:nvPicPr>
          <p:cNvPr id="89092" name="Image 4" descr="12.png"/>
          <p:cNvPicPr>
            <a:picLocks noChangeAspect="1"/>
          </p:cNvPicPr>
          <p:nvPr/>
        </p:nvPicPr>
        <p:blipFill>
          <a:blip r:embed="rId2" cstate="print"/>
          <a:srcRect/>
          <a:stretch>
            <a:fillRect/>
          </a:stretch>
        </p:blipFill>
        <p:spPr bwMode="auto">
          <a:xfrm>
            <a:off x="2339975" y="1203325"/>
            <a:ext cx="5881688" cy="361791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576263" y="287338"/>
            <a:ext cx="6480175" cy="712787"/>
          </a:xfrm>
          <a:prstGeom prst="rect">
            <a:avLst/>
          </a:prstGeom>
          <a:noFill/>
          <a:ln w="9525">
            <a:noFill/>
            <a:round/>
            <a:headEnd/>
            <a:tailEnd/>
          </a:ln>
        </p:spPr>
        <p:txBody>
          <a:bodyPr lIns="90000" tIns="45000" rIns="90000" bIns="45000"/>
          <a:lstStyle/>
          <a:p>
            <a:pPr marL="215900" indent="-215900">
              <a:lnSpc>
                <a:spcPct val="127000"/>
              </a:lnSpc>
              <a:buClr>
                <a:srgbClr val="595959"/>
              </a:buClr>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Lst>
            </a:pPr>
            <a:r>
              <a:rPr lang="fr-FR" sz="3200">
                <a:solidFill>
                  <a:srgbClr val="595959"/>
                </a:solidFill>
                <a:latin typeface="Andalus" pitchFamily="18" charset="-78"/>
              </a:rPr>
              <a:t>Topologie des réseaux</a:t>
            </a:r>
          </a:p>
        </p:txBody>
      </p:sp>
      <p:sp>
        <p:nvSpPr>
          <p:cNvPr id="15363" name="Rectangle 2"/>
          <p:cNvSpPr>
            <a:spLocks noChangeArrowheads="1"/>
          </p:cNvSpPr>
          <p:nvPr/>
        </p:nvSpPr>
        <p:spPr bwMode="auto">
          <a:xfrm>
            <a:off x="2933700" y="1044575"/>
            <a:ext cx="3510508" cy="601663"/>
          </a:xfrm>
          <a:prstGeom prst="rect">
            <a:avLst/>
          </a:prstGeom>
          <a:noFill/>
          <a:ln w="9525">
            <a:noFill/>
            <a:round/>
            <a:headEnd/>
            <a:tailEnd/>
          </a:ln>
        </p:spPr>
        <p:txBody>
          <a:bodyPr lIns="90000" tIns="60840" rIns="90000" bIns="45000"/>
          <a:lstStyle/>
          <a:p>
            <a:pPr marL="215900" indent="-215900" algn="ctr">
              <a:lnSpc>
                <a:spcPct val="100000"/>
              </a:lnSpc>
              <a:buSzPct val="45000"/>
              <a:buFont typeface="Wingdings" pitchFamily="2" charset="2"/>
              <a:buChar char=""/>
              <a:tabLst>
                <a:tab pos="449263" algn="l"/>
                <a:tab pos="898525" algn="l"/>
                <a:tab pos="1347788" algn="l"/>
                <a:tab pos="1797050" algn="l"/>
                <a:tab pos="2246313" algn="l"/>
                <a:tab pos="2695575" algn="l"/>
                <a:tab pos="3144838" algn="l"/>
              </a:tabLst>
            </a:pPr>
            <a:r>
              <a:rPr lang="fr-FR" b="1" dirty="0">
                <a:solidFill>
                  <a:srgbClr val="000000"/>
                </a:solidFill>
              </a:rPr>
              <a:t>Maillée comme sur internet</a:t>
            </a:r>
          </a:p>
        </p:txBody>
      </p:sp>
      <p:pic>
        <p:nvPicPr>
          <p:cNvPr id="15364" name="Picture 3"/>
          <p:cNvPicPr>
            <a:picLocks noChangeAspect="1" noChangeArrowheads="1"/>
          </p:cNvPicPr>
          <p:nvPr/>
        </p:nvPicPr>
        <p:blipFill>
          <a:blip r:embed="rId3" cstate="print"/>
          <a:srcRect/>
          <a:stretch>
            <a:fillRect/>
          </a:stretch>
        </p:blipFill>
        <p:spPr bwMode="auto">
          <a:xfrm>
            <a:off x="2325688" y="1511300"/>
            <a:ext cx="4721225" cy="345598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79388" y="1779588"/>
            <a:ext cx="3455987" cy="360362"/>
          </a:xfrm>
        </p:spPr>
        <p:txBody>
          <a:bodyPr>
            <a:normAutofit fontScale="55000" lnSpcReduction="20000"/>
          </a:bodyPr>
          <a:lstStyle/>
          <a:p>
            <a:pPr>
              <a:defRPr/>
            </a:pPr>
            <a:r>
              <a:rPr lang="fr-FR" dirty="0"/>
              <a:t>Cette commande permet d’avoir toutes les informations</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ipconfig /all</a:t>
            </a:r>
          </a:p>
        </p:txBody>
      </p:sp>
      <p:pic>
        <p:nvPicPr>
          <p:cNvPr id="90116" name="Image 3" descr="14.png"/>
          <p:cNvPicPr>
            <a:picLocks noChangeAspect="1"/>
          </p:cNvPicPr>
          <p:nvPr/>
        </p:nvPicPr>
        <p:blipFill>
          <a:blip r:embed="rId2" cstate="print"/>
          <a:srcRect/>
          <a:stretch>
            <a:fillRect/>
          </a:stretch>
        </p:blipFill>
        <p:spPr bwMode="auto">
          <a:xfrm>
            <a:off x="3635375" y="987425"/>
            <a:ext cx="4979988" cy="410527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1995488"/>
            <a:ext cx="3276600" cy="360362"/>
          </a:xfrm>
        </p:spPr>
        <p:txBody>
          <a:bodyPr>
            <a:normAutofit fontScale="55000" lnSpcReduction="20000"/>
          </a:bodyPr>
          <a:lstStyle/>
          <a:p>
            <a:pPr>
              <a:defRPr/>
            </a:pPr>
            <a:r>
              <a:rPr lang="fr-FR" dirty="0"/>
              <a:t>Ipconfig /</a:t>
            </a:r>
            <a:r>
              <a:rPr lang="fr-FR" dirty="0" err="1"/>
              <a:t>renew</a:t>
            </a:r>
            <a:r>
              <a:rPr lang="fr-FR" dirty="0"/>
              <a:t> permet de renouveler la configuration des paramètres réseau </a:t>
            </a:r>
          </a:p>
        </p:txBody>
      </p:sp>
      <p:sp>
        <p:nvSpPr>
          <p:cNvPr id="3" name="Titre 2"/>
          <p:cNvSpPr>
            <a:spLocks noGrp="1"/>
          </p:cNvSpPr>
          <p:nvPr>
            <p:ph type="title"/>
          </p:nvPr>
        </p:nvSpPr>
        <p:spPr>
          <a:xfrm>
            <a:off x="1187625" y="0"/>
            <a:ext cx="7956376" cy="857250"/>
          </a:xfrm>
        </p:spPr>
        <p:txBody>
          <a:bodyPr>
            <a:normAutofit fontScale="90000"/>
          </a:bodyPr>
          <a:lstStyle/>
          <a:p>
            <a:pPr>
              <a:defRPr/>
            </a:pPr>
            <a:r>
              <a:rPr lang="fr-FR" dirty="0"/>
              <a:t>Maintenance des réseaux :</a:t>
            </a:r>
            <a:br>
              <a:rPr lang="fr-FR" dirty="0"/>
            </a:br>
            <a:r>
              <a:rPr lang="fr-FR" dirty="0"/>
              <a:t>				LA COMMANDE ipconfig /</a:t>
            </a:r>
            <a:r>
              <a:rPr lang="fr-FR" dirty="0" err="1"/>
              <a:t>renew</a:t>
            </a:r>
            <a:endParaRPr lang="fr-FR" dirty="0"/>
          </a:p>
        </p:txBody>
      </p:sp>
      <p:pic>
        <p:nvPicPr>
          <p:cNvPr id="91140" name="Image 3" descr="16.png"/>
          <p:cNvPicPr>
            <a:picLocks noChangeAspect="1"/>
          </p:cNvPicPr>
          <p:nvPr/>
        </p:nvPicPr>
        <p:blipFill>
          <a:blip r:embed="rId2" cstate="print"/>
          <a:srcRect/>
          <a:stretch>
            <a:fillRect/>
          </a:stretch>
        </p:blipFill>
        <p:spPr bwMode="auto">
          <a:xfrm>
            <a:off x="3348038" y="842963"/>
            <a:ext cx="5472112" cy="410527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827088" y="987425"/>
            <a:ext cx="7561262" cy="936625"/>
          </a:xfrm>
        </p:spPr>
        <p:txBody>
          <a:bodyPr>
            <a:normAutofit/>
          </a:bodyPr>
          <a:lstStyle/>
          <a:p>
            <a:pPr>
              <a:defRPr/>
            </a:pPr>
            <a:r>
              <a:rPr lang="fr-FR" dirty="0"/>
              <a:t>Si vous ne pouvez accéder à un site que par son IP alors le cache DNS de WINDOWS est corrompu ipconfig /flushdns permet de le réinitialiser</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LA COMMANDE ipconfig /flushdns</a:t>
            </a:r>
          </a:p>
        </p:txBody>
      </p:sp>
      <p:pic>
        <p:nvPicPr>
          <p:cNvPr id="92164" name="Image 3" descr="18.png"/>
          <p:cNvPicPr>
            <a:picLocks noChangeAspect="1"/>
          </p:cNvPicPr>
          <p:nvPr/>
        </p:nvPicPr>
        <p:blipFill>
          <a:blip r:embed="rId2" cstate="print"/>
          <a:srcRect/>
          <a:stretch>
            <a:fillRect/>
          </a:stretch>
        </p:blipFill>
        <p:spPr bwMode="auto">
          <a:xfrm>
            <a:off x="2916238" y="1931317"/>
            <a:ext cx="4752106" cy="3160713"/>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44016" y="843558"/>
            <a:ext cx="9036496" cy="433387"/>
          </a:xfrm>
        </p:spPr>
        <p:txBody>
          <a:bodyPr/>
          <a:lstStyle/>
          <a:p>
            <a:pPr>
              <a:defRPr/>
            </a:pPr>
            <a:r>
              <a:rPr lang="fr-FR" dirty="0"/>
              <a:t>Cette commande permet d’afficher la table de translation d’adresses ip/mac</a:t>
            </a:r>
          </a:p>
        </p:txBody>
      </p:sp>
      <p:sp>
        <p:nvSpPr>
          <p:cNvPr id="3" name="Titre 2"/>
          <p:cNvSpPr>
            <a:spLocks noGrp="1"/>
          </p:cNvSpPr>
          <p:nvPr>
            <p:ph type="title"/>
          </p:nvPr>
        </p:nvSpPr>
        <p:spPr>
          <a:xfrm>
            <a:off x="1187625" y="0"/>
            <a:ext cx="7956376" cy="857250"/>
          </a:xfrm>
        </p:spPr>
        <p:txBody>
          <a:bodyPr>
            <a:normAutofit fontScale="90000"/>
          </a:bodyPr>
          <a:lstStyle/>
          <a:p>
            <a:pPr>
              <a:defRPr/>
            </a:pPr>
            <a:r>
              <a:rPr lang="fr-FR" dirty="0"/>
              <a:t>Maintenance des réseaux :</a:t>
            </a:r>
            <a:br>
              <a:rPr lang="fr-FR" dirty="0"/>
            </a:br>
            <a:r>
              <a:rPr lang="fr-FR" dirty="0"/>
              <a:t>					LA COMMANDE </a:t>
            </a:r>
            <a:r>
              <a:rPr lang="fr-FR" dirty="0" err="1"/>
              <a:t>arp</a:t>
            </a:r>
            <a:r>
              <a:rPr lang="fr-FR" dirty="0"/>
              <a:t> -a</a:t>
            </a:r>
          </a:p>
        </p:txBody>
      </p:sp>
      <p:pic>
        <p:nvPicPr>
          <p:cNvPr id="93188" name="Image 3" descr="19.png"/>
          <p:cNvPicPr>
            <a:picLocks noChangeAspect="1"/>
          </p:cNvPicPr>
          <p:nvPr/>
        </p:nvPicPr>
        <p:blipFill>
          <a:blip r:embed="rId2" cstate="print"/>
          <a:srcRect/>
          <a:stretch>
            <a:fillRect/>
          </a:stretch>
        </p:blipFill>
        <p:spPr bwMode="auto">
          <a:xfrm>
            <a:off x="2338388" y="1382489"/>
            <a:ext cx="5972175" cy="3565525"/>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842963"/>
            <a:ext cx="8964488" cy="865187"/>
          </a:xfrm>
        </p:spPr>
        <p:txBody>
          <a:bodyPr>
            <a:normAutofit lnSpcReduction="10000"/>
          </a:bodyPr>
          <a:lstStyle/>
          <a:p>
            <a:pPr>
              <a:defRPr/>
            </a:pPr>
            <a:r>
              <a:rPr lang="fr-FR" dirty="0"/>
              <a:t>Cette commande permet de modifier et d’afficher la configuration réseau. Cet utilitaire est très complet tapez ? puis entrée à tout moment pour afficher la liste</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a:t>
            </a:r>
            <a:r>
              <a:rPr lang="fr-FR" dirty="0" err="1"/>
              <a:t>Netsh</a:t>
            </a:r>
            <a:endParaRPr lang="fr-FR" dirty="0"/>
          </a:p>
        </p:txBody>
      </p:sp>
      <p:pic>
        <p:nvPicPr>
          <p:cNvPr id="94212" name="Image 3" descr="20.png"/>
          <p:cNvPicPr>
            <a:picLocks noChangeAspect="1"/>
          </p:cNvPicPr>
          <p:nvPr/>
        </p:nvPicPr>
        <p:blipFill>
          <a:blip r:embed="rId2" cstate="print"/>
          <a:srcRect/>
          <a:stretch>
            <a:fillRect/>
          </a:stretch>
        </p:blipFill>
        <p:spPr bwMode="auto">
          <a:xfrm>
            <a:off x="2484438" y="1465263"/>
            <a:ext cx="4781550" cy="3482975"/>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323850" y="842963"/>
            <a:ext cx="4680198" cy="433387"/>
          </a:xfrm>
        </p:spPr>
        <p:txBody>
          <a:bodyPr/>
          <a:lstStyle/>
          <a:p>
            <a:pPr>
              <a:defRPr/>
            </a:pPr>
            <a:r>
              <a:rPr lang="fr-FR" dirty="0"/>
              <a:t>Affiche la table de routage TCP/IP</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a:t>
            </a:r>
            <a:r>
              <a:rPr lang="fr-FR" dirty="0" err="1"/>
              <a:t>netstat</a:t>
            </a:r>
            <a:r>
              <a:rPr lang="fr-FR" dirty="0"/>
              <a:t> -rn</a:t>
            </a:r>
          </a:p>
        </p:txBody>
      </p:sp>
      <p:pic>
        <p:nvPicPr>
          <p:cNvPr id="95236" name="Image 3" descr="21.png"/>
          <p:cNvPicPr>
            <a:picLocks noChangeAspect="1"/>
          </p:cNvPicPr>
          <p:nvPr/>
        </p:nvPicPr>
        <p:blipFill>
          <a:blip r:embed="rId2" cstate="print"/>
          <a:srcRect/>
          <a:stretch>
            <a:fillRect/>
          </a:stretch>
        </p:blipFill>
        <p:spPr bwMode="auto">
          <a:xfrm>
            <a:off x="2484438" y="1203325"/>
            <a:ext cx="5400675" cy="38481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627063"/>
            <a:ext cx="2483768" cy="360362"/>
          </a:xfrm>
        </p:spPr>
        <p:txBody>
          <a:bodyPr>
            <a:normAutofit fontScale="55000" lnSpcReduction="20000"/>
          </a:bodyPr>
          <a:lstStyle/>
          <a:p>
            <a:pPr>
              <a:defRPr/>
            </a:pPr>
            <a:r>
              <a:rPr lang="fr-FR" dirty="0"/>
              <a:t>Affiche tous les socket TCP/IP utilisés</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a:t>
            </a:r>
            <a:r>
              <a:rPr lang="fr-FR" dirty="0" err="1"/>
              <a:t>netstat</a:t>
            </a:r>
            <a:r>
              <a:rPr lang="fr-FR" dirty="0"/>
              <a:t> -an</a:t>
            </a:r>
          </a:p>
        </p:txBody>
      </p:sp>
      <p:pic>
        <p:nvPicPr>
          <p:cNvPr id="96260" name="Image 3" descr="22.png"/>
          <p:cNvPicPr>
            <a:picLocks noChangeAspect="1"/>
          </p:cNvPicPr>
          <p:nvPr/>
        </p:nvPicPr>
        <p:blipFill>
          <a:blip r:embed="rId2" cstate="print"/>
          <a:srcRect/>
          <a:stretch>
            <a:fillRect/>
          </a:stretch>
        </p:blipFill>
        <p:spPr bwMode="auto">
          <a:xfrm>
            <a:off x="2916238" y="915988"/>
            <a:ext cx="3813175" cy="41560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395288" y="987425"/>
            <a:ext cx="8497887" cy="576263"/>
          </a:xfrm>
        </p:spPr>
        <p:txBody>
          <a:bodyPr>
            <a:normAutofit fontScale="92500" lnSpcReduction="10000"/>
          </a:bodyPr>
          <a:lstStyle/>
          <a:p>
            <a:pPr>
              <a:defRPr/>
            </a:pPr>
            <a:r>
              <a:rPr lang="fr-FR" dirty="0"/>
              <a:t>Cette commande permet de connaître la liste de tous les partages disponibles sur la machine</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LA COMMANDE net </a:t>
            </a:r>
            <a:r>
              <a:rPr lang="fr-FR" dirty="0" err="1"/>
              <a:t>share</a:t>
            </a:r>
            <a:endParaRPr lang="fr-FR" dirty="0"/>
          </a:p>
        </p:txBody>
      </p:sp>
      <p:pic>
        <p:nvPicPr>
          <p:cNvPr id="97284" name="Image 3" descr="23.png"/>
          <p:cNvPicPr>
            <a:picLocks noChangeAspect="1"/>
          </p:cNvPicPr>
          <p:nvPr/>
        </p:nvPicPr>
        <p:blipFill>
          <a:blip r:embed="rId2" cstate="print"/>
          <a:srcRect/>
          <a:stretch>
            <a:fillRect/>
          </a:stretch>
        </p:blipFill>
        <p:spPr bwMode="auto">
          <a:xfrm>
            <a:off x="1908175" y="1708150"/>
            <a:ext cx="6826250" cy="299085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842963"/>
            <a:ext cx="5040313" cy="433387"/>
          </a:xfrm>
        </p:spPr>
        <p:txBody>
          <a:bodyPr>
            <a:normAutofit fontScale="85000" lnSpcReduction="10000"/>
          </a:bodyPr>
          <a:lstStyle/>
          <a:p>
            <a:pPr>
              <a:buFont typeface="Wingdings" panose="05000000000000000000" pitchFamily="2" charset="2"/>
              <a:buNone/>
              <a:defRPr/>
            </a:pPr>
            <a:r>
              <a:rPr lang="fr-FR" dirty="0"/>
              <a:t>Test de bande passante internet : mire.ipadsl.net</a:t>
            </a:r>
          </a:p>
        </p:txBody>
      </p:sp>
      <p:sp>
        <p:nvSpPr>
          <p:cNvPr id="3" name="Titre 2"/>
          <p:cNvSpPr>
            <a:spLocks noGrp="1"/>
          </p:cNvSpPr>
          <p:nvPr>
            <p:ph type="title"/>
          </p:nvPr>
        </p:nvSpPr>
        <p:spPr/>
        <p:txBody>
          <a:bodyPr>
            <a:normAutofit fontScale="90000"/>
          </a:bodyPr>
          <a:lstStyle/>
          <a:p>
            <a:pPr>
              <a:defRPr/>
            </a:pPr>
            <a:r>
              <a:rPr lang="fr-FR" dirty="0"/>
              <a:t>Maintenance des réseaux :</a:t>
            </a:r>
            <a:br>
              <a:rPr lang="fr-FR" dirty="0"/>
            </a:br>
            <a:r>
              <a:rPr lang="fr-FR" dirty="0"/>
              <a:t>						LE TEST DE DEBIT</a:t>
            </a:r>
          </a:p>
        </p:txBody>
      </p:sp>
      <p:pic>
        <p:nvPicPr>
          <p:cNvPr id="98308" name="Image 3" descr="24.png"/>
          <p:cNvPicPr>
            <a:picLocks noChangeAspect="1"/>
          </p:cNvPicPr>
          <p:nvPr/>
        </p:nvPicPr>
        <p:blipFill>
          <a:blip r:embed="rId2" cstate="print"/>
          <a:srcRect/>
          <a:stretch>
            <a:fillRect/>
          </a:stretch>
        </p:blipFill>
        <p:spPr bwMode="auto">
          <a:xfrm>
            <a:off x="1547813" y="1203325"/>
            <a:ext cx="7356475" cy="3744913"/>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468313" y="842963"/>
            <a:ext cx="8424862" cy="433387"/>
          </a:xfrm>
        </p:spPr>
        <p:txBody>
          <a:bodyPr>
            <a:normAutofit fontScale="47500" lnSpcReduction="20000"/>
          </a:bodyPr>
          <a:lstStyle/>
          <a:p>
            <a:pPr>
              <a:defRPr/>
            </a:pPr>
            <a:r>
              <a:rPr lang="fr-FR" dirty="0"/>
              <a:t>Zone isolée de votre réseau local pour accéder à votre serveur internet/intranet</a:t>
            </a:r>
          </a:p>
          <a:p>
            <a:pPr>
              <a:defRPr/>
            </a:pPr>
            <a:r>
              <a:rPr lang="fr-FR" sz="1200" dirty="0">
                <a:solidFill>
                  <a:schemeClr val="tx1"/>
                </a:solidFill>
                <a:hlinkClick r:id="rId2"/>
              </a:rPr>
              <a:t>https://www.google.com/search?client=firefox-b-d&amp;q=r%C3%A9seau+dmz#fpstate=ive&amp;vld=cid:010c1a12,vid:mY-TvNXFHl0,st:0</a:t>
            </a:r>
            <a:endParaRPr lang="fr-FR" sz="1200" dirty="0">
              <a:solidFill>
                <a:schemeClr val="tx1"/>
              </a:solidFill>
            </a:endParaRPr>
          </a:p>
          <a:p>
            <a:pPr>
              <a:buNone/>
              <a:defRPr/>
            </a:pPr>
            <a:endParaRPr lang="fr-FR" sz="1200" dirty="0">
              <a:solidFill>
                <a:schemeClr val="tx1"/>
              </a:solidFill>
            </a:endParaRPr>
          </a:p>
          <a:p>
            <a:pPr>
              <a:buNone/>
              <a:defRPr/>
            </a:pPr>
            <a:endParaRPr lang="fr-FR" dirty="0"/>
          </a:p>
        </p:txBody>
      </p:sp>
      <p:sp>
        <p:nvSpPr>
          <p:cNvPr id="3" name="Titre 2"/>
          <p:cNvSpPr>
            <a:spLocks noGrp="1"/>
          </p:cNvSpPr>
          <p:nvPr>
            <p:ph type="title"/>
          </p:nvPr>
        </p:nvSpPr>
        <p:spPr/>
        <p:txBody>
          <a:bodyPr>
            <a:normAutofit fontScale="90000"/>
          </a:bodyPr>
          <a:lstStyle/>
          <a:p>
            <a:pPr>
              <a:defRPr/>
            </a:pPr>
            <a:r>
              <a:rPr lang="fr-FR" dirty="0"/>
              <a:t>ACCES A DISTANCE DE VOTRE RESEAU :		LA DMZ</a:t>
            </a:r>
          </a:p>
        </p:txBody>
      </p:sp>
      <p:pic>
        <p:nvPicPr>
          <p:cNvPr id="99332" name="Image 3" descr="25.png"/>
          <p:cNvPicPr>
            <a:picLocks noChangeAspect="1"/>
          </p:cNvPicPr>
          <p:nvPr/>
        </p:nvPicPr>
        <p:blipFill>
          <a:blip r:embed="rId3" cstate="print"/>
          <a:srcRect/>
          <a:stretch>
            <a:fillRect/>
          </a:stretch>
        </p:blipFill>
        <p:spPr bwMode="auto">
          <a:xfrm>
            <a:off x="2928926" y="1507102"/>
            <a:ext cx="5383224" cy="35445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143321" y="287338"/>
            <a:ext cx="9109199" cy="792162"/>
          </a:xfrm>
          <a:prstGeom prst="rect">
            <a:avLst/>
          </a:prstGeom>
          <a:noFill/>
          <a:ln w="9525">
            <a:noFill/>
            <a:round/>
            <a:headEnd/>
            <a:tailEnd/>
          </a:ln>
        </p:spPr>
        <p:txBody>
          <a:bodyPr lIns="90000" tIns="45000" rIns="90000" bIns="45000"/>
          <a:lstStyle/>
          <a:p>
            <a:pPr marL="215900" indent="-215900">
              <a:lnSpc>
                <a:spcPct val="127000"/>
              </a:lnSpc>
              <a:buClr>
                <a:srgbClr val="595959"/>
              </a:buClr>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sz="3200" dirty="0">
                <a:solidFill>
                  <a:srgbClr val="595959"/>
                </a:solidFill>
                <a:latin typeface="Andalus" pitchFamily="18" charset="-78"/>
              </a:rPr>
              <a:t>Technologie de structure des réseaux : Ethernet </a:t>
            </a:r>
          </a:p>
        </p:txBody>
      </p:sp>
      <p:sp>
        <p:nvSpPr>
          <p:cNvPr id="16387" name="Rectangle 2"/>
          <p:cNvSpPr>
            <a:spLocks noChangeArrowheads="1"/>
          </p:cNvSpPr>
          <p:nvPr/>
        </p:nvSpPr>
        <p:spPr bwMode="auto">
          <a:xfrm>
            <a:off x="2627784" y="1079500"/>
            <a:ext cx="3636491" cy="431800"/>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 pos="1797050" algn="l"/>
                <a:tab pos="2246313" algn="l"/>
                <a:tab pos="2695575" algn="l"/>
                <a:tab pos="3144838" algn="l"/>
              </a:tabLst>
            </a:pPr>
            <a:r>
              <a:rPr lang="fr-FR" dirty="0">
                <a:solidFill>
                  <a:srgbClr val="000000"/>
                </a:solidFill>
              </a:rPr>
              <a:t>Plusieurs  normes disponibles :</a:t>
            </a:r>
          </a:p>
        </p:txBody>
      </p:sp>
      <p:sp>
        <p:nvSpPr>
          <p:cNvPr id="16388" name="Rectangle 3"/>
          <p:cNvSpPr>
            <a:spLocks noChangeArrowheads="1"/>
          </p:cNvSpPr>
          <p:nvPr/>
        </p:nvSpPr>
        <p:spPr bwMode="auto">
          <a:xfrm>
            <a:off x="1115617" y="1655763"/>
            <a:ext cx="2556272" cy="360362"/>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 pos="1797050" algn="l"/>
              </a:tabLst>
            </a:pPr>
            <a:r>
              <a:rPr lang="fr-FR" dirty="0">
                <a:solidFill>
                  <a:srgbClr val="000000"/>
                </a:solidFill>
              </a:rPr>
              <a:t>10BaseT = 10Mb/s</a:t>
            </a:r>
          </a:p>
        </p:txBody>
      </p:sp>
      <p:sp>
        <p:nvSpPr>
          <p:cNvPr id="17412" name="Rectangle 4"/>
          <p:cNvSpPr>
            <a:spLocks noChangeArrowheads="1"/>
          </p:cNvSpPr>
          <p:nvPr/>
        </p:nvSpPr>
        <p:spPr bwMode="auto">
          <a:xfrm>
            <a:off x="5472113" y="1635894"/>
            <a:ext cx="2663825" cy="431800"/>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 pos="1797050" algn="l"/>
                <a:tab pos="2246313" algn="l"/>
              </a:tabLst>
            </a:pPr>
            <a:r>
              <a:rPr lang="fr-FR" dirty="0">
                <a:solidFill>
                  <a:srgbClr val="000000"/>
                </a:solidFill>
              </a:rPr>
              <a:t>100BaseT = 100Mb/s</a:t>
            </a:r>
          </a:p>
        </p:txBody>
      </p:sp>
      <p:sp>
        <p:nvSpPr>
          <p:cNvPr id="17413" name="Rectangle 5"/>
          <p:cNvSpPr>
            <a:spLocks noChangeArrowheads="1"/>
          </p:cNvSpPr>
          <p:nvPr/>
        </p:nvSpPr>
        <p:spPr bwMode="auto">
          <a:xfrm>
            <a:off x="3204766" y="2592388"/>
            <a:ext cx="2556272" cy="346075"/>
          </a:xfrm>
          <a:prstGeom prst="rect">
            <a:avLst/>
          </a:prstGeom>
          <a:noFill/>
          <a:ln w="9525">
            <a:noFill/>
            <a:round/>
            <a:headEnd/>
            <a:tailEnd/>
          </a:ln>
        </p:spPr>
        <p:txBody>
          <a:bodyPr lIns="90000" tIns="60840" rIns="90000" bIns="45000"/>
          <a:lstStyle/>
          <a:p>
            <a:pPr marL="215900" indent="-215900">
              <a:lnSpc>
                <a:spcPct val="100000"/>
              </a:lnSpc>
              <a:buSzPct val="45000"/>
              <a:buFont typeface="Wingdings" pitchFamily="2" charset="2"/>
              <a:buChar char=""/>
              <a:tabLst>
                <a:tab pos="449263" algn="l"/>
                <a:tab pos="898525" algn="l"/>
                <a:tab pos="1347788" algn="l"/>
                <a:tab pos="1797050" algn="l"/>
                <a:tab pos="2246313" algn="l"/>
              </a:tabLst>
            </a:pPr>
            <a:r>
              <a:rPr lang="fr-FR" dirty="0">
                <a:solidFill>
                  <a:srgbClr val="000000"/>
                </a:solidFill>
              </a:rPr>
              <a:t>1000 base </a:t>
            </a:r>
            <a:r>
              <a:rPr lang="fr-FR" dirty="0" err="1">
                <a:solidFill>
                  <a:srgbClr val="000000"/>
                </a:solidFill>
              </a:rPr>
              <a:t>T</a:t>
            </a:r>
            <a:r>
              <a:rPr lang="fr-FR" dirty="0">
                <a:solidFill>
                  <a:srgbClr val="000000"/>
                </a:solidFill>
              </a:rPr>
              <a:t> = 1Gb/s</a:t>
            </a:r>
          </a:p>
        </p:txBody>
      </p:sp>
      <p:sp>
        <p:nvSpPr>
          <p:cNvPr id="17414" name="Rectangle 6"/>
          <p:cNvSpPr>
            <a:spLocks noChangeArrowheads="1"/>
          </p:cNvSpPr>
          <p:nvPr/>
        </p:nvSpPr>
        <p:spPr bwMode="auto">
          <a:xfrm>
            <a:off x="431800" y="3311525"/>
            <a:ext cx="8280400" cy="858838"/>
          </a:xfrm>
          <a:prstGeom prst="rect">
            <a:avLst/>
          </a:prstGeom>
          <a:noFill/>
          <a:ln w="9525">
            <a:noFill/>
            <a:round/>
            <a:headEnd/>
            <a:tailEnd/>
          </a:ln>
        </p:spPr>
        <p:txBody>
          <a:bodyPr lIns="90000" tIns="60840" rIns="90000" bIns="45000"/>
          <a:lstStyle/>
          <a:p>
            <a:pPr>
              <a:lnSpc>
                <a:spcPct val="100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b="1" dirty="0">
                <a:solidFill>
                  <a:srgbClr val="000000"/>
                </a:solidFill>
              </a:rPr>
              <a:t>Attention :</a:t>
            </a:r>
          </a:p>
          <a:p>
            <a:pPr marL="215900" indent="-215900">
              <a:lnSpc>
                <a:spcPct val="100000"/>
              </a:lnSpc>
              <a:buSzPct val="45000"/>
              <a:buFont typeface="Wingdings"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dirty="0">
                <a:solidFill>
                  <a:srgbClr val="000000"/>
                </a:solidFill>
              </a:rPr>
              <a:t>Les normes définissent la compatibilité,  mais le matériel peut limiter le débit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fill="hold" nodeType="clickEffect">
                                  <p:stCondLst>
                                    <p:cond delay="0"/>
                                  </p:stCondLst>
                                  <p:childTnLst>
                                    <p:set>
                                      <p:cBhvr additive="repl">
                                        <p:cTn id="6" dur="1" fill="hold">
                                          <p:stCondLst>
                                            <p:cond delay="0"/>
                                          </p:stCondLst>
                                        </p:cTn>
                                        <p:tgtEl>
                                          <p:spTgt spid="17412">
                                            <p:txEl>
                                              <p:pRg st="0" end="0"/>
                                            </p:txEl>
                                          </p:spTgt>
                                        </p:tgtEl>
                                        <p:attrNameLst>
                                          <p:attrName>style.visibility</p:attrName>
                                        </p:attrNameLst>
                                      </p:cBhvr>
                                      <p:to>
                                        <p:strVal val="visible"/>
                                      </p:to>
                                    </p:set>
                                    <p:animEffect transition="in" filter="wedge">
                                      <p:cBhvr additive="repl">
                                        <p:cTn id="7" dur="2000"/>
                                        <p:tgtEl>
                                          <p:spTgt spid="17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additive="repl">
                                        <p:cTn id="11" dur="1" fill="hold">
                                          <p:stCondLst>
                                            <p:cond delay="0"/>
                                          </p:stCondLst>
                                        </p:cTn>
                                        <p:tgtEl>
                                          <p:spTgt spid="17413">
                                            <p:txEl>
                                              <p:pRg st="0" end="0"/>
                                            </p:txEl>
                                          </p:spTgt>
                                        </p:tgtEl>
                                        <p:attrNameLst>
                                          <p:attrName>style.visibility</p:attrName>
                                        </p:attrNameLst>
                                      </p:cBhvr>
                                      <p:to>
                                        <p:strVal val="visible"/>
                                      </p:to>
                                    </p:set>
                                    <p:animEffect transition="out" filter="diamond(in)">
                                      <p:cBhvr additive="repl">
                                        <p:cTn id="12" dur="2000"/>
                                        <p:tgtEl>
                                          <p:spTgt spid="174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additive="repl">
                                        <p:cTn id="16" dur="1" fill="hold">
                                          <p:stCondLst>
                                            <p:cond delay="0"/>
                                          </p:stCondLst>
                                        </p:cTn>
                                        <p:tgtEl>
                                          <p:spTgt spid="17414">
                                            <p:txEl>
                                              <p:pRg st="0" end="0"/>
                                            </p:txEl>
                                          </p:spTgt>
                                        </p:tgtEl>
                                        <p:attrNameLst>
                                          <p:attrName>style.visibility</p:attrName>
                                        </p:attrNameLst>
                                      </p:cBhvr>
                                      <p:to>
                                        <p:strVal val="visible"/>
                                      </p:to>
                                    </p:set>
                                    <p:animEffect transition="out" filter="barn(inHorizontal)">
                                      <p:cBhvr additive="repl">
                                        <p:cTn id="17" dur="500"/>
                                        <p:tgtEl>
                                          <p:spTgt spid="174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additive="repl">
                                        <p:cTn id="21" dur="1" fill="hold">
                                          <p:stCondLst>
                                            <p:cond delay="0"/>
                                          </p:stCondLst>
                                        </p:cTn>
                                        <p:tgtEl>
                                          <p:spTgt spid="17414">
                                            <p:txEl>
                                              <p:charRg st="94" end="94"/>
                                            </p:txEl>
                                          </p:spTgt>
                                        </p:tgtEl>
                                        <p:attrNameLst>
                                          <p:attrName>style.visibility</p:attrName>
                                        </p:attrNameLst>
                                      </p:cBhvr>
                                      <p:to>
                                        <p:strVal val="visible"/>
                                      </p:to>
                                    </p:set>
                                    <p:animEffect transition="out" filter="barn(inHorizontal)">
                                      <p:cBhvr additive="repl">
                                        <p:cTn id="22" dur="500"/>
                                        <p:tgtEl>
                                          <p:spTgt spid="17414">
                                            <p:txEl>
                                              <p:charRg st="94" end="9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79388" y="915988"/>
            <a:ext cx="8785225" cy="1008062"/>
          </a:xfrm>
        </p:spPr>
        <p:txBody>
          <a:bodyPr>
            <a:normAutofit/>
          </a:bodyPr>
          <a:lstStyle/>
          <a:p>
            <a:pPr>
              <a:defRPr/>
            </a:pPr>
            <a:r>
              <a:rPr lang="fr-FR" dirty="0"/>
              <a:t>Seule l’adresse IP publique est connue sur internet. Lorsque toutes les machines du réseau veulent se connecter à internet, alors le routeur change leurs adresses locales en adresses publiques. C’est le NAT</a:t>
            </a:r>
          </a:p>
        </p:txBody>
      </p:sp>
      <p:sp>
        <p:nvSpPr>
          <p:cNvPr id="3" name="Titre 2"/>
          <p:cNvSpPr>
            <a:spLocks noGrp="1"/>
          </p:cNvSpPr>
          <p:nvPr>
            <p:ph type="title"/>
          </p:nvPr>
        </p:nvSpPr>
        <p:spPr/>
        <p:txBody>
          <a:bodyPr>
            <a:normAutofit fontScale="90000"/>
          </a:bodyPr>
          <a:lstStyle/>
          <a:p>
            <a:pPr>
              <a:defRPr/>
            </a:pPr>
            <a:r>
              <a:rPr lang="fr-FR" dirty="0"/>
              <a:t>ACCES A DISTANCE DE VOTRE RESEAU :		Le NAT</a:t>
            </a:r>
          </a:p>
        </p:txBody>
      </p:sp>
      <p:pic>
        <p:nvPicPr>
          <p:cNvPr id="100356" name="Image 3" descr="26.png"/>
          <p:cNvPicPr>
            <a:picLocks noChangeAspect="1"/>
          </p:cNvPicPr>
          <p:nvPr/>
        </p:nvPicPr>
        <p:blipFill>
          <a:blip r:embed="rId2" cstate="print"/>
          <a:srcRect/>
          <a:stretch>
            <a:fillRect/>
          </a:stretch>
        </p:blipFill>
        <p:spPr bwMode="auto">
          <a:xfrm>
            <a:off x="2195513" y="1851025"/>
            <a:ext cx="6475412" cy="329247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1131590"/>
            <a:ext cx="2771775" cy="2449512"/>
          </a:xfrm>
        </p:spPr>
        <p:txBody>
          <a:bodyPr>
            <a:normAutofit lnSpcReduction="10000"/>
          </a:bodyPr>
          <a:lstStyle/>
          <a:p>
            <a:pPr algn="just">
              <a:defRPr/>
            </a:pPr>
            <a:r>
              <a:rPr lang="fr-FR" dirty="0"/>
              <a:t>Lorsque l’on veut entrer dans le réseau, depuis internet avec une seule adresse ip, on fait une translation d’adresse publique vers privé et ce en fonction du port à l’entrée. C’est le PAT</a:t>
            </a:r>
          </a:p>
        </p:txBody>
      </p:sp>
      <p:sp>
        <p:nvSpPr>
          <p:cNvPr id="3" name="Titre 2"/>
          <p:cNvSpPr>
            <a:spLocks noGrp="1"/>
          </p:cNvSpPr>
          <p:nvPr>
            <p:ph type="title"/>
          </p:nvPr>
        </p:nvSpPr>
        <p:spPr/>
        <p:txBody>
          <a:bodyPr>
            <a:normAutofit fontScale="90000"/>
          </a:bodyPr>
          <a:lstStyle/>
          <a:p>
            <a:pPr>
              <a:defRPr/>
            </a:pPr>
            <a:r>
              <a:rPr lang="fr-FR" dirty="0"/>
              <a:t>ACCES A DISTANCE DE VOTRE RESEAU : 	Le PAT</a:t>
            </a:r>
          </a:p>
        </p:txBody>
      </p:sp>
      <p:pic>
        <p:nvPicPr>
          <p:cNvPr id="101380" name="Image 3" descr="27.png"/>
          <p:cNvPicPr>
            <a:picLocks noChangeAspect="1"/>
          </p:cNvPicPr>
          <p:nvPr/>
        </p:nvPicPr>
        <p:blipFill>
          <a:blip r:embed="rId2" cstate="print"/>
          <a:srcRect/>
          <a:stretch>
            <a:fillRect/>
          </a:stretch>
        </p:blipFill>
        <p:spPr bwMode="auto">
          <a:xfrm>
            <a:off x="3203575" y="842963"/>
            <a:ext cx="5686425" cy="4300537"/>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Espace réservé du contenu 3" descr="28.png"/>
          <p:cNvPicPr>
            <a:picLocks noGrp="1" noChangeAspect="1"/>
          </p:cNvPicPr>
          <p:nvPr>
            <p:ph sz="half" idx="2"/>
          </p:nvPr>
        </p:nvPicPr>
        <p:blipFill>
          <a:blip r:embed="rId2" cstate="print"/>
          <a:srcRect/>
          <a:stretch>
            <a:fillRect/>
          </a:stretch>
        </p:blipFill>
        <p:spPr>
          <a:xfrm>
            <a:off x="2700338" y="676275"/>
            <a:ext cx="5040312" cy="4271963"/>
          </a:xfrm>
        </p:spPr>
      </p:pic>
      <p:sp>
        <p:nvSpPr>
          <p:cNvPr id="3" name="Titre 2"/>
          <p:cNvSpPr>
            <a:spLocks noGrp="1"/>
          </p:cNvSpPr>
          <p:nvPr>
            <p:ph type="title"/>
          </p:nvPr>
        </p:nvSpPr>
        <p:spPr/>
        <p:txBody>
          <a:bodyPr>
            <a:normAutofit/>
          </a:bodyPr>
          <a:lstStyle/>
          <a:p>
            <a:pPr>
              <a:defRPr/>
            </a:pPr>
            <a:r>
              <a:rPr lang="fr-FR" dirty="0"/>
              <a:t>Réseau Professionnel : Schéma type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Espace réservé du contenu 3" descr="29.png"/>
          <p:cNvPicPr>
            <a:picLocks noGrp="1" noChangeAspect="1"/>
          </p:cNvPicPr>
          <p:nvPr>
            <p:ph sz="half" idx="2"/>
          </p:nvPr>
        </p:nvPicPr>
        <p:blipFill>
          <a:blip r:embed="rId2" cstate="print"/>
          <a:srcRect/>
          <a:stretch>
            <a:fillRect/>
          </a:stretch>
        </p:blipFill>
        <p:spPr>
          <a:xfrm>
            <a:off x="3168650" y="915988"/>
            <a:ext cx="5975350" cy="1446212"/>
          </a:xfrm>
        </p:spPr>
      </p:pic>
      <p:sp>
        <p:nvSpPr>
          <p:cNvPr id="3" name="Titre 2"/>
          <p:cNvSpPr>
            <a:spLocks noGrp="1"/>
          </p:cNvSpPr>
          <p:nvPr>
            <p:ph type="title"/>
          </p:nvPr>
        </p:nvSpPr>
        <p:spPr/>
        <p:txBody>
          <a:bodyPr>
            <a:normAutofit fontScale="90000"/>
          </a:bodyPr>
          <a:lstStyle/>
          <a:p>
            <a:pPr>
              <a:defRPr/>
            </a:pPr>
            <a:r>
              <a:rPr lang="fr-FR" dirty="0"/>
              <a:t>Réseau Professionnel : Les Serveur et leurs rôles</a:t>
            </a:r>
          </a:p>
        </p:txBody>
      </p:sp>
      <p:sp>
        <p:nvSpPr>
          <p:cNvPr id="103428" name="ZoneTexte 4"/>
          <p:cNvSpPr txBox="1">
            <a:spLocks noChangeArrowheads="1"/>
          </p:cNvSpPr>
          <p:nvPr/>
        </p:nvSpPr>
        <p:spPr bwMode="auto">
          <a:xfrm>
            <a:off x="971550" y="1347788"/>
            <a:ext cx="1871663" cy="349250"/>
          </a:xfrm>
          <a:prstGeom prst="rect">
            <a:avLst/>
          </a:prstGeom>
          <a:noFill/>
          <a:ln w="9525">
            <a:noFill/>
            <a:miter lim="800000"/>
            <a:headEnd/>
            <a:tailEnd/>
          </a:ln>
        </p:spPr>
        <p:txBody>
          <a:bodyPr>
            <a:spAutoFit/>
          </a:bodyPr>
          <a:lstStyle/>
          <a:p>
            <a:r>
              <a:rPr lang="fr-FR"/>
              <a:t>Rôle de sécurité</a:t>
            </a:r>
          </a:p>
        </p:txBody>
      </p:sp>
      <p:pic>
        <p:nvPicPr>
          <p:cNvPr id="103429" name="Image 5" descr="30.png"/>
          <p:cNvPicPr>
            <a:picLocks noChangeAspect="1"/>
          </p:cNvPicPr>
          <p:nvPr/>
        </p:nvPicPr>
        <p:blipFill>
          <a:blip r:embed="rId3" cstate="print"/>
          <a:srcRect/>
          <a:stretch>
            <a:fillRect/>
          </a:stretch>
        </p:blipFill>
        <p:spPr bwMode="auto">
          <a:xfrm>
            <a:off x="1903413" y="2716213"/>
            <a:ext cx="7240587" cy="1828800"/>
          </a:xfrm>
          <a:prstGeom prst="rect">
            <a:avLst/>
          </a:prstGeom>
          <a:noFill/>
          <a:ln w="9525">
            <a:noFill/>
            <a:miter lim="800000"/>
            <a:headEnd/>
            <a:tailEnd/>
          </a:ln>
        </p:spPr>
      </p:pic>
      <p:sp>
        <p:nvSpPr>
          <p:cNvPr id="103430" name="ZoneTexte 6"/>
          <p:cNvSpPr txBox="1">
            <a:spLocks noChangeArrowheads="1"/>
          </p:cNvSpPr>
          <p:nvPr/>
        </p:nvSpPr>
        <p:spPr bwMode="auto">
          <a:xfrm>
            <a:off x="107950" y="2870200"/>
            <a:ext cx="1584325" cy="865188"/>
          </a:xfrm>
          <a:prstGeom prst="rect">
            <a:avLst/>
          </a:prstGeom>
          <a:noFill/>
          <a:ln w="9525">
            <a:noFill/>
            <a:miter lim="800000"/>
            <a:headEnd/>
            <a:tailEnd/>
          </a:ln>
        </p:spPr>
        <p:txBody>
          <a:bodyPr>
            <a:spAutoFit/>
          </a:bodyPr>
          <a:lstStyle/>
          <a:p>
            <a:r>
              <a:rPr lang="fr-FR"/>
              <a:t>Rôle de protection des données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79512" y="915566"/>
            <a:ext cx="2592387" cy="2089150"/>
          </a:xfrm>
        </p:spPr>
        <p:txBody>
          <a:bodyPr>
            <a:normAutofit fontScale="85000" lnSpcReduction="20000"/>
          </a:bodyPr>
          <a:lstStyle/>
          <a:p>
            <a:pPr>
              <a:defRPr/>
            </a:pPr>
            <a:r>
              <a:rPr lang="fr-FR" dirty="0"/>
              <a:t>Gestion de l’accès à internet, filtrage des sites</a:t>
            </a:r>
          </a:p>
          <a:p>
            <a:pPr>
              <a:defRPr/>
            </a:pPr>
            <a:r>
              <a:rPr lang="fr-FR" dirty="0"/>
              <a:t>Gestion des utilisateurs et autorisation d’accès au réseau</a:t>
            </a:r>
          </a:p>
          <a:p>
            <a:pPr>
              <a:defRPr/>
            </a:pPr>
            <a:r>
              <a:rPr lang="fr-FR" dirty="0"/>
              <a:t>Gestion des mails, agenda et contacts partagés</a:t>
            </a:r>
          </a:p>
        </p:txBody>
      </p:sp>
      <p:sp>
        <p:nvSpPr>
          <p:cNvPr id="3" name="Titre 2"/>
          <p:cNvSpPr>
            <a:spLocks noGrp="1"/>
          </p:cNvSpPr>
          <p:nvPr>
            <p:ph type="title"/>
          </p:nvPr>
        </p:nvSpPr>
        <p:spPr/>
        <p:txBody>
          <a:bodyPr>
            <a:normAutofit fontScale="90000"/>
          </a:bodyPr>
          <a:lstStyle/>
          <a:p>
            <a:pPr>
              <a:defRPr/>
            </a:pPr>
            <a:r>
              <a:rPr lang="fr-FR" dirty="0"/>
              <a:t>Réseau Professionnel : Les Serveur et leurs rôles</a:t>
            </a:r>
          </a:p>
        </p:txBody>
      </p:sp>
      <p:pic>
        <p:nvPicPr>
          <p:cNvPr id="104452" name="Image 3" descr="31.png"/>
          <p:cNvPicPr>
            <a:picLocks noChangeAspect="1"/>
          </p:cNvPicPr>
          <p:nvPr/>
        </p:nvPicPr>
        <p:blipFill>
          <a:blip r:embed="rId2" cstate="print"/>
          <a:srcRect/>
          <a:stretch>
            <a:fillRect/>
          </a:stretch>
        </p:blipFill>
        <p:spPr bwMode="auto">
          <a:xfrm>
            <a:off x="2771775" y="987425"/>
            <a:ext cx="6156325" cy="352425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0" y="627063"/>
            <a:ext cx="4608513" cy="360362"/>
          </a:xfrm>
        </p:spPr>
        <p:txBody>
          <a:bodyPr>
            <a:normAutofit fontScale="85000" lnSpcReduction="10000"/>
          </a:bodyPr>
          <a:lstStyle/>
          <a:p>
            <a:pPr>
              <a:defRPr/>
            </a:pPr>
            <a:r>
              <a:rPr lang="fr-FR" dirty="0"/>
              <a:t>Partage des ressources, documents etc …</a:t>
            </a:r>
          </a:p>
        </p:txBody>
      </p:sp>
      <p:sp>
        <p:nvSpPr>
          <p:cNvPr id="3" name="Titre 2"/>
          <p:cNvSpPr>
            <a:spLocks noGrp="1"/>
          </p:cNvSpPr>
          <p:nvPr>
            <p:ph type="title"/>
          </p:nvPr>
        </p:nvSpPr>
        <p:spPr>
          <a:xfrm>
            <a:off x="179513" y="0"/>
            <a:ext cx="8964488" cy="857250"/>
          </a:xfrm>
        </p:spPr>
        <p:txBody>
          <a:bodyPr>
            <a:normAutofit/>
          </a:bodyPr>
          <a:lstStyle/>
          <a:p>
            <a:pPr>
              <a:defRPr/>
            </a:pPr>
            <a:r>
              <a:rPr lang="fr-FR" dirty="0"/>
              <a:t>Réseau Professionnel : Les Serveur et leurs rôles</a:t>
            </a:r>
          </a:p>
        </p:txBody>
      </p:sp>
      <p:pic>
        <p:nvPicPr>
          <p:cNvPr id="105476" name="Image 3" descr="32.png"/>
          <p:cNvPicPr>
            <a:picLocks noChangeAspect="1"/>
          </p:cNvPicPr>
          <p:nvPr/>
        </p:nvPicPr>
        <p:blipFill>
          <a:blip r:embed="rId2" cstate="print"/>
          <a:srcRect/>
          <a:stretch>
            <a:fillRect/>
          </a:stretch>
        </p:blipFill>
        <p:spPr bwMode="auto">
          <a:xfrm>
            <a:off x="3059113" y="915988"/>
            <a:ext cx="5580062" cy="4017962"/>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1692275" y="1635125"/>
            <a:ext cx="6624638" cy="1657350"/>
          </a:xfrm>
        </p:spPr>
        <p:txBody>
          <a:bodyPr>
            <a:normAutofit/>
          </a:bodyPr>
          <a:lstStyle/>
          <a:p>
            <a:pPr>
              <a:defRPr/>
            </a:pPr>
            <a:r>
              <a:rPr lang="fr-FR" dirty="0"/>
              <a:t>Installation des logiciels et mise à jour du parc informatique</a:t>
            </a:r>
          </a:p>
          <a:p>
            <a:pPr>
              <a:defRPr/>
            </a:pPr>
            <a:r>
              <a:rPr lang="fr-FR" dirty="0"/>
              <a:t>Assistance à distance</a:t>
            </a:r>
          </a:p>
          <a:p>
            <a:pPr>
              <a:defRPr/>
            </a:pPr>
            <a:r>
              <a:rPr lang="fr-FR" dirty="0"/>
              <a:t>Réseau Privé Virtuel VPN </a:t>
            </a:r>
          </a:p>
        </p:txBody>
      </p:sp>
      <p:sp>
        <p:nvSpPr>
          <p:cNvPr id="3" name="Titre 2"/>
          <p:cNvSpPr>
            <a:spLocks noGrp="1"/>
          </p:cNvSpPr>
          <p:nvPr>
            <p:ph type="title"/>
          </p:nvPr>
        </p:nvSpPr>
        <p:spPr>
          <a:xfrm>
            <a:off x="323528" y="0"/>
            <a:ext cx="9144000" cy="857250"/>
          </a:xfrm>
        </p:spPr>
        <p:txBody>
          <a:bodyPr>
            <a:normAutofit/>
          </a:bodyPr>
          <a:lstStyle/>
          <a:p>
            <a:pPr>
              <a:defRPr/>
            </a:pPr>
            <a:r>
              <a:rPr lang="fr-FR" dirty="0"/>
              <a:t>Réseau Professionnel : Les Serveur et leurs rôles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a:xfrm>
            <a:off x="2484438" y="700088"/>
            <a:ext cx="5975350" cy="4248150"/>
          </a:xfrm>
        </p:spPr>
        <p:txBody>
          <a:bodyPr>
            <a:normAutofit/>
          </a:bodyPr>
          <a:lstStyle/>
          <a:p>
            <a:pPr>
              <a:defRPr/>
            </a:pPr>
            <a:r>
              <a:rPr lang="fr-FR" dirty="0"/>
              <a:t>Les VLAN présentent les intérêts suivants :</a:t>
            </a:r>
          </a:p>
          <a:p>
            <a:pPr>
              <a:defRPr/>
            </a:pPr>
            <a:r>
              <a:rPr lang="fr-FR" dirty="0"/>
              <a:t>Amélioration de la gestion du réseau</a:t>
            </a:r>
          </a:p>
          <a:p>
            <a:pPr>
              <a:defRPr/>
            </a:pPr>
            <a:r>
              <a:rPr lang="fr-FR" dirty="0"/>
              <a:t>Optimisation de la bande passante</a:t>
            </a:r>
          </a:p>
          <a:p>
            <a:pPr>
              <a:defRPr/>
            </a:pPr>
            <a:r>
              <a:rPr lang="fr-FR" dirty="0"/>
              <a:t>Séparation des flux</a:t>
            </a:r>
          </a:p>
          <a:p>
            <a:pPr>
              <a:defRPr/>
            </a:pPr>
            <a:r>
              <a:rPr lang="fr-FR" dirty="0"/>
              <a:t>Fragmentation du réseau : réduire la taille d’un domaine </a:t>
            </a:r>
            <a:r>
              <a:rPr lang="fr-FR" dirty="0" err="1"/>
              <a:t>broadcast</a:t>
            </a:r>
            <a:endParaRPr lang="fr-FR" dirty="0"/>
          </a:p>
          <a:p>
            <a:pPr>
              <a:defRPr/>
            </a:pPr>
            <a:r>
              <a:rPr lang="fr-FR" dirty="0"/>
              <a:t>Sécurité : permet de créer un ensemble isolé pour améliorer la sécurité.</a:t>
            </a:r>
          </a:p>
          <a:p>
            <a:pPr>
              <a:defRPr/>
            </a:pPr>
            <a:r>
              <a:rPr lang="fr-FR" dirty="0"/>
              <a:t>La seule façon pour communiquer entre des machines appartenant à deux VLAN différents est de passer par un routeur</a:t>
            </a:r>
          </a:p>
        </p:txBody>
      </p:sp>
      <p:sp>
        <p:nvSpPr>
          <p:cNvPr id="3" name="Titre 2"/>
          <p:cNvSpPr>
            <a:spLocks noGrp="1"/>
          </p:cNvSpPr>
          <p:nvPr>
            <p:ph type="title"/>
          </p:nvPr>
        </p:nvSpPr>
        <p:spPr/>
        <p:txBody>
          <a:bodyPr/>
          <a:lstStyle/>
          <a:p>
            <a:pPr>
              <a:defRPr/>
            </a:pPr>
            <a:r>
              <a:rPr lang="fr-FR" dirty="0"/>
              <a:t>Les VLAN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2"/>
          </p:nvPr>
        </p:nvSpPr>
        <p:spPr/>
        <p:txBody>
          <a:bodyPr/>
          <a:lstStyle/>
          <a:p>
            <a:pPr>
              <a:defRPr/>
            </a:pPr>
            <a:r>
              <a:rPr lang="fr-FR" dirty="0"/>
              <a:t>Le PABX est un central téléphonique privé</a:t>
            </a:r>
          </a:p>
          <a:p>
            <a:pPr>
              <a:defRPr/>
            </a:pPr>
            <a:r>
              <a:rPr lang="fr-FR" dirty="0"/>
              <a:t>IPBX est la variation qui fonctionne sur un réseau IP  en voix sur IP, VOIP</a:t>
            </a:r>
          </a:p>
          <a:p>
            <a:pPr>
              <a:defRPr/>
            </a:pPr>
            <a:r>
              <a:rPr lang="fr-FR" dirty="0"/>
              <a:t>L’avantage d’un IPBX est que l’on utilise le même réseau physique en </a:t>
            </a:r>
            <a:r>
              <a:rPr lang="fr-FR"/>
              <a:t>paire torsadée</a:t>
            </a:r>
            <a:endParaRPr lang="fr-FR" dirty="0"/>
          </a:p>
        </p:txBody>
      </p:sp>
      <p:sp>
        <p:nvSpPr>
          <p:cNvPr id="3" name="Titre 2"/>
          <p:cNvSpPr>
            <a:spLocks noGrp="1"/>
          </p:cNvSpPr>
          <p:nvPr>
            <p:ph type="title"/>
          </p:nvPr>
        </p:nvSpPr>
        <p:spPr/>
        <p:txBody>
          <a:bodyPr/>
          <a:lstStyle/>
          <a:p>
            <a:pPr>
              <a:defRPr/>
            </a:pPr>
            <a:r>
              <a:rPr lang="fr-FR" dirty="0"/>
              <a:t>Les PABX</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3"/>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8"/>
</p:tagLst>
</file>

<file path=ppt/tags/tag16.xml><?xml version="1.0" encoding="utf-8"?>
<p:tagLst xmlns:a="http://schemas.openxmlformats.org/drawingml/2006/main" xmlns:r="http://schemas.openxmlformats.org/officeDocument/2006/relationships" xmlns:p="http://schemas.openxmlformats.org/presentationml/2006/main">
  <p:tag name="NUM" val="9"/>
</p:tagLst>
</file>

<file path=ppt/tags/tag17.xml><?xml version="1.0" encoding="utf-8"?>
<p:tagLst xmlns:a="http://schemas.openxmlformats.org/drawingml/2006/main" xmlns:r="http://schemas.openxmlformats.org/officeDocument/2006/relationships" xmlns:p="http://schemas.openxmlformats.org/presentationml/2006/main">
  <p:tag name="NUM" val="10"/>
</p:tagLst>
</file>

<file path=ppt/tags/tag18.xml><?xml version="1.0" encoding="utf-8"?>
<p:tagLst xmlns:a="http://schemas.openxmlformats.org/drawingml/2006/main" xmlns:r="http://schemas.openxmlformats.org/officeDocument/2006/relationships" xmlns:p="http://schemas.openxmlformats.org/presentationml/2006/main">
  <p:tag name="NUM" val="11"/>
</p:tagLst>
</file>

<file path=ppt/tags/tag1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3"/>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2.xml><?xml version="1.0" encoding="utf-8"?>
<p:tagLst xmlns:a="http://schemas.openxmlformats.org/drawingml/2006/main" xmlns:r="http://schemas.openxmlformats.org/officeDocument/2006/relationships" xmlns:p="http://schemas.openxmlformats.org/presentationml/2006/main">
  <p:tag name="NUM" val="6"/>
</p:tagLst>
</file>

<file path=ppt/tags/tag23.xml><?xml version="1.0" encoding="utf-8"?>
<p:tagLst xmlns:a="http://schemas.openxmlformats.org/drawingml/2006/main" xmlns:r="http://schemas.openxmlformats.org/officeDocument/2006/relationships" xmlns:p="http://schemas.openxmlformats.org/presentationml/2006/main">
  <p:tag name="NUM" val="7"/>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0"/>
</p:tagLst>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822</TotalTime>
  <Words>7553</Words>
  <Application>Microsoft Office PowerPoint</Application>
  <PresentationFormat>Affichage à l'écran (16:9)</PresentationFormat>
  <Paragraphs>1652</Paragraphs>
  <Slides>99</Slides>
  <Notes>58</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99</vt:i4>
      </vt:variant>
    </vt:vector>
  </HeadingPairs>
  <TitlesOfParts>
    <vt:vector size="109" baseType="lpstr">
      <vt:lpstr>Microsoft YaHei</vt:lpstr>
      <vt:lpstr>ＭＳ Ｐゴシック</vt:lpstr>
      <vt:lpstr>Andalus</vt:lpstr>
      <vt:lpstr>Arial</vt:lpstr>
      <vt:lpstr>Calibri</vt:lpstr>
      <vt:lpstr>Calibri Light</vt:lpstr>
      <vt:lpstr>Courier New</vt:lpstr>
      <vt:lpstr>Times New Roman</vt:lpstr>
      <vt:lpstr>Wingdings</vt:lpstr>
      <vt:lpstr>Rétrospective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Modèle  OSI 5  couches</vt:lpstr>
      <vt:lpstr>Présentation PowerPoint</vt:lpstr>
      <vt:lpstr>Présentation PowerPoint</vt:lpstr>
      <vt:lpstr>Présentation PowerPoint</vt:lpstr>
      <vt:lpstr>Présentation PowerPoint</vt:lpstr>
      <vt:lpstr>Présentation PowerPoint</vt:lpstr>
      <vt:lpstr>Couche I &amp; II du model OSI</vt:lpstr>
      <vt:lpstr>Couche I &amp; II du model OSI</vt:lpstr>
      <vt:lpstr>Présentation PowerPoint</vt:lpstr>
      <vt:lpstr>Couche I &amp; II du model OSI</vt:lpstr>
      <vt:lpstr>Présentation PowerPoint</vt:lpstr>
      <vt:lpstr>Présentation PowerPoint</vt:lpstr>
      <vt:lpstr>Présentation PowerPoint</vt:lpstr>
      <vt:lpstr>Présentation PowerPoint</vt:lpstr>
      <vt:lpstr>Couche I &amp; II du model OSI</vt:lpstr>
      <vt:lpstr>Présentation PowerPoint</vt:lpstr>
      <vt:lpstr>Présentation PowerPoint</vt:lpstr>
      <vt:lpstr>Couche I &amp; II du model OSI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Couche III du model OSI (IP)</vt:lpstr>
      <vt:lpstr>Présentation PowerPoint</vt:lpstr>
      <vt:lpstr>Couche III du model OSI (IP)</vt:lpstr>
      <vt:lpstr>Couche III du model OSI (IP)</vt:lpstr>
      <vt:lpstr>Présentation PowerPoint</vt:lpstr>
      <vt:lpstr>Présentation PowerPoint</vt:lpstr>
      <vt:lpstr>Présentation PowerPoint</vt:lpstr>
      <vt:lpstr>Présentation PowerPoint</vt:lpstr>
      <vt:lpstr>Couche III du model OSI (IP)</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Couche III du model OSI (IP)</vt:lpstr>
      <vt:lpstr>Présentation PowerPoint</vt:lpstr>
      <vt:lpstr>Présentation PowerPoint</vt:lpstr>
      <vt:lpstr>Présentation PowerPoint</vt:lpstr>
      <vt:lpstr>Présentation PowerPoint</vt:lpstr>
      <vt:lpstr>Présentation PowerPoint</vt:lpstr>
      <vt:lpstr>Présentation PowerPoint</vt:lpstr>
      <vt:lpstr>Couche V du model OSI</vt:lpstr>
      <vt:lpstr>Présentation PowerPoint</vt:lpstr>
      <vt:lpstr>Présentation PowerPoint</vt:lpstr>
      <vt:lpstr>Présentation PowerPoint</vt:lpstr>
      <vt:lpstr>Présentation PowerPoint</vt:lpstr>
      <vt:lpstr>Présentation PowerPoint</vt:lpstr>
      <vt:lpstr>Présentation PowerPoint</vt:lpstr>
      <vt:lpstr>Synoptique d’une box</vt:lpstr>
      <vt:lpstr>Synoptique d’une box</vt:lpstr>
      <vt:lpstr>Maintenance des réseaux :     ouvrir une console</vt:lpstr>
      <vt:lpstr>Maintenance des réseaux :       LA COMMANDE ping</vt:lpstr>
      <vt:lpstr>Maintenance des réseaux :       La COMMANDE ping</vt:lpstr>
      <vt:lpstr>Maintenance des réseaux :      LA COMMANDE Ping</vt:lpstr>
      <vt:lpstr>Maintenance des réseaux :      LA COMMANDE tracert</vt:lpstr>
      <vt:lpstr>Maintenance des réseaux :        LA COMMANDE tracert</vt:lpstr>
      <vt:lpstr>Maintenance des réseaux :        LA COMMANDE ipconfig</vt:lpstr>
      <vt:lpstr>Maintenance des réseaux :      LA COMMANDE ipconfig /all</vt:lpstr>
      <vt:lpstr>Maintenance des réseaux :     LA COMMANDE ipconfig /renew</vt:lpstr>
      <vt:lpstr>Maintenance des réseaux : LA COMMANDE ipconfig /flushdns</vt:lpstr>
      <vt:lpstr>Maintenance des réseaux :      LA COMMANDE arp -a</vt:lpstr>
      <vt:lpstr>Maintenance des réseaux :      LA COMMANDE Netsh</vt:lpstr>
      <vt:lpstr>Maintenance des réseaux :     LA COMMANDE netstat -rn</vt:lpstr>
      <vt:lpstr>Maintenance des réseaux :     LA COMMANDE netstat -an</vt:lpstr>
      <vt:lpstr>Maintenance des réseaux :    LA COMMANDE net share</vt:lpstr>
      <vt:lpstr>Maintenance des réseaux :       LE TEST DE DEBIT</vt:lpstr>
      <vt:lpstr>ACCES A DISTANCE DE VOTRE RESEAU :  LA DMZ</vt:lpstr>
      <vt:lpstr>ACCES A DISTANCE DE VOTRE RESEAU :  Le NAT</vt:lpstr>
      <vt:lpstr>ACCES A DISTANCE DE VOTRE RESEAU :  Le PAT</vt:lpstr>
      <vt:lpstr>Réseau Professionnel : Schéma type</vt:lpstr>
      <vt:lpstr>Réseau Professionnel : Les Serveur et leurs rôles</vt:lpstr>
      <vt:lpstr>Réseau Professionnel : Les Serveur et leurs rôles</vt:lpstr>
      <vt:lpstr>Réseau Professionnel : Les Serveur et leurs rôles</vt:lpstr>
      <vt:lpstr>Réseau Professionnel : Les Serveur et leurs rôles</vt:lpstr>
      <vt:lpstr>Les VLAN</vt:lpstr>
      <vt:lpstr>Les PABX</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Thierry COUBLE</dc:creator>
  <cp:lastModifiedBy>yaya iss</cp:lastModifiedBy>
  <cp:revision>478</cp:revision>
  <cp:lastPrinted>1601-01-01T00:00:00Z</cp:lastPrinted>
  <dcterms:created xsi:type="dcterms:W3CDTF">2013-02-20T03:41:20Z</dcterms:created>
  <dcterms:modified xsi:type="dcterms:W3CDTF">2026-01-29T09:34:16Z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9</vt:i4>
  </property>
  <property fmtid="{D5CDD505-2E9C-101B-9397-08002B2CF9AE}" pid="8" name="PresentationFormat">
    <vt:lpwstr>Affichage à l'écran (16:9)</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